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Default Extension="pict" ContentType="image/pict"/>
  <Override PartName="/ppt/slides/slide9.xml" ContentType="application/vnd.openxmlformats-officedocument.presentationml.slide+xml"/>
  <Override PartName="/ppt/slides/slide41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3"/>
  </p:notesMasterIdLst>
  <p:sldIdLst>
    <p:sldId id="343" r:id="rId2"/>
    <p:sldId id="374" r:id="rId3"/>
    <p:sldId id="289" r:id="rId4"/>
    <p:sldId id="370" r:id="rId5"/>
    <p:sldId id="375" r:id="rId6"/>
    <p:sldId id="376" r:id="rId7"/>
    <p:sldId id="377" r:id="rId8"/>
    <p:sldId id="378" r:id="rId9"/>
    <p:sldId id="379" r:id="rId10"/>
    <p:sldId id="386" r:id="rId11"/>
    <p:sldId id="380" r:id="rId12"/>
    <p:sldId id="292" r:id="rId13"/>
    <p:sldId id="385" r:id="rId14"/>
    <p:sldId id="383" r:id="rId15"/>
    <p:sldId id="382" r:id="rId16"/>
    <p:sldId id="293" r:id="rId17"/>
    <p:sldId id="373" r:id="rId18"/>
    <p:sldId id="294" r:id="rId19"/>
    <p:sldId id="344" r:id="rId20"/>
    <p:sldId id="345" r:id="rId21"/>
    <p:sldId id="346" r:id="rId22"/>
    <p:sldId id="298" r:id="rId23"/>
    <p:sldId id="349" r:id="rId24"/>
    <p:sldId id="387" r:id="rId25"/>
    <p:sldId id="394" r:id="rId26"/>
    <p:sldId id="395" r:id="rId27"/>
    <p:sldId id="389" r:id="rId28"/>
    <p:sldId id="390" r:id="rId29"/>
    <p:sldId id="391" r:id="rId30"/>
    <p:sldId id="393" r:id="rId31"/>
    <p:sldId id="392" r:id="rId32"/>
    <p:sldId id="366" r:id="rId33"/>
    <p:sldId id="354" r:id="rId34"/>
    <p:sldId id="396" r:id="rId35"/>
    <p:sldId id="397" r:id="rId36"/>
    <p:sldId id="398" r:id="rId37"/>
    <p:sldId id="358" r:id="rId38"/>
    <p:sldId id="362" r:id="rId39"/>
    <p:sldId id="363" r:id="rId40"/>
    <p:sldId id="329" r:id="rId41"/>
    <p:sldId id="330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-2384" y="-1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FB202-6A8D-5A49-9586-40731DE71922}" type="datetimeFigureOut">
              <a:rPr lang="en-US" smtClean="0"/>
              <a:pPr/>
              <a:t>11/9/11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26B72-F396-724E-A826-B2F12D191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ED829-405D-1E4F-BD19-ECB2E0B1AC79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C386A-A17D-824F-89AA-A752FFF62A30}" type="slidenum">
              <a:rPr lang="en-US"/>
              <a:pPr/>
              <a:t>2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400" b="1" dirty="0"/>
              <a:t>Widely distributed gas and recently oil/liquid rich </a:t>
            </a:r>
            <a:r>
              <a:rPr lang="en-US" sz="1400" b="1" dirty="0" smtClean="0"/>
              <a:t>plays</a:t>
            </a:r>
            <a:endParaRPr lang="en-US" sz="1400" b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C386A-A17D-824F-89AA-A752FFF62A30}" type="slidenum">
              <a:rPr lang="en-US"/>
              <a:pPr/>
              <a:t>3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400" b="1" dirty="0"/>
              <a:t>Widely distributed gas and recently oil/liquid rich </a:t>
            </a:r>
            <a:r>
              <a:rPr lang="en-US" sz="1400" b="1" dirty="0" smtClean="0"/>
              <a:t>plays</a:t>
            </a:r>
            <a:endParaRPr lang="en-US" sz="1400" b="1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CA97B5-2611-DA47-AA65-2406C74DE5EA}" type="slidenum">
              <a:rPr lang="en-US"/>
              <a:pPr/>
              <a:t>5</a:t>
            </a:fld>
            <a:endParaRPr lang="en-US"/>
          </a:p>
        </p:txBody>
      </p:sp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>
            <a:prstTxWarp prst="textNoShape">
              <a:avLst/>
            </a:prstTxWarp>
          </a:bodyPr>
          <a:lstStyle/>
          <a:p>
            <a:pPr algn="r"/>
            <a:fld id="{20C3A677-92E3-D546-91A9-9C36C2F8DBEF}" type="slidenum">
              <a:rPr lang="en-US" sz="1200"/>
              <a:pPr algn="r"/>
              <a:t>5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5" tIns="45718" rIns="91435" bIns="4571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CB8DD9-1C35-4544-9CC9-1C51B0985B1E}" type="slidenum">
              <a:rPr lang="en-US"/>
              <a:pPr/>
              <a:t>9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400" b="1"/>
              <a:t>All the shale plays APC is involved in will meet 10% IRR at $4.00/mcf</a:t>
            </a:r>
          </a:p>
          <a:p>
            <a:pPr eaLnBrk="1" hangingPunct="1">
              <a:buFontTx/>
              <a:buChar char="•"/>
            </a:pPr>
            <a:r>
              <a:rPr lang="en-US" sz="1400" b="1"/>
              <a:t>Most of the larger plays such as Marcellus, Hville, EF and Horn River are economic down to lower price levels = very large COMMERCIAL resource</a:t>
            </a:r>
          </a:p>
          <a:p>
            <a:pPr eaLnBrk="1" hangingPunct="1">
              <a:buFontTx/>
              <a:buChar char="•"/>
            </a:pPr>
            <a:r>
              <a:rPr lang="en-US" sz="1400" b="1"/>
              <a:t>Sensitivities are more on some of the smaller shale resource plays</a:t>
            </a:r>
          </a:p>
          <a:p>
            <a:pPr eaLnBrk="1" hangingPunct="1">
              <a:buFontTx/>
              <a:buChar char="•"/>
            </a:pPr>
            <a:r>
              <a:rPr lang="en-US" sz="1400" b="1"/>
              <a:t>Shale gas is here to stay and will be predictable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3884783" y="8685545"/>
            <a:ext cx="2972037" cy="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C62E0D8-937C-9643-882C-828028397F22}" type="slidenum">
              <a:rPr lang="en-US" sz="1200">
                <a:latin typeface="Calibri" charset="0"/>
              </a:rPr>
              <a:pPr algn="r"/>
              <a:t>12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8975"/>
            <a:ext cx="4572000" cy="342900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3884783" y="8685545"/>
            <a:ext cx="2972037" cy="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9" tIns="46154" rIns="92309" bIns="46154" anchor="b">
            <a:prstTxWarp prst="textNoShape">
              <a:avLst/>
            </a:prstTxWarp>
          </a:bodyPr>
          <a:lstStyle/>
          <a:p>
            <a:pPr algn="r"/>
            <a:fld id="{943B81C8-5FC4-2040-8EA4-7A61CB0700B6}" type="slidenum">
              <a:rPr kumimoji="1" lang="en-US" altLang="ja-JP" sz="1200">
                <a:cs typeface="ＭＳ Ｐゴシック" charset="-128"/>
              </a:rPr>
              <a:pPr algn="r"/>
              <a:t>15</a:t>
            </a:fld>
            <a:endParaRPr kumimoji="1" lang="en-US" altLang="ja-JP" sz="1200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3884783" y="8685545"/>
            <a:ext cx="2972037" cy="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C62E0D8-937C-9643-882C-828028397F22}" type="slidenum">
              <a:rPr lang="en-US" sz="1200">
                <a:latin typeface="Calibri" charset="0"/>
              </a:rPr>
              <a:pPr algn="r"/>
              <a:t>18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90BC-E934-FC48-90A0-4A9E3355B963}" type="datetimeFigureOut">
              <a:rPr lang="en-US" smtClean="0"/>
              <a:pPr/>
              <a:t>11/9/11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D623-7C3A-5246-9C4C-61CC1C74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90BC-E934-FC48-90A0-4A9E3355B963}" type="datetimeFigureOut">
              <a:rPr lang="en-US" smtClean="0"/>
              <a:pPr/>
              <a:t>11/9/11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D623-7C3A-5246-9C4C-61CC1C74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90BC-E934-FC48-90A0-4A9E3355B963}" type="datetimeFigureOut">
              <a:rPr lang="en-US" smtClean="0"/>
              <a:pPr/>
              <a:t>11/9/11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D623-7C3A-5246-9C4C-61CC1C74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700088"/>
            <a:ext cx="8904288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74638" y="1381125"/>
            <a:ext cx="8594725" cy="51482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70907-3BB5-BE48-8BD5-615DD93D8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90BC-E934-FC48-90A0-4A9E3355B963}" type="datetimeFigureOut">
              <a:rPr lang="en-US" smtClean="0"/>
              <a:pPr/>
              <a:t>11/9/11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D623-7C3A-5246-9C4C-61CC1C74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90BC-E934-FC48-90A0-4A9E3355B963}" type="datetimeFigureOut">
              <a:rPr lang="en-US" smtClean="0"/>
              <a:pPr/>
              <a:t>11/9/11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D623-7C3A-5246-9C4C-61CC1C74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90BC-E934-FC48-90A0-4A9E3355B963}" type="datetimeFigureOut">
              <a:rPr lang="en-US" smtClean="0"/>
              <a:pPr/>
              <a:t>11/9/11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D623-7C3A-5246-9C4C-61CC1C74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90BC-E934-FC48-90A0-4A9E3355B963}" type="datetimeFigureOut">
              <a:rPr lang="en-US" smtClean="0"/>
              <a:pPr/>
              <a:t>11/9/11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D623-7C3A-5246-9C4C-61CC1C74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90BC-E934-FC48-90A0-4A9E3355B963}" type="datetimeFigureOut">
              <a:rPr lang="en-US" smtClean="0"/>
              <a:pPr/>
              <a:t>11/9/11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D623-7C3A-5246-9C4C-61CC1C74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90BC-E934-FC48-90A0-4A9E3355B963}" type="datetimeFigureOut">
              <a:rPr lang="en-US" smtClean="0"/>
              <a:pPr/>
              <a:t>11/9/11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D623-7C3A-5246-9C4C-61CC1C74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90BC-E934-FC48-90A0-4A9E3355B963}" type="datetimeFigureOut">
              <a:rPr lang="en-US" smtClean="0"/>
              <a:pPr/>
              <a:t>11/9/11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D623-7C3A-5246-9C4C-61CC1C74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90BC-E934-FC48-90A0-4A9E3355B963}" type="datetimeFigureOut">
              <a:rPr lang="en-US" smtClean="0"/>
              <a:pPr/>
              <a:t>11/9/11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D623-7C3A-5246-9C4C-61CC1C74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290BC-E934-FC48-90A0-4A9E3355B963}" type="datetimeFigureOut">
              <a:rPr lang="en-US" smtClean="0"/>
              <a:pPr/>
              <a:t>11/9/11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7D623-7C3A-5246-9C4C-61CC1C742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oleObject" Target="???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://nwis.waterdata.usgs.gov/nwis/inventory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halegas.energy.gov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halegas.energy.gov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halegas.energy.gov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0666E389-4136-F242-9D6D-64BFEC1383CB}" type="slidenum">
              <a:rPr lang="en-US" sz="1400">
                <a:latin typeface="Arial" charset="0"/>
              </a:rPr>
              <a:pPr algn="r"/>
              <a:t>1</a:t>
            </a:fld>
            <a:endParaRPr lang="en-US" sz="1400" dirty="0">
              <a:latin typeface="Arial" charset="0"/>
            </a:endParaRPr>
          </a:p>
        </p:txBody>
      </p:sp>
      <p:sp>
        <p:nvSpPr>
          <p:cNvPr id="17411" name="Text Box 14"/>
          <p:cNvSpPr txBox="1">
            <a:spLocks noChangeArrowheads="1"/>
          </p:cNvSpPr>
          <p:nvPr/>
        </p:nvSpPr>
        <p:spPr bwMode="auto">
          <a:xfrm>
            <a:off x="533400" y="1066800"/>
            <a:ext cx="8153400" cy="40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Producing Natural Gas from Shale – Opportunities and Challenges of a Major New Energy Source</a:t>
            </a:r>
          </a:p>
          <a:p>
            <a:pPr algn="ctr"/>
            <a:endParaRPr lang="en-US" sz="3200" i="1" dirty="0" smtClean="0">
              <a:latin typeface="Arial"/>
              <a:cs typeface="Arial"/>
            </a:endParaRPr>
          </a:p>
          <a:p>
            <a:pPr algn="ctr"/>
            <a:endParaRPr lang="en-US" sz="3200" i="1" dirty="0" smtClean="0">
              <a:latin typeface="Arial"/>
              <a:cs typeface="Arial"/>
            </a:endParaRPr>
          </a:p>
          <a:p>
            <a:pPr algn="ctr">
              <a:lnSpc>
                <a:spcPct val="75000"/>
              </a:lnSpc>
              <a:spcBef>
                <a:spcPct val="35000"/>
              </a:spcBef>
            </a:pPr>
            <a:r>
              <a:rPr lang="en-US" sz="2000" dirty="0" smtClean="0">
                <a:latin typeface="Arial" charset="0"/>
              </a:rPr>
              <a:t>Mark </a:t>
            </a:r>
            <a:r>
              <a:rPr lang="en-US" sz="2000" dirty="0">
                <a:latin typeface="Arial" charset="0"/>
              </a:rPr>
              <a:t>D. </a:t>
            </a:r>
            <a:r>
              <a:rPr lang="en-US" sz="2000" dirty="0" smtClean="0">
                <a:latin typeface="Arial" charset="0"/>
              </a:rPr>
              <a:t>Zoback</a:t>
            </a:r>
          </a:p>
          <a:p>
            <a:pPr algn="ctr">
              <a:lnSpc>
                <a:spcPct val="75000"/>
              </a:lnSpc>
              <a:spcBef>
                <a:spcPct val="35000"/>
              </a:spcBef>
            </a:pPr>
            <a:r>
              <a:rPr lang="en-US" sz="2000" dirty="0" smtClean="0">
                <a:latin typeface="Arial" charset="0"/>
              </a:rPr>
              <a:t>Professor </a:t>
            </a:r>
            <a:r>
              <a:rPr lang="en-US" sz="2000" dirty="0">
                <a:latin typeface="Arial" charset="0"/>
              </a:rPr>
              <a:t>of Geophysics</a:t>
            </a:r>
          </a:p>
          <a:p>
            <a:pPr algn="ctr">
              <a:lnSpc>
                <a:spcPct val="75000"/>
              </a:lnSpc>
              <a:spcBef>
                <a:spcPct val="35000"/>
              </a:spcBef>
            </a:pPr>
            <a:r>
              <a:rPr lang="en-US" sz="2000" dirty="0">
                <a:latin typeface="Arial" charset="0"/>
              </a:rPr>
              <a:t>Stanford University</a:t>
            </a:r>
          </a:p>
          <a:p>
            <a:pPr algn="ctr">
              <a:lnSpc>
                <a:spcPct val="75000"/>
              </a:lnSpc>
              <a:spcBef>
                <a:spcPct val="35000"/>
              </a:spcBef>
            </a:pPr>
            <a:endParaRPr lang="en-US" sz="2800" b="1" dirty="0">
              <a:latin typeface="Arial" charset="0"/>
            </a:endParaRP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0" y="6340475"/>
            <a:ext cx="9144000" cy="136525"/>
            <a:chOff x="0" y="1180"/>
            <a:chExt cx="5760" cy="86"/>
          </a:xfrm>
        </p:grpSpPr>
        <p:sp>
          <p:nvSpPr>
            <p:cNvPr id="17424" name="Rectangle 72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3920"/>
                </a:srgbClr>
              </a:fgClr>
              <a:bgClr>
                <a:schemeClr val="bg1">
                  <a:alpha val="83920"/>
                </a:schemeClr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7425" name="Rectangle 73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0" y="4724400"/>
            <a:ext cx="9144000" cy="990600"/>
            <a:chOff x="0" y="432"/>
            <a:chExt cx="5760" cy="624"/>
          </a:xfrm>
        </p:grpSpPr>
        <p:sp>
          <p:nvSpPr>
            <p:cNvPr id="17415" name="Rectangle 8" descr="Narrow vertical"/>
            <p:cNvSpPr>
              <a:spLocks noChangeArrowheads="1"/>
            </p:cNvSpPr>
            <p:nvPr/>
          </p:nvSpPr>
          <p:spPr bwMode="auto">
            <a:xfrm>
              <a:off x="0" y="432"/>
              <a:ext cx="5760" cy="624"/>
            </a:xfrm>
            <a:prstGeom prst="rect">
              <a:avLst/>
            </a:prstGeom>
            <a:pattFill prst="narVert">
              <a:fgClr>
                <a:srgbClr val="DAB000">
                  <a:alpha val="83920"/>
                </a:srgbClr>
              </a:fgClr>
              <a:bgClr>
                <a:schemeClr val="bg1">
                  <a:alpha val="83920"/>
                </a:schemeClr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0" y="480"/>
              <a:ext cx="5760" cy="528"/>
              <a:chOff x="0" y="480"/>
              <a:chExt cx="5760" cy="528"/>
            </a:xfrm>
          </p:grpSpPr>
          <p:sp>
            <p:nvSpPr>
              <p:cNvPr id="17417" name="Rectangle 10"/>
              <p:cNvSpPr>
                <a:spLocks noChangeArrowheads="1"/>
              </p:cNvSpPr>
              <p:nvPr/>
            </p:nvSpPr>
            <p:spPr bwMode="auto">
              <a:xfrm>
                <a:off x="0" y="480"/>
                <a:ext cx="5760" cy="528"/>
              </a:xfrm>
              <a:prstGeom prst="rect">
                <a:avLst/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0" y="525"/>
                <a:ext cx="5760" cy="438"/>
                <a:chOff x="0" y="535"/>
                <a:chExt cx="5760" cy="438"/>
              </a:xfrm>
            </p:grpSpPr>
            <p:pic>
              <p:nvPicPr>
                <p:cNvPr id="17419" name="Picture 12" descr="campus2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392" y="535"/>
                  <a:ext cx="2976" cy="4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420" name="Line 13"/>
                <p:cNvSpPr>
                  <a:spLocks noChangeShapeType="1"/>
                </p:cNvSpPr>
                <p:nvPr/>
              </p:nvSpPr>
              <p:spPr bwMode="auto">
                <a:xfrm>
                  <a:off x="0" y="53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rgbClr val="FFFFE7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21" name="Line 14"/>
                <p:cNvSpPr>
                  <a:spLocks noChangeShapeType="1"/>
                </p:cNvSpPr>
                <p:nvPr/>
              </p:nvSpPr>
              <p:spPr bwMode="auto">
                <a:xfrm>
                  <a:off x="0" y="973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rgbClr val="FFFFE7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22" name="Line 15"/>
                <p:cNvSpPr>
                  <a:spLocks noChangeShapeType="1"/>
                </p:cNvSpPr>
                <p:nvPr/>
              </p:nvSpPr>
              <p:spPr bwMode="auto">
                <a:xfrm rot="-5400000">
                  <a:off x="1176" y="754"/>
                  <a:ext cx="432" cy="0"/>
                </a:xfrm>
                <a:prstGeom prst="line">
                  <a:avLst/>
                </a:prstGeom>
                <a:noFill/>
                <a:ln w="9525">
                  <a:solidFill>
                    <a:srgbClr val="FFFFE7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23" name="Line 16"/>
                <p:cNvSpPr>
                  <a:spLocks noChangeShapeType="1"/>
                </p:cNvSpPr>
                <p:nvPr/>
              </p:nvSpPr>
              <p:spPr bwMode="auto">
                <a:xfrm rot="-5400000">
                  <a:off x="4152" y="754"/>
                  <a:ext cx="432" cy="0"/>
                </a:xfrm>
                <a:prstGeom prst="line">
                  <a:avLst/>
                </a:prstGeom>
                <a:noFill/>
                <a:ln w="9525">
                  <a:solidFill>
                    <a:srgbClr val="FFFFE7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17414" name="Picture 17" descr="stanford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5715000"/>
            <a:ext cx="58674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/>
          <a:srcRect l="10257" r="3847" b="10225"/>
          <a:stretch>
            <a:fillRect/>
          </a:stretch>
        </p:blipFill>
        <p:spPr bwMode="auto">
          <a:xfrm>
            <a:off x="5486400" y="1219200"/>
            <a:ext cx="3276600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-228600" y="76200"/>
            <a:ext cx="960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So Do We Know How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This Works?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76200" y="5029200"/>
            <a:ext cx="5257800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Arial" charset="0"/>
                <a:ea typeface="Arial" charset="0"/>
                <a:cs typeface="Arial" charset="0"/>
              </a:rPr>
              <a:t>Horizontal Drilling and Multi-Stage </a:t>
            </a:r>
          </a:p>
          <a:p>
            <a:pPr algn="ctr" eaLnBrk="0" hangingPunct="0"/>
            <a:r>
              <a:rPr lang="en-US" i="1">
                <a:latin typeface="Arial" charset="0"/>
                <a:ea typeface="Arial" charset="0"/>
                <a:cs typeface="Arial" charset="0"/>
              </a:rPr>
              <a:t>Slick-Water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Hydraulic Fracturing</a:t>
            </a:r>
          </a:p>
          <a:p>
            <a:pPr algn="ctr" eaLnBrk="0" hangingPunct="0"/>
            <a:r>
              <a:rPr lang="en-US">
                <a:latin typeface="Arial" charset="0"/>
                <a:ea typeface="Arial" charset="0"/>
                <a:cs typeface="Arial" charset="0"/>
              </a:rPr>
              <a:t>Induces Microearthquakes (M ~ -1 to M~ -3) </a:t>
            </a:r>
          </a:p>
          <a:p>
            <a:pPr algn="ctr" eaLnBrk="0" hangingPunct="0"/>
            <a:r>
              <a:rPr lang="en-US">
                <a:latin typeface="Arial" charset="0"/>
                <a:ea typeface="Arial" charset="0"/>
                <a:cs typeface="Arial" charset="0"/>
              </a:rPr>
              <a:t>To Create a Permeable Fracture Network</a:t>
            </a:r>
          </a:p>
        </p:txBody>
      </p:sp>
      <p:pic>
        <p:nvPicPr>
          <p:cNvPr id="40965" name="Picture 32"/>
          <p:cNvPicPr>
            <a:picLocks noChangeAspect="1" noChangeArrowheads="1"/>
          </p:cNvPicPr>
          <p:nvPr/>
        </p:nvPicPr>
        <p:blipFill>
          <a:blip r:embed="rId3"/>
          <a:srcRect l="3896" t="2417" r="2597"/>
          <a:stretch>
            <a:fillRect/>
          </a:stretch>
        </p:blipFill>
        <p:spPr bwMode="auto">
          <a:xfrm>
            <a:off x="-76200" y="1447800"/>
            <a:ext cx="548640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Rectangle 8"/>
          <p:cNvSpPr>
            <a:spLocks noChangeArrowheads="1"/>
          </p:cNvSpPr>
          <p:nvPr/>
        </p:nvSpPr>
        <p:spPr bwMode="auto">
          <a:xfrm>
            <a:off x="-304800" y="4724400"/>
            <a:ext cx="57912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38"/>
          <p:cNvGrpSpPr>
            <a:grpSpLocks/>
          </p:cNvGrpSpPr>
          <p:nvPr/>
        </p:nvGrpSpPr>
        <p:grpSpPr bwMode="auto">
          <a:xfrm>
            <a:off x="5334000" y="3429000"/>
            <a:ext cx="3810000" cy="3186113"/>
            <a:chOff x="2362200" y="1371600"/>
            <a:chExt cx="4419600" cy="3666226"/>
          </a:xfrm>
        </p:grpSpPr>
        <p:grpSp>
          <p:nvGrpSpPr>
            <p:cNvPr id="3" name="Group 345"/>
            <p:cNvGrpSpPr>
              <a:grpSpLocks/>
            </p:cNvGrpSpPr>
            <p:nvPr/>
          </p:nvGrpSpPr>
          <p:grpSpPr bwMode="auto">
            <a:xfrm>
              <a:off x="2362200" y="1371600"/>
              <a:ext cx="4419600" cy="3666226"/>
              <a:chOff x="1295400" y="1676400"/>
              <a:chExt cx="4419600" cy="3666226"/>
            </a:xfrm>
          </p:grpSpPr>
          <p:grpSp>
            <p:nvGrpSpPr>
              <p:cNvPr id="4" name="Group 182"/>
              <p:cNvGrpSpPr>
                <a:grpSpLocks/>
              </p:cNvGrpSpPr>
              <p:nvPr/>
            </p:nvGrpSpPr>
            <p:grpSpPr bwMode="auto">
              <a:xfrm>
                <a:off x="1828800" y="1676400"/>
                <a:ext cx="3886200" cy="2819400"/>
                <a:chOff x="1828800" y="1676400"/>
                <a:chExt cx="3886200" cy="2819400"/>
              </a:xfrm>
            </p:grpSpPr>
            <p:grpSp>
              <p:nvGrpSpPr>
                <p:cNvPr id="5" name="Group 155"/>
                <p:cNvGrpSpPr>
                  <a:grpSpLocks/>
                </p:cNvGrpSpPr>
                <p:nvPr/>
              </p:nvGrpSpPr>
              <p:grpSpPr bwMode="auto">
                <a:xfrm>
                  <a:off x="1828800" y="1676400"/>
                  <a:ext cx="3581400" cy="2209800"/>
                  <a:chOff x="1828800" y="2286000"/>
                  <a:chExt cx="3581400" cy="2209800"/>
                </a:xfrm>
              </p:grpSpPr>
              <p:sp>
                <p:nvSpPr>
                  <p:cNvPr id="164" name="Rectangle 2"/>
                  <p:cNvSpPr/>
                  <p:nvPr/>
                </p:nvSpPr>
                <p:spPr>
                  <a:xfrm>
                    <a:off x="1829435" y="2286000"/>
                    <a:ext cx="75502" cy="2055060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5" name="Block Arc 4"/>
                  <p:cNvSpPr/>
                  <p:nvPr/>
                </p:nvSpPr>
                <p:spPr>
                  <a:xfrm rot="10800000">
                    <a:off x="1829435" y="4187615"/>
                    <a:ext cx="305689" cy="305062"/>
                  </a:xfrm>
                  <a:prstGeom prst="blockArc">
                    <a:avLst>
                      <a:gd name="adj1" fmla="val 16087108"/>
                      <a:gd name="adj2" fmla="val 0"/>
                      <a:gd name="adj3" fmla="val 25000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6" name="Rectangle 5"/>
                  <p:cNvSpPr/>
                  <p:nvPr/>
                </p:nvSpPr>
                <p:spPr>
                  <a:xfrm rot="5400000">
                    <a:off x="3658348" y="2738031"/>
                    <a:ext cx="74895" cy="3434398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" name="Group 14"/>
                <p:cNvGrpSpPr/>
                <p:nvPr/>
              </p:nvGrpSpPr>
              <p:grpSpPr>
                <a:xfrm>
                  <a:off x="2057400" y="3276600"/>
                  <a:ext cx="1396543" cy="1079500"/>
                  <a:chOff x="2389924" y="908050"/>
                  <a:chExt cx="1396543" cy="1079500"/>
                </a:xfrm>
                <a:solidFill>
                  <a:srgbClr val="008000">
                    <a:alpha val="45098"/>
                  </a:srgbClr>
                </a:solidFill>
              </p:grpSpPr>
              <p:sp>
                <p:nvSpPr>
                  <p:cNvPr id="161" name="Oval 160"/>
                  <p:cNvSpPr/>
                  <p:nvPr/>
                </p:nvSpPr>
                <p:spPr>
                  <a:xfrm>
                    <a:off x="3511550" y="9080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2" name="Parallelogram 161"/>
                  <p:cNvSpPr/>
                  <p:nvPr/>
                </p:nvSpPr>
                <p:spPr>
                  <a:xfrm rot="19384773">
                    <a:off x="2389924" y="1303294"/>
                    <a:ext cx="1396543" cy="304800"/>
                  </a:xfrm>
                  <a:prstGeom prst="parallelogram">
                    <a:avLst>
                      <a:gd name="adj" fmla="val 75994"/>
                    </a:avLst>
                  </a:prstGeom>
                  <a:grpFill/>
                  <a:ln w="9525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3" name="Oval 162"/>
                  <p:cNvSpPr/>
                  <p:nvPr/>
                </p:nvSpPr>
                <p:spPr>
                  <a:xfrm>
                    <a:off x="2584450" y="16065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7" name="Group 16"/>
                <p:cNvGrpSpPr/>
                <p:nvPr/>
              </p:nvGrpSpPr>
              <p:grpSpPr>
                <a:xfrm>
                  <a:off x="2794457" y="3276600"/>
                  <a:ext cx="1396543" cy="1079500"/>
                  <a:chOff x="2389924" y="908050"/>
                  <a:chExt cx="1396543" cy="1079500"/>
                </a:xfrm>
                <a:solidFill>
                  <a:srgbClr val="984807">
                    <a:alpha val="45098"/>
                  </a:srgbClr>
                </a:solidFill>
              </p:grpSpPr>
              <p:sp>
                <p:nvSpPr>
                  <p:cNvPr id="158" name="Oval 157"/>
                  <p:cNvSpPr/>
                  <p:nvPr/>
                </p:nvSpPr>
                <p:spPr>
                  <a:xfrm>
                    <a:off x="3511550" y="9080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98480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9" name="Parallelogram 158"/>
                  <p:cNvSpPr/>
                  <p:nvPr/>
                </p:nvSpPr>
                <p:spPr>
                  <a:xfrm rot="19384773">
                    <a:off x="2389924" y="1303294"/>
                    <a:ext cx="1396543" cy="304800"/>
                  </a:xfrm>
                  <a:prstGeom prst="parallelogram">
                    <a:avLst>
                      <a:gd name="adj" fmla="val 75994"/>
                    </a:avLst>
                  </a:prstGeom>
                  <a:grpFill/>
                  <a:ln w="9525">
                    <a:solidFill>
                      <a:srgbClr val="98480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0" name="Oval 159"/>
                  <p:cNvSpPr/>
                  <p:nvPr/>
                </p:nvSpPr>
                <p:spPr>
                  <a:xfrm>
                    <a:off x="2584450" y="16065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98480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8" name="Group 20"/>
                <p:cNvGrpSpPr/>
                <p:nvPr/>
              </p:nvGrpSpPr>
              <p:grpSpPr>
                <a:xfrm>
                  <a:off x="3556457" y="3276600"/>
                  <a:ext cx="1396543" cy="1079500"/>
                  <a:chOff x="2389924" y="908050"/>
                  <a:chExt cx="1396543" cy="1079500"/>
                </a:xfrm>
                <a:solidFill>
                  <a:srgbClr val="0066FF">
                    <a:alpha val="45098"/>
                  </a:srgbClr>
                </a:solidFill>
              </p:grpSpPr>
              <p:sp>
                <p:nvSpPr>
                  <p:cNvPr id="155" name="Oval 154"/>
                  <p:cNvSpPr/>
                  <p:nvPr/>
                </p:nvSpPr>
                <p:spPr>
                  <a:xfrm>
                    <a:off x="3511550" y="9080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6" name="Parallelogram 155"/>
                  <p:cNvSpPr/>
                  <p:nvPr/>
                </p:nvSpPr>
                <p:spPr>
                  <a:xfrm rot="19384773">
                    <a:off x="2389924" y="1303294"/>
                    <a:ext cx="1396543" cy="304800"/>
                  </a:xfrm>
                  <a:prstGeom prst="parallelogram">
                    <a:avLst>
                      <a:gd name="adj" fmla="val 75994"/>
                    </a:avLst>
                  </a:prstGeom>
                  <a:grpFill/>
                  <a:ln w="9525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7" name="Oval 156"/>
                  <p:cNvSpPr/>
                  <p:nvPr/>
                </p:nvSpPr>
                <p:spPr>
                  <a:xfrm>
                    <a:off x="2584450" y="16065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9" name="Group 24"/>
                <p:cNvGrpSpPr/>
                <p:nvPr/>
              </p:nvGrpSpPr>
              <p:grpSpPr>
                <a:xfrm>
                  <a:off x="4318457" y="3276600"/>
                  <a:ext cx="1396543" cy="1079500"/>
                  <a:chOff x="2389924" y="908050"/>
                  <a:chExt cx="1396543" cy="1079500"/>
                </a:xfrm>
                <a:solidFill>
                  <a:srgbClr val="FF0000">
                    <a:alpha val="45098"/>
                  </a:srgbClr>
                </a:solidFill>
              </p:grpSpPr>
              <p:sp>
                <p:nvSpPr>
                  <p:cNvPr id="152" name="Oval 151"/>
                  <p:cNvSpPr/>
                  <p:nvPr/>
                </p:nvSpPr>
                <p:spPr>
                  <a:xfrm>
                    <a:off x="3511550" y="9080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3" name="Parallelogram 152"/>
                  <p:cNvSpPr/>
                  <p:nvPr/>
                </p:nvSpPr>
                <p:spPr>
                  <a:xfrm rot="19384773">
                    <a:off x="2389924" y="1303294"/>
                    <a:ext cx="1396543" cy="304800"/>
                  </a:xfrm>
                  <a:prstGeom prst="parallelogram">
                    <a:avLst>
                      <a:gd name="adj" fmla="val 75994"/>
                    </a:avLst>
                  </a:prstGeom>
                  <a:grpFill/>
                  <a:ln w="952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4" name="Oval 153"/>
                  <p:cNvSpPr/>
                  <p:nvPr/>
                </p:nvSpPr>
                <p:spPr>
                  <a:xfrm>
                    <a:off x="2584450" y="16065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8" name="Parallelogram 27"/>
                <p:cNvSpPr/>
                <p:nvPr/>
              </p:nvSpPr>
              <p:spPr>
                <a:xfrm>
                  <a:off x="2742819" y="3810008"/>
                  <a:ext cx="421704" cy="74896"/>
                </a:xfrm>
                <a:prstGeom prst="parallelogram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9" name="Parallelogram 28"/>
                <p:cNvSpPr/>
                <p:nvPr/>
              </p:nvSpPr>
              <p:spPr>
                <a:xfrm>
                  <a:off x="3505200" y="3810008"/>
                  <a:ext cx="421704" cy="74896"/>
                </a:xfrm>
                <a:prstGeom prst="parallelogram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0" name="Parallelogram 29"/>
                <p:cNvSpPr/>
                <p:nvPr/>
              </p:nvSpPr>
              <p:spPr>
                <a:xfrm>
                  <a:off x="4227068" y="3810008"/>
                  <a:ext cx="421704" cy="74896"/>
                </a:xfrm>
                <a:prstGeom prst="parallelogram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1" name="Parallelogram 30"/>
                <p:cNvSpPr/>
                <p:nvPr/>
              </p:nvSpPr>
              <p:spPr>
                <a:xfrm>
                  <a:off x="4989449" y="3810008"/>
                  <a:ext cx="421704" cy="74896"/>
                </a:xfrm>
                <a:prstGeom prst="parallelogram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2820162" y="3232765"/>
                  <a:ext cx="75502" cy="43841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2514473" y="3581668"/>
                  <a:ext cx="152845" cy="74895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742819" y="3656563"/>
                  <a:ext cx="88392" cy="0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2973007" y="3810008"/>
                  <a:ext cx="88392" cy="74896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2973007" y="365656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363470" y="396162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5400000" flipH="1" flipV="1">
                  <a:off x="2825386" y="3726841"/>
                  <a:ext cx="153444" cy="12890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742819" y="3428224"/>
                  <a:ext cx="88392" cy="0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2895664" y="350494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667318" y="3884904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3048508" y="3428224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2438972" y="4189965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2591816" y="411324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3201353" y="373328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>
                  <a:off x="2204512" y="4108352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5400000">
                  <a:off x="2356436" y="3732953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rot="5400000">
                  <a:off x="2509281" y="3884571"/>
                  <a:ext cx="82202" cy="82867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5400000">
                  <a:off x="2661204" y="4038937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rot="5400000">
                  <a:off x="2814049" y="4038937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rot="5400000">
                  <a:off x="2584782" y="4260875"/>
                  <a:ext cx="82202" cy="82868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5400000">
                  <a:off x="2814049" y="4261796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5400000">
                  <a:off x="2362881" y="3582257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5400000" flipH="1" flipV="1">
                  <a:off x="2629259" y="3314664"/>
                  <a:ext cx="151618" cy="75501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 flipH="1">
                  <a:off x="2514783" y="3427914"/>
                  <a:ext cx="76722" cy="77343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>
                  <a:off x="2210958" y="3732953"/>
                  <a:ext cx="82203" cy="82867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5400000">
                  <a:off x="2973310" y="3276303"/>
                  <a:ext cx="74896" cy="75501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5400000">
                  <a:off x="2061157" y="4033752"/>
                  <a:ext cx="151617" cy="7366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5400000">
                  <a:off x="2356436" y="4343077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0800000">
                  <a:off x="2133283" y="4266687"/>
                  <a:ext cx="82867" cy="0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0800000">
                  <a:off x="2133283" y="4425613"/>
                  <a:ext cx="77343" cy="69415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5169916" y="3232765"/>
                  <a:ext cx="75502" cy="43841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4864227" y="3581668"/>
                  <a:ext cx="152845" cy="74895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092573" y="3656563"/>
                  <a:ext cx="88392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322761" y="3810008"/>
                  <a:ext cx="88392" cy="7489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5322761" y="365656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4713224" y="396162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5400000" flipH="1" flipV="1">
                  <a:off x="5175141" y="3726841"/>
                  <a:ext cx="153444" cy="1289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5092573" y="3428224"/>
                  <a:ext cx="88392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5551107" y="350494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017072" y="3884904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398262" y="3428224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4788726" y="4189965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4941570" y="411324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5551107" y="373328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rot="5400000">
                  <a:off x="4553347" y="4107431"/>
                  <a:ext cx="82202" cy="82867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5400000">
                  <a:off x="4706190" y="3732953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rot="5400000">
                  <a:off x="4859036" y="3884571"/>
                  <a:ext cx="82202" cy="82867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rot="5400000">
                  <a:off x="5010958" y="4038937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rot="5400000">
                  <a:off x="5162883" y="4038016"/>
                  <a:ext cx="82202" cy="8286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rot="5400000">
                  <a:off x="4934536" y="4260875"/>
                  <a:ext cx="82202" cy="8286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rot="5400000">
                  <a:off x="5162883" y="4260875"/>
                  <a:ext cx="82202" cy="8286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5400000">
                  <a:off x="4712635" y="3582257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rot="5400000" flipH="1" flipV="1">
                  <a:off x="4979013" y="3314664"/>
                  <a:ext cx="151618" cy="75501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16200000" flipH="1">
                  <a:off x="4864537" y="3427914"/>
                  <a:ext cx="76722" cy="77343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rot="5400000">
                  <a:off x="4559791" y="3733874"/>
                  <a:ext cx="82203" cy="8102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5400000">
                  <a:off x="5323064" y="3276303"/>
                  <a:ext cx="74896" cy="75501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5400000">
                  <a:off x="4410911" y="4033752"/>
                  <a:ext cx="151617" cy="736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5400000">
                  <a:off x="4706190" y="4343077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0800000">
                  <a:off x="4483037" y="4266687"/>
                  <a:ext cx="82867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0800000">
                  <a:off x="4483037" y="4425613"/>
                  <a:ext cx="77343" cy="69415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4407535" y="3232765"/>
                  <a:ext cx="75502" cy="43841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flipV="1">
                  <a:off x="4103688" y="3581668"/>
                  <a:ext cx="151003" cy="74895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4332034" y="3656563"/>
                  <a:ext cx="88392" cy="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4560380" y="3810008"/>
                  <a:ext cx="88392" cy="7489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V="1">
                  <a:off x="4560380" y="365656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3950843" y="396162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rot="5400000" flipH="1" flipV="1">
                  <a:off x="4412760" y="3726841"/>
                  <a:ext cx="153444" cy="1289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4332034" y="3428224"/>
                  <a:ext cx="88392" cy="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4483037" y="350494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4254691" y="3884904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4635881" y="3428224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26345" y="4189965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179189" y="411324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4788726" y="373328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rot="5400000">
                  <a:off x="3791885" y="4108352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>
                  <a:off x="3906058" y="3733874"/>
                  <a:ext cx="82203" cy="8102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rot="5400000">
                  <a:off x="4096654" y="3884571"/>
                  <a:ext cx="82202" cy="82867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rot="5400000">
                  <a:off x="4249498" y="4038016"/>
                  <a:ext cx="82202" cy="82868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rot="5400000">
                  <a:off x="4401422" y="4038937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5400000">
                  <a:off x="4173076" y="4261796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5400000">
                  <a:off x="4401422" y="4261796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>
                  <a:off x="3950254" y="3582257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rot="5400000" flipH="1" flipV="1">
                  <a:off x="4217553" y="3313743"/>
                  <a:ext cx="151618" cy="77343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6200000" flipH="1">
                  <a:off x="4103077" y="3428835"/>
                  <a:ext cx="76722" cy="75501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5400000">
                  <a:off x="3798331" y="3732953"/>
                  <a:ext cx="82203" cy="82867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>
                  <a:off x="4560683" y="3276303"/>
                  <a:ext cx="74896" cy="75501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 rot="5400000">
                  <a:off x="3649451" y="4034671"/>
                  <a:ext cx="151617" cy="5525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rot="5400000">
                  <a:off x="3944730" y="4343998"/>
                  <a:ext cx="82203" cy="8102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rot="10800000">
                  <a:off x="3722497" y="4266687"/>
                  <a:ext cx="81026" cy="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0800000">
                  <a:off x="3722497" y="4425613"/>
                  <a:ext cx="75502" cy="69415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3722497" y="3199884"/>
                  <a:ext cx="75502" cy="42015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V="1">
                  <a:off x="3416808" y="3546960"/>
                  <a:ext cx="152845" cy="76722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3645154" y="3623682"/>
                  <a:ext cx="88392" cy="0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3873500" y="3775301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V="1">
                  <a:off x="3873500" y="3623682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3263964" y="3928745"/>
                  <a:ext cx="88392" cy="74895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5400000" flipH="1" flipV="1">
                  <a:off x="3728634" y="3693047"/>
                  <a:ext cx="151618" cy="12890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3645154" y="3395343"/>
                  <a:ext cx="88392" cy="0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3797999" y="3472065"/>
                  <a:ext cx="88392" cy="74895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3569653" y="385202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3950843" y="339534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3341307" y="4157084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3494151" y="4080362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4103688" y="3700405"/>
                  <a:ext cx="88392" cy="74896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rot="5400000">
                  <a:off x="3105927" y="4074550"/>
                  <a:ext cx="82202" cy="82867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rot="5400000">
                  <a:off x="3258771" y="3700072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rot="5400000">
                  <a:off x="3411616" y="3851690"/>
                  <a:ext cx="82202" cy="82867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5400000">
                  <a:off x="3563539" y="4004228"/>
                  <a:ext cx="82203" cy="81026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>
                  <a:off x="3715463" y="4003307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rot="5400000">
                  <a:off x="3487117" y="4226167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rot="5400000">
                  <a:off x="3715463" y="4226167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rot="5400000">
                  <a:off x="3264296" y="3546628"/>
                  <a:ext cx="82203" cy="82867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rot="5400000" flipH="1" flipV="1">
                  <a:off x="3530682" y="3280870"/>
                  <a:ext cx="153444" cy="75501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 rot="16200000" flipH="1">
                  <a:off x="3417118" y="3395033"/>
                  <a:ext cx="76722" cy="77343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rot="5400000">
                  <a:off x="3112372" y="3700993"/>
                  <a:ext cx="82203" cy="81026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rot="5400000">
                  <a:off x="3873810" y="3241588"/>
                  <a:ext cx="76722" cy="77343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 rot="5400000">
                  <a:off x="2963492" y="4000871"/>
                  <a:ext cx="151617" cy="7366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rot="5400000">
                  <a:off x="3258771" y="4308370"/>
                  <a:ext cx="82202" cy="82868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rot="10800000">
                  <a:off x="3035618" y="4233807"/>
                  <a:ext cx="82867" cy="0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 rot="10800000">
                  <a:off x="3035618" y="4390904"/>
                  <a:ext cx="77343" cy="71243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971" name="TextBox 12"/>
              <p:cNvSpPr txBox="1">
                <a:spLocks noChangeArrowheads="1"/>
              </p:cNvSpPr>
              <p:nvPr/>
            </p:nvSpPr>
            <p:spPr bwMode="auto">
              <a:xfrm>
                <a:off x="3124201" y="2514600"/>
                <a:ext cx="2285999" cy="6729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Arial" charset="0"/>
                    <a:ea typeface="Arial" charset="0"/>
                    <a:cs typeface="Arial" charset="0"/>
                  </a:rPr>
                  <a:t>Microseismic Events</a:t>
                </a:r>
              </a:p>
            </p:txBody>
          </p:sp>
          <p:sp>
            <p:nvSpPr>
              <p:cNvPr id="40972" name="TextBox 13"/>
              <p:cNvSpPr txBox="1">
                <a:spLocks noChangeArrowheads="1"/>
              </p:cNvSpPr>
              <p:nvPr/>
            </p:nvSpPr>
            <p:spPr bwMode="auto">
              <a:xfrm>
                <a:off x="2590800" y="4953000"/>
                <a:ext cx="2285999" cy="38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Arial" charset="0"/>
                    <a:ea typeface="Arial" charset="0"/>
                    <a:cs typeface="Arial" charset="0"/>
                  </a:rPr>
                  <a:t>Hydraulic</a:t>
                </a:r>
                <a:r>
                  <a:rPr lang="en-US" sz="1600"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1600">
                    <a:latin typeface="Arial" charset="0"/>
                    <a:ea typeface="Arial" charset="0"/>
                    <a:cs typeface="Arial" charset="0"/>
                  </a:rPr>
                  <a:t>Fractures</a:t>
                </a:r>
              </a:p>
            </p:txBody>
          </p:sp>
          <p:sp>
            <p:nvSpPr>
              <p:cNvPr id="40973" name="TextBox 14"/>
              <p:cNvSpPr txBox="1">
                <a:spLocks noChangeArrowheads="1"/>
              </p:cNvSpPr>
              <p:nvPr/>
            </p:nvSpPr>
            <p:spPr bwMode="auto">
              <a:xfrm>
                <a:off x="1295400" y="4104640"/>
                <a:ext cx="685800" cy="38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Arial" charset="0"/>
                    <a:ea typeface="Arial" charset="0"/>
                    <a:cs typeface="Arial" charset="0"/>
                  </a:rPr>
                  <a:t>Well</a:t>
                </a:r>
              </a:p>
            </p:txBody>
          </p:sp>
          <p:cxnSp>
            <p:nvCxnSpPr>
              <p:cNvPr id="16" name="Straight Arrow Connector 15"/>
              <p:cNvCxnSpPr>
                <a:stCxn id="40972" idx="0"/>
              </p:cNvCxnSpPr>
              <p:nvPr/>
            </p:nvCxnSpPr>
            <p:spPr>
              <a:xfrm rot="16200000" flipV="1">
                <a:off x="2742836" y="3962824"/>
                <a:ext cx="686846" cy="12945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40972" idx="0"/>
              </p:cNvCxnSpPr>
              <p:nvPr/>
            </p:nvCxnSpPr>
            <p:spPr>
              <a:xfrm rot="16200000" flipV="1">
                <a:off x="3085355" y="4305343"/>
                <a:ext cx="686846" cy="6095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40972" idx="0"/>
              </p:cNvCxnSpPr>
              <p:nvPr/>
            </p:nvCxnSpPr>
            <p:spPr>
              <a:xfrm rot="5400000" flipH="1" flipV="1">
                <a:off x="3466546" y="4533688"/>
                <a:ext cx="686846" cy="1528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40972" idx="0"/>
                <a:endCxn id="154" idx="4"/>
              </p:cNvCxnSpPr>
              <p:nvPr/>
            </p:nvCxnSpPr>
            <p:spPr>
              <a:xfrm rot="5400000" flipH="1" flipV="1">
                <a:off x="3843691" y="4246053"/>
                <a:ext cx="597337" cy="8176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40971" idx="2"/>
              </p:cNvCxnSpPr>
              <p:nvPr/>
            </p:nvCxnSpPr>
            <p:spPr>
              <a:xfrm rot="5400000">
                <a:off x="3613290" y="2622315"/>
                <a:ext cx="89509" cy="12190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40971" idx="2"/>
              </p:cNvCxnSpPr>
              <p:nvPr/>
            </p:nvCxnSpPr>
            <p:spPr>
              <a:xfrm rot="16200000" flipH="1">
                <a:off x="4565657" y="2889022"/>
                <a:ext cx="166231" cy="7623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40971" idx="2"/>
              </p:cNvCxnSpPr>
              <p:nvPr/>
            </p:nvCxnSpPr>
            <p:spPr>
              <a:xfrm rot="5400000">
                <a:off x="4221906" y="3230931"/>
                <a:ext cx="89509" cy="18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724058" y="3597300"/>
              <a:ext cx="228339" cy="2670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0" y="851294"/>
            <a:ext cx="9144000" cy="136525"/>
            <a:chOff x="0" y="1180"/>
            <a:chExt cx="5760" cy="86"/>
          </a:xfrm>
        </p:grpSpPr>
        <p:sp>
          <p:nvSpPr>
            <p:cNvPr id="168" name="Rectangle 167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69" name="Rectangle 168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7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89294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2008_SPE_SGPC_Ses_05_00_Cluff_y_Miller_SPE_ShaleGas_Survey_08_(wQuestions)_Page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0438" y="-76200"/>
            <a:ext cx="4953000" cy="38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4" descr="2008_SPE_SGPC_Ses_05_00_Cluff_y_Miller_SPE_ShaleGas_Survey_08_(wQuestions)_Page_3"/>
          <p:cNvPicPr>
            <a:picLocks noChangeAspect="1" noChangeArrowheads="1"/>
          </p:cNvPicPr>
          <p:nvPr/>
        </p:nvPicPr>
        <p:blipFill>
          <a:blip r:embed="rId3"/>
          <a:srcRect r="2534" b="5141"/>
          <a:stretch>
            <a:fillRect/>
          </a:stretch>
        </p:blipFill>
        <p:spPr bwMode="auto">
          <a:xfrm>
            <a:off x="631825" y="762000"/>
            <a:ext cx="79025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5" name="Rectangle 4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4294967295"/>
          </p:nvPr>
        </p:nvSpPr>
        <p:spPr>
          <a:xfrm>
            <a:off x="304800" y="1723168"/>
            <a:ext cx="8564562" cy="563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 smtClean="0">
                <a:latin typeface="Arial" charset="0"/>
              </a:rPr>
              <a:t>How rock properties affect the success of stimulation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 smtClean="0">
                <a:latin typeface="Arial" charset="0"/>
              </a:rPr>
              <a:t>The importance of </a:t>
            </a:r>
            <a:r>
              <a:rPr lang="en-US" dirty="0" err="1" smtClean="0">
                <a:latin typeface="Arial" charset="0"/>
              </a:rPr>
              <a:t>aseismic</a:t>
            </a:r>
            <a:r>
              <a:rPr lang="en-US" dirty="0" smtClean="0">
                <a:latin typeface="Arial" charset="0"/>
              </a:rPr>
              <a:t> deformation mechanisms on reservoir stimulation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 smtClean="0">
                <a:latin typeface="Arial" charset="0"/>
              </a:rPr>
              <a:t>Factors affecting ultimate recovery</a:t>
            </a:r>
          </a:p>
          <a:p>
            <a:pPr>
              <a:lnSpc>
                <a:spcPct val="90000"/>
              </a:lnSpc>
              <a:buNone/>
            </a:pPr>
            <a:endParaRPr lang="en-US" dirty="0" smtClean="0">
              <a:latin typeface="Arial" charset="0"/>
            </a:endParaRPr>
          </a:p>
        </p:txBody>
      </p:sp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1805014" y="152400"/>
            <a:ext cx="54302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Some New Ways of Thinking </a:t>
            </a:r>
            <a:endParaRPr lang="en-US" sz="3200" i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5" name="Rectangle 4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30200" y="1176036"/>
            <a:ext cx="42545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u="sng" dirty="0" smtClean="0">
                <a:latin typeface="Arial"/>
                <a:cs typeface="Arial"/>
              </a:rPr>
              <a:t>Fundamental Science</a:t>
            </a:r>
            <a:endParaRPr lang="en-US" sz="3200" i="1" u="sng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118E3-9F1E-4065-AC22-A331EAB1AF0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4" name="Rectangle 11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-16785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kern="0" dirty="0" smtClean="0">
                <a:latin typeface="Arial" charset="0"/>
                <a:ea typeface="ＭＳ Ｐゴシック" charset="-128"/>
                <a:cs typeface="ＭＳ Ｐゴシック" charset="-128"/>
              </a:rPr>
              <a:t>Physical and Chemical Properties of Organic Rich </a:t>
            </a:r>
            <a:r>
              <a:rPr lang="en-US" sz="3200" kern="0" dirty="0" err="1" smtClean="0">
                <a:latin typeface="Arial" charset="0"/>
                <a:ea typeface="ＭＳ Ｐゴシック" charset="-128"/>
                <a:cs typeface="ＭＳ Ｐゴシック" charset="-128"/>
              </a:rPr>
              <a:t>Shales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-50280" y="2009752"/>
            <a:ext cx="362473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953735"/>
              </a:buClr>
            </a:pPr>
            <a:r>
              <a:rPr kumimoji="0" lang="en-US" altLang="ja-JP" sz="2600" dirty="0" smtClean="0">
                <a:latin typeface="Arial"/>
                <a:cs typeface="Arial"/>
              </a:rPr>
              <a:t>How Do the Properties of Shale Affect the Outcome </a:t>
            </a:r>
            <a:r>
              <a:rPr kumimoji="0" lang="en-US" altLang="ja-JP" sz="2600" dirty="0">
                <a:latin typeface="Arial"/>
                <a:cs typeface="Arial"/>
              </a:rPr>
              <a:t>of</a:t>
            </a:r>
            <a:r>
              <a:rPr kumimoji="0" lang="en-US" altLang="ja-JP" sz="2600" dirty="0" smtClean="0">
                <a:latin typeface="Arial"/>
                <a:cs typeface="Arial"/>
              </a:rPr>
              <a:t> Hydraulic Fracturing Stimulation?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3581386" y="6378009"/>
            <a:ext cx="55897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>
                <a:latin typeface="Arial"/>
                <a:cs typeface="Arial"/>
              </a:rPr>
              <a:t>5 Wells, 40 Stages,</a:t>
            </a:r>
            <a:r>
              <a:rPr lang="en-US" altLang="ja-JP" sz="2000" dirty="0" smtClean="0">
                <a:latin typeface="Arial"/>
                <a:cs typeface="Arial"/>
              </a:rPr>
              <a:t> ~4000 </a:t>
            </a:r>
            <a:r>
              <a:rPr lang="en-US" altLang="ja-JP" sz="2000" dirty="0" err="1">
                <a:latin typeface="Arial"/>
                <a:cs typeface="Arial"/>
              </a:rPr>
              <a:t>Microseismic</a:t>
            </a:r>
            <a:r>
              <a:rPr lang="en-US" altLang="ja-JP" sz="2000" dirty="0">
                <a:latin typeface="Arial"/>
                <a:cs typeface="Arial"/>
              </a:rPr>
              <a:t> Events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8042" y="1165369"/>
            <a:ext cx="5617116" cy="509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5" name="Rectangle 4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559498" y="-69660"/>
            <a:ext cx="62713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is Going on Within the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Reservoir </a:t>
            </a:r>
          </a:p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During Hydraulic Fracturing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?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 t="17625"/>
          <a:stretch>
            <a:fillRect/>
          </a:stretch>
        </p:blipFill>
        <p:spPr bwMode="auto">
          <a:xfrm>
            <a:off x="3903738" y="1042638"/>
            <a:ext cx="5240261" cy="344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74725"/>
            <a:ext cx="3903738" cy="35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1505056" y="2540145"/>
            <a:ext cx="1269891" cy="763353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5012267"/>
            <a:ext cx="8711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Volume Affected by 4000 </a:t>
            </a:r>
            <a:r>
              <a:rPr lang="en-US" sz="2400" dirty="0" err="1" smtClean="0">
                <a:latin typeface="Arial"/>
                <a:cs typeface="Arial"/>
              </a:rPr>
              <a:t>Microearthquakes</a:t>
            </a:r>
            <a:r>
              <a:rPr lang="en-US" sz="2400" dirty="0" smtClean="0">
                <a:latin typeface="Arial"/>
                <a:cs typeface="Arial"/>
              </a:rPr>
              <a:t> Can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Account for Less Than 1% of Gas Production in First 6 Months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1" name="AutoShape 17"/>
          <p:cNvSpPr>
            <a:spLocks noGrp="1"/>
          </p:cNvSpPr>
          <p:nvPr>
            <p:ph type="title" idx="4294967295"/>
          </p:nvPr>
        </p:nvSpPr>
        <p:spPr>
          <a:xfrm>
            <a:off x="507999" y="-148687"/>
            <a:ext cx="8229600" cy="1143000"/>
          </a:xfrm>
          <a:effectLst>
            <a:outerShdw dist="254000" dir="8999997" sx="97000" sy="97000" algn="tr" rotWithShape="0">
              <a:srgbClr val="953735">
                <a:alpha val="28000"/>
              </a:srgbClr>
            </a:outerShdw>
          </a:effectLst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kern="0" dirty="0" smtClean="0">
                <a:latin typeface="Arial" charset="0"/>
                <a:ea typeface="ＭＳ Ｐゴシック" charset="-128"/>
                <a:cs typeface="ＭＳ Ｐゴシック" charset="-128"/>
              </a:rPr>
              <a:t>Why Is Production Persistent?</a:t>
            </a:r>
            <a:endParaRPr lang="en-US" altLang="ja-JP" sz="3200" dirty="0" smtClean="0">
              <a:latin typeface="Arial"/>
              <a:ea typeface="+mj-ea"/>
              <a:cs typeface="Arial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12" name="Rectangle 11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60" descr="Production Profiles Valko and L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799" y="1108891"/>
            <a:ext cx="9144000" cy="572393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3114970" y="937682"/>
            <a:ext cx="360193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Average Monthly Well Production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Barnett Shale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61818" y="2887144"/>
            <a:ext cx="3123384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Arial"/>
                <a:cs typeface="Arial"/>
              </a:rPr>
              <a:t>Valko</a:t>
            </a:r>
            <a:r>
              <a:rPr lang="en-US" dirty="0" smtClean="0">
                <a:latin typeface="Arial"/>
                <a:cs typeface="Arial"/>
              </a:rPr>
              <a:t> and Lee (2010)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Extended Exponential Model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SPE 134231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Grp="1"/>
          </p:cNvSpPr>
          <p:nvPr>
            <p:ph type="title"/>
          </p:nvPr>
        </p:nvSpPr>
        <p:spPr bwMode="auto">
          <a:xfrm>
            <a:off x="192088" y="77011"/>
            <a:ext cx="8759825" cy="758825"/>
          </a:xfrm>
          <a:effectLst>
            <a:outerShdw dist="254000" dir="8999997" sx="97000" sy="97000" algn="tr" rotWithShape="0">
              <a:srgbClr val="953735">
                <a:alpha val="28000"/>
              </a:srgbClr>
            </a:outerShdw>
          </a:effectLst>
          <a:scene3d>
            <a:camera prst="orthographicFront"/>
            <a:lightRig rig="balanced" dir="t"/>
          </a:scene3d>
          <a:sp3d prstMaterial="plastic"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Current Research Collaborations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0" y="990600"/>
            <a:ext cx="93345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ConocoPhillips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Barnett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Microseismic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Data, Shale Core, </a:t>
            </a:r>
            <a:r>
              <a:rPr lang="en-US" sz="3200" dirty="0" smtClean="0">
                <a:latin typeface="+mn-lt"/>
              </a:rPr>
              <a:t>Fault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Damage Zones</a:t>
            </a: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Chevron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Geomechanics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Shale Gas and CO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Sequestration</a:t>
            </a: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RPSEA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Horn River Shale Gas (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LBNL, Texas A&amp;M)</a:t>
            </a: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Exxon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Heavy Oil, Adsorption and Swelling </a:t>
            </a: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Haynesville Core,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Slickwater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Frac’ing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CO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Geomechanics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Paleogene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(GOM)</a:t>
            </a: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 CO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Sequestration in Shale Gas Reservoirs</a:t>
            </a: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Hess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Bakken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Shale,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Frac’ing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Microseismic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Geomechanics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Apache/</a:t>
            </a:r>
            <a:r>
              <a:rPr kumimoji="0" lang="en-US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Encana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Horn River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Microseismic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Geomechancis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Study</a:t>
            </a: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-1231430" y="64564"/>
            <a:ext cx="8229600" cy="1828800"/>
            <a:chOff x="-1284202" y="76200"/>
            <a:chExt cx="8229600" cy="1828800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76200"/>
              <a:ext cx="681038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-1284202" y="762000"/>
              <a:ext cx="82296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9" name="Rectangle 11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Grp="1"/>
          </p:cNvSpPr>
          <p:nvPr>
            <p:ph type="title"/>
          </p:nvPr>
        </p:nvSpPr>
        <p:spPr bwMode="auto">
          <a:xfrm>
            <a:off x="192088" y="77011"/>
            <a:ext cx="8759825" cy="758825"/>
          </a:xfrm>
          <a:effectLst>
            <a:outerShdw dist="254000" dir="8999997" sx="97000" sy="97000" algn="tr" rotWithShape="0">
              <a:srgbClr val="953735">
                <a:alpha val="28000"/>
              </a:srgbClr>
            </a:outerShdw>
          </a:effectLst>
          <a:scene3d>
            <a:camera prst="orthographicFront"/>
            <a:lightRig rig="balanced" dir="t"/>
          </a:scene3d>
          <a:sp3d prstMaterial="plastic"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Current Research Collaborations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-1231430" y="64564"/>
            <a:ext cx="8229600" cy="1828800"/>
            <a:chOff x="-1284202" y="76200"/>
            <a:chExt cx="8229600" cy="1828800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76200"/>
              <a:ext cx="681038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-1284202" y="762000"/>
              <a:ext cx="82296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9" name="Rectangle 11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1" name="Picture 10" descr="Stress Group June 2011 052.jpg"/>
          <p:cNvPicPr>
            <a:picLocks noChangeAspect="1"/>
          </p:cNvPicPr>
          <p:nvPr/>
        </p:nvPicPr>
        <p:blipFill>
          <a:blip r:embed="rId3"/>
          <a:srcRect t="11828"/>
          <a:stretch>
            <a:fillRect/>
          </a:stretch>
        </p:blipFill>
        <p:spPr>
          <a:xfrm>
            <a:off x="-152400" y="946150"/>
            <a:ext cx="94488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4294967295"/>
          </p:nvPr>
        </p:nvSpPr>
        <p:spPr>
          <a:xfrm>
            <a:off x="304800" y="1723168"/>
            <a:ext cx="8564562" cy="563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 smtClean="0">
                <a:latin typeface="Arial" charset="0"/>
              </a:rPr>
              <a:t>How rock properties affect the success of stimulation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 smtClean="0">
                <a:latin typeface="Arial" charset="0"/>
              </a:rPr>
              <a:t>The importance of </a:t>
            </a:r>
            <a:r>
              <a:rPr lang="en-US" dirty="0" err="1" smtClean="0">
                <a:latin typeface="Arial" charset="0"/>
              </a:rPr>
              <a:t>aseismic</a:t>
            </a:r>
            <a:r>
              <a:rPr lang="en-US" dirty="0" smtClean="0">
                <a:latin typeface="Arial" charset="0"/>
              </a:rPr>
              <a:t> deformation mechanisms on reservoir stimulation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 smtClean="0">
                <a:latin typeface="Arial" charset="0"/>
              </a:rPr>
              <a:t>Factors affecting ultimate recovery</a:t>
            </a:r>
          </a:p>
          <a:p>
            <a:pPr>
              <a:lnSpc>
                <a:spcPct val="90000"/>
              </a:lnSpc>
              <a:buNone/>
            </a:pPr>
            <a:endParaRPr lang="en-US" dirty="0" smtClean="0">
              <a:latin typeface="Arial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US" i="1" u="sng" dirty="0" smtClean="0">
                <a:solidFill>
                  <a:srgbClr val="FF0000"/>
                </a:solidFill>
                <a:latin typeface="Arial" charset="0"/>
              </a:rPr>
              <a:t>Operations</a:t>
            </a:r>
          </a:p>
          <a:p>
            <a:pPr>
              <a:lnSpc>
                <a:spcPct val="90000"/>
              </a:lnSpc>
              <a:buClrTx/>
            </a:pP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Minimizing the environmental impact of shale gas development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1805014" y="152400"/>
            <a:ext cx="54302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Some New Ways of Thinking </a:t>
            </a:r>
            <a:endParaRPr lang="en-US" sz="3200" i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5" name="Rectangle 4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30200" y="1176036"/>
            <a:ext cx="42545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u="sng" dirty="0" smtClean="0">
                <a:latin typeface="Arial"/>
                <a:cs typeface="Arial"/>
              </a:rPr>
              <a:t>Fundamental Science</a:t>
            </a:r>
            <a:endParaRPr lang="en-US" sz="3200" i="1" u="sng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4745312"/>
            <a:ext cx="8039100" cy="156658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966" y="0"/>
            <a:ext cx="4737867" cy="6841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552"/>
            <a:ext cx="91440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Opportunity: North American Shale Plays</a:t>
            </a:r>
          </a:p>
        </p:txBody>
      </p:sp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484187" y="612775"/>
            <a:ext cx="8315325" cy="5213350"/>
            <a:chOff x="412750" y="1196975"/>
            <a:chExt cx="8315325" cy="5213350"/>
          </a:xfrm>
        </p:grpSpPr>
        <p:pic>
          <p:nvPicPr>
            <p:cNvPr id="41988" name="Picture 86" descr="north_america_shaleplays2"/>
            <p:cNvPicPr>
              <a:picLocks noChangeAspect="1" noChangeArrowheads="1"/>
            </p:cNvPicPr>
            <p:nvPr/>
          </p:nvPicPr>
          <p:blipFill>
            <a:blip r:embed="rId3">
              <a:lum bright="-6000" contrast="6000"/>
            </a:blip>
            <a:srcRect t="20372" b="21556"/>
            <a:stretch>
              <a:fillRect/>
            </a:stretch>
          </p:blipFill>
          <p:spPr bwMode="auto">
            <a:xfrm>
              <a:off x="1433513" y="1196975"/>
              <a:ext cx="7294562" cy="5213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89" name="Freeform 7"/>
            <p:cNvSpPr>
              <a:spLocks/>
            </p:cNvSpPr>
            <p:nvPr/>
          </p:nvSpPr>
          <p:spPr bwMode="auto">
            <a:xfrm>
              <a:off x="3506788" y="5311775"/>
              <a:ext cx="223837" cy="222250"/>
            </a:xfrm>
            <a:custGeom>
              <a:avLst/>
              <a:gdLst>
                <a:gd name="T0" fmla="*/ 0 w 141"/>
                <a:gd name="T1" fmla="*/ 2147483647 h 140"/>
                <a:gd name="T2" fmla="*/ 2147483647 w 141"/>
                <a:gd name="T3" fmla="*/ 2147483647 h 140"/>
                <a:gd name="T4" fmla="*/ 2147483647 w 141"/>
                <a:gd name="T5" fmla="*/ 2147483647 h 140"/>
                <a:gd name="T6" fmla="*/ 2147483647 w 141"/>
                <a:gd name="T7" fmla="*/ 2147483647 h 140"/>
                <a:gd name="T8" fmla="*/ 2147483647 w 141"/>
                <a:gd name="T9" fmla="*/ 2147483647 h 140"/>
                <a:gd name="T10" fmla="*/ 2147483647 w 141"/>
                <a:gd name="T11" fmla="*/ 2147483647 h 140"/>
                <a:gd name="T12" fmla="*/ 2147483647 w 141"/>
                <a:gd name="T13" fmla="*/ 2147483647 h 140"/>
                <a:gd name="T14" fmla="*/ 2147483647 w 141"/>
                <a:gd name="T15" fmla="*/ 2147483647 h 140"/>
                <a:gd name="T16" fmla="*/ 2147483647 w 141"/>
                <a:gd name="T17" fmla="*/ 2147483647 h 140"/>
                <a:gd name="T18" fmla="*/ 0 w 141"/>
                <a:gd name="T19" fmla="*/ 2147483647 h 1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1"/>
                <a:gd name="T31" fmla="*/ 0 h 140"/>
                <a:gd name="T32" fmla="*/ 141 w 141"/>
                <a:gd name="T33" fmla="*/ 140 h 1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1" h="140">
                  <a:moveTo>
                    <a:pt x="0" y="53"/>
                  </a:moveTo>
                  <a:cubicBezTo>
                    <a:pt x="0" y="41"/>
                    <a:pt x="0" y="16"/>
                    <a:pt x="12" y="8"/>
                  </a:cubicBezTo>
                  <a:cubicBezTo>
                    <a:pt x="24" y="0"/>
                    <a:pt x="56" y="3"/>
                    <a:pt x="75" y="5"/>
                  </a:cubicBezTo>
                  <a:cubicBezTo>
                    <a:pt x="94" y="7"/>
                    <a:pt x="118" y="10"/>
                    <a:pt x="129" y="20"/>
                  </a:cubicBezTo>
                  <a:cubicBezTo>
                    <a:pt x="140" y="30"/>
                    <a:pt x="141" y="48"/>
                    <a:pt x="141" y="65"/>
                  </a:cubicBezTo>
                  <a:cubicBezTo>
                    <a:pt x="141" y="82"/>
                    <a:pt x="137" y="112"/>
                    <a:pt x="126" y="125"/>
                  </a:cubicBezTo>
                  <a:cubicBezTo>
                    <a:pt x="115" y="138"/>
                    <a:pt x="93" y="140"/>
                    <a:pt x="78" y="140"/>
                  </a:cubicBezTo>
                  <a:cubicBezTo>
                    <a:pt x="63" y="140"/>
                    <a:pt x="44" y="132"/>
                    <a:pt x="33" y="122"/>
                  </a:cubicBezTo>
                  <a:cubicBezTo>
                    <a:pt x="22" y="112"/>
                    <a:pt x="17" y="93"/>
                    <a:pt x="12" y="80"/>
                  </a:cubicBezTo>
                  <a:cubicBezTo>
                    <a:pt x="7" y="67"/>
                    <a:pt x="0" y="65"/>
                    <a:pt x="0" y="53"/>
                  </a:cubicBez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75000"/>
                  </a:srgbClr>
                </a:gs>
                <a:gs pos="100000">
                  <a:srgbClr val="008000">
                    <a:alpha val="75998"/>
                  </a:srgbClr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0" name="Freeform 8"/>
            <p:cNvSpPr>
              <a:spLocks/>
            </p:cNvSpPr>
            <p:nvPr/>
          </p:nvSpPr>
          <p:spPr bwMode="auto">
            <a:xfrm>
              <a:off x="4076700" y="5210175"/>
              <a:ext cx="265113" cy="279400"/>
            </a:xfrm>
            <a:custGeom>
              <a:avLst/>
              <a:gdLst>
                <a:gd name="T0" fmla="*/ 2147483647 w 167"/>
                <a:gd name="T1" fmla="*/ 2147483647 h 176"/>
                <a:gd name="T2" fmla="*/ 2147483647 w 167"/>
                <a:gd name="T3" fmla="*/ 2147483647 h 176"/>
                <a:gd name="T4" fmla="*/ 2147483647 w 167"/>
                <a:gd name="T5" fmla="*/ 2147483647 h 176"/>
                <a:gd name="T6" fmla="*/ 2147483647 w 167"/>
                <a:gd name="T7" fmla="*/ 2147483647 h 176"/>
                <a:gd name="T8" fmla="*/ 2147483647 w 167"/>
                <a:gd name="T9" fmla="*/ 2147483647 h 176"/>
                <a:gd name="T10" fmla="*/ 2147483647 w 167"/>
                <a:gd name="T11" fmla="*/ 2147483647 h 176"/>
                <a:gd name="T12" fmla="*/ 2147483647 w 167"/>
                <a:gd name="T13" fmla="*/ 2147483647 h 176"/>
                <a:gd name="T14" fmla="*/ 2147483647 w 167"/>
                <a:gd name="T15" fmla="*/ 2147483647 h 176"/>
                <a:gd name="T16" fmla="*/ 2147483647 w 167"/>
                <a:gd name="T17" fmla="*/ 2147483647 h 176"/>
                <a:gd name="T18" fmla="*/ 2147483647 w 167"/>
                <a:gd name="T19" fmla="*/ 2147483647 h 176"/>
                <a:gd name="T20" fmla="*/ 2147483647 w 167"/>
                <a:gd name="T21" fmla="*/ 2147483647 h 176"/>
                <a:gd name="T22" fmla="*/ 2147483647 w 167"/>
                <a:gd name="T23" fmla="*/ 2147483647 h 176"/>
                <a:gd name="T24" fmla="*/ 2147483647 w 167"/>
                <a:gd name="T25" fmla="*/ 2147483647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7"/>
                <a:gd name="T40" fmla="*/ 0 h 176"/>
                <a:gd name="T41" fmla="*/ 167 w 167"/>
                <a:gd name="T42" fmla="*/ 176 h 1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7" h="176">
                  <a:moveTo>
                    <a:pt x="3" y="114"/>
                  </a:moveTo>
                  <a:cubicBezTo>
                    <a:pt x="3" y="99"/>
                    <a:pt x="9" y="79"/>
                    <a:pt x="12" y="66"/>
                  </a:cubicBezTo>
                  <a:cubicBezTo>
                    <a:pt x="15" y="53"/>
                    <a:pt x="17" y="39"/>
                    <a:pt x="24" y="33"/>
                  </a:cubicBezTo>
                  <a:cubicBezTo>
                    <a:pt x="31" y="27"/>
                    <a:pt x="48" y="32"/>
                    <a:pt x="57" y="30"/>
                  </a:cubicBezTo>
                  <a:cubicBezTo>
                    <a:pt x="66" y="28"/>
                    <a:pt x="71" y="23"/>
                    <a:pt x="81" y="18"/>
                  </a:cubicBezTo>
                  <a:cubicBezTo>
                    <a:pt x="91" y="13"/>
                    <a:pt x="104" y="0"/>
                    <a:pt x="117" y="2"/>
                  </a:cubicBezTo>
                  <a:cubicBezTo>
                    <a:pt x="130" y="4"/>
                    <a:pt x="151" y="20"/>
                    <a:pt x="159" y="33"/>
                  </a:cubicBezTo>
                  <a:cubicBezTo>
                    <a:pt x="167" y="46"/>
                    <a:pt x="166" y="64"/>
                    <a:pt x="165" y="80"/>
                  </a:cubicBezTo>
                  <a:cubicBezTo>
                    <a:pt x="164" y="96"/>
                    <a:pt x="159" y="117"/>
                    <a:pt x="150" y="132"/>
                  </a:cubicBezTo>
                  <a:cubicBezTo>
                    <a:pt x="141" y="147"/>
                    <a:pt x="123" y="161"/>
                    <a:pt x="108" y="168"/>
                  </a:cubicBezTo>
                  <a:cubicBezTo>
                    <a:pt x="93" y="175"/>
                    <a:pt x="73" y="176"/>
                    <a:pt x="57" y="174"/>
                  </a:cubicBezTo>
                  <a:cubicBezTo>
                    <a:pt x="41" y="172"/>
                    <a:pt x="18" y="166"/>
                    <a:pt x="9" y="156"/>
                  </a:cubicBezTo>
                  <a:cubicBezTo>
                    <a:pt x="0" y="146"/>
                    <a:pt x="3" y="129"/>
                    <a:pt x="3" y="114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1" name="Freeform 9"/>
            <p:cNvSpPr>
              <a:spLocks/>
            </p:cNvSpPr>
            <p:nvPr/>
          </p:nvSpPr>
          <p:spPr bwMode="auto">
            <a:xfrm>
              <a:off x="4505325" y="5256213"/>
              <a:ext cx="373063" cy="338137"/>
            </a:xfrm>
            <a:custGeom>
              <a:avLst/>
              <a:gdLst>
                <a:gd name="T0" fmla="*/ 2147483647 w 235"/>
                <a:gd name="T1" fmla="*/ 2147483647 h 213"/>
                <a:gd name="T2" fmla="*/ 2147483647 w 235"/>
                <a:gd name="T3" fmla="*/ 2147483647 h 213"/>
                <a:gd name="T4" fmla="*/ 2147483647 w 235"/>
                <a:gd name="T5" fmla="*/ 2147483647 h 213"/>
                <a:gd name="T6" fmla="*/ 2147483647 w 235"/>
                <a:gd name="T7" fmla="*/ 2147483647 h 213"/>
                <a:gd name="T8" fmla="*/ 2147483647 w 235"/>
                <a:gd name="T9" fmla="*/ 2147483647 h 213"/>
                <a:gd name="T10" fmla="*/ 2147483647 w 235"/>
                <a:gd name="T11" fmla="*/ 2147483647 h 213"/>
                <a:gd name="T12" fmla="*/ 2147483647 w 235"/>
                <a:gd name="T13" fmla="*/ 2147483647 h 213"/>
                <a:gd name="T14" fmla="*/ 2147483647 w 235"/>
                <a:gd name="T15" fmla="*/ 2147483647 h 213"/>
                <a:gd name="T16" fmla="*/ 2147483647 w 235"/>
                <a:gd name="T17" fmla="*/ 2147483647 h 213"/>
                <a:gd name="T18" fmla="*/ 2147483647 w 235"/>
                <a:gd name="T19" fmla="*/ 2147483647 h 213"/>
                <a:gd name="T20" fmla="*/ 2147483647 w 235"/>
                <a:gd name="T21" fmla="*/ 2147483647 h 213"/>
                <a:gd name="T22" fmla="*/ 2147483647 w 235"/>
                <a:gd name="T23" fmla="*/ 2147483647 h 2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5"/>
                <a:gd name="T37" fmla="*/ 0 h 213"/>
                <a:gd name="T38" fmla="*/ 235 w 235"/>
                <a:gd name="T39" fmla="*/ 213 h 2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5" h="213">
                  <a:moveTo>
                    <a:pt x="52" y="167"/>
                  </a:moveTo>
                  <a:cubicBezTo>
                    <a:pt x="40" y="155"/>
                    <a:pt x="24" y="143"/>
                    <a:pt x="16" y="128"/>
                  </a:cubicBezTo>
                  <a:cubicBezTo>
                    <a:pt x="8" y="113"/>
                    <a:pt x="0" y="93"/>
                    <a:pt x="1" y="77"/>
                  </a:cubicBezTo>
                  <a:cubicBezTo>
                    <a:pt x="2" y="61"/>
                    <a:pt x="13" y="41"/>
                    <a:pt x="22" y="29"/>
                  </a:cubicBezTo>
                  <a:cubicBezTo>
                    <a:pt x="31" y="17"/>
                    <a:pt x="40" y="4"/>
                    <a:pt x="58" y="2"/>
                  </a:cubicBezTo>
                  <a:cubicBezTo>
                    <a:pt x="76" y="0"/>
                    <a:pt x="107" y="4"/>
                    <a:pt x="130" y="14"/>
                  </a:cubicBezTo>
                  <a:cubicBezTo>
                    <a:pt x="153" y="24"/>
                    <a:pt x="181" y="48"/>
                    <a:pt x="198" y="65"/>
                  </a:cubicBezTo>
                  <a:cubicBezTo>
                    <a:pt x="215" y="82"/>
                    <a:pt x="227" y="96"/>
                    <a:pt x="231" y="115"/>
                  </a:cubicBezTo>
                  <a:cubicBezTo>
                    <a:pt x="235" y="134"/>
                    <a:pt x="233" y="162"/>
                    <a:pt x="225" y="178"/>
                  </a:cubicBezTo>
                  <a:cubicBezTo>
                    <a:pt x="217" y="194"/>
                    <a:pt x="204" y="205"/>
                    <a:pt x="181" y="209"/>
                  </a:cubicBezTo>
                  <a:cubicBezTo>
                    <a:pt x="158" y="213"/>
                    <a:pt x="109" y="207"/>
                    <a:pt x="88" y="200"/>
                  </a:cubicBezTo>
                  <a:cubicBezTo>
                    <a:pt x="67" y="193"/>
                    <a:pt x="64" y="179"/>
                    <a:pt x="52" y="167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2" name="Freeform 10"/>
            <p:cNvSpPr>
              <a:spLocks/>
            </p:cNvSpPr>
            <p:nvPr/>
          </p:nvSpPr>
          <p:spPr bwMode="auto">
            <a:xfrm>
              <a:off x="5200650" y="5170488"/>
              <a:ext cx="303213" cy="231775"/>
            </a:xfrm>
            <a:custGeom>
              <a:avLst/>
              <a:gdLst>
                <a:gd name="T0" fmla="*/ 2147483647 w 191"/>
                <a:gd name="T1" fmla="*/ 2147483647 h 146"/>
                <a:gd name="T2" fmla="*/ 2147483647 w 191"/>
                <a:gd name="T3" fmla="*/ 2147483647 h 146"/>
                <a:gd name="T4" fmla="*/ 2147483647 w 191"/>
                <a:gd name="T5" fmla="*/ 2147483647 h 146"/>
                <a:gd name="T6" fmla="*/ 2147483647 w 191"/>
                <a:gd name="T7" fmla="*/ 2147483647 h 146"/>
                <a:gd name="T8" fmla="*/ 2147483647 w 191"/>
                <a:gd name="T9" fmla="*/ 2147483647 h 146"/>
                <a:gd name="T10" fmla="*/ 2147483647 w 191"/>
                <a:gd name="T11" fmla="*/ 0 h 146"/>
                <a:gd name="T12" fmla="*/ 2147483647 w 191"/>
                <a:gd name="T13" fmla="*/ 2147483647 h 146"/>
                <a:gd name="T14" fmla="*/ 2147483647 w 191"/>
                <a:gd name="T15" fmla="*/ 2147483647 h 146"/>
                <a:gd name="T16" fmla="*/ 2147483647 w 191"/>
                <a:gd name="T17" fmla="*/ 2147483647 h 146"/>
                <a:gd name="T18" fmla="*/ 2147483647 w 191"/>
                <a:gd name="T19" fmla="*/ 2147483647 h 146"/>
                <a:gd name="T20" fmla="*/ 2147483647 w 191"/>
                <a:gd name="T21" fmla="*/ 2147483647 h 146"/>
                <a:gd name="T22" fmla="*/ 2147483647 w 191"/>
                <a:gd name="T23" fmla="*/ 2147483647 h 146"/>
                <a:gd name="T24" fmla="*/ 2147483647 w 191"/>
                <a:gd name="T25" fmla="*/ 2147483647 h 146"/>
                <a:gd name="T26" fmla="*/ 2147483647 w 191"/>
                <a:gd name="T27" fmla="*/ 2147483647 h 146"/>
                <a:gd name="T28" fmla="*/ 2147483647 w 191"/>
                <a:gd name="T29" fmla="*/ 2147483647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1"/>
                <a:gd name="T46" fmla="*/ 0 h 146"/>
                <a:gd name="T47" fmla="*/ 191 w 191"/>
                <a:gd name="T48" fmla="*/ 146 h 1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1" h="146">
                  <a:moveTo>
                    <a:pt x="13" y="108"/>
                  </a:moveTo>
                  <a:cubicBezTo>
                    <a:pt x="6" y="95"/>
                    <a:pt x="0" y="83"/>
                    <a:pt x="1" y="72"/>
                  </a:cubicBezTo>
                  <a:cubicBezTo>
                    <a:pt x="2" y="61"/>
                    <a:pt x="12" y="47"/>
                    <a:pt x="19" y="42"/>
                  </a:cubicBezTo>
                  <a:cubicBezTo>
                    <a:pt x="26" y="37"/>
                    <a:pt x="29" y="44"/>
                    <a:pt x="46" y="39"/>
                  </a:cubicBezTo>
                  <a:cubicBezTo>
                    <a:pt x="63" y="34"/>
                    <a:pt x="105" y="15"/>
                    <a:pt x="121" y="9"/>
                  </a:cubicBezTo>
                  <a:cubicBezTo>
                    <a:pt x="137" y="3"/>
                    <a:pt x="138" y="0"/>
                    <a:pt x="145" y="0"/>
                  </a:cubicBezTo>
                  <a:cubicBezTo>
                    <a:pt x="152" y="0"/>
                    <a:pt x="159" y="7"/>
                    <a:pt x="166" y="11"/>
                  </a:cubicBezTo>
                  <a:cubicBezTo>
                    <a:pt x="173" y="15"/>
                    <a:pt x="184" y="17"/>
                    <a:pt x="187" y="27"/>
                  </a:cubicBezTo>
                  <a:cubicBezTo>
                    <a:pt x="190" y="37"/>
                    <a:pt x="185" y="60"/>
                    <a:pt x="184" y="72"/>
                  </a:cubicBezTo>
                  <a:cubicBezTo>
                    <a:pt x="183" y="84"/>
                    <a:pt x="183" y="93"/>
                    <a:pt x="183" y="102"/>
                  </a:cubicBezTo>
                  <a:cubicBezTo>
                    <a:pt x="183" y="111"/>
                    <a:pt x="191" y="122"/>
                    <a:pt x="183" y="128"/>
                  </a:cubicBezTo>
                  <a:cubicBezTo>
                    <a:pt x="175" y="134"/>
                    <a:pt x="154" y="134"/>
                    <a:pt x="136" y="137"/>
                  </a:cubicBezTo>
                  <a:cubicBezTo>
                    <a:pt x="118" y="140"/>
                    <a:pt x="90" y="146"/>
                    <a:pt x="72" y="144"/>
                  </a:cubicBezTo>
                  <a:cubicBezTo>
                    <a:pt x="54" y="142"/>
                    <a:pt x="35" y="132"/>
                    <a:pt x="25" y="126"/>
                  </a:cubicBezTo>
                  <a:cubicBezTo>
                    <a:pt x="15" y="120"/>
                    <a:pt x="13" y="108"/>
                    <a:pt x="13" y="108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3" name="Freeform 11"/>
            <p:cNvSpPr>
              <a:spLocks/>
            </p:cNvSpPr>
            <p:nvPr/>
          </p:nvSpPr>
          <p:spPr bwMode="auto">
            <a:xfrm>
              <a:off x="3778250" y="4932363"/>
              <a:ext cx="119063" cy="179387"/>
            </a:xfrm>
            <a:custGeom>
              <a:avLst/>
              <a:gdLst>
                <a:gd name="T0" fmla="*/ 2147483647 w 75"/>
                <a:gd name="T1" fmla="*/ 2147483647 h 113"/>
                <a:gd name="T2" fmla="*/ 2147483647 w 75"/>
                <a:gd name="T3" fmla="*/ 2147483647 h 113"/>
                <a:gd name="T4" fmla="*/ 2147483647 w 75"/>
                <a:gd name="T5" fmla="*/ 2147483647 h 113"/>
                <a:gd name="T6" fmla="*/ 2147483647 w 75"/>
                <a:gd name="T7" fmla="*/ 2147483647 h 113"/>
                <a:gd name="T8" fmla="*/ 2147483647 w 75"/>
                <a:gd name="T9" fmla="*/ 2147483647 h 113"/>
                <a:gd name="T10" fmla="*/ 2147483647 w 75"/>
                <a:gd name="T11" fmla="*/ 2147483647 h 113"/>
                <a:gd name="T12" fmla="*/ 2147483647 w 75"/>
                <a:gd name="T13" fmla="*/ 2147483647 h 113"/>
                <a:gd name="T14" fmla="*/ 2147483647 w 75"/>
                <a:gd name="T15" fmla="*/ 2147483647 h 113"/>
                <a:gd name="T16" fmla="*/ 2147483647 w 75"/>
                <a:gd name="T17" fmla="*/ 2147483647 h 1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5"/>
                <a:gd name="T28" fmla="*/ 0 h 113"/>
                <a:gd name="T29" fmla="*/ 75 w 75"/>
                <a:gd name="T30" fmla="*/ 113 h 1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5" h="113">
                  <a:moveTo>
                    <a:pt x="3" y="72"/>
                  </a:moveTo>
                  <a:cubicBezTo>
                    <a:pt x="1" y="62"/>
                    <a:pt x="0" y="47"/>
                    <a:pt x="2" y="36"/>
                  </a:cubicBezTo>
                  <a:cubicBezTo>
                    <a:pt x="4" y="25"/>
                    <a:pt x="7" y="8"/>
                    <a:pt x="14" y="4"/>
                  </a:cubicBezTo>
                  <a:cubicBezTo>
                    <a:pt x="21" y="0"/>
                    <a:pt x="36" y="5"/>
                    <a:pt x="45" y="9"/>
                  </a:cubicBezTo>
                  <a:cubicBezTo>
                    <a:pt x="54" y="13"/>
                    <a:pt x="64" y="19"/>
                    <a:pt x="68" y="30"/>
                  </a:cubicBezTo>
                  <a:cubicBezTo>
                    <a:pt x="72" y="41"/>
                    <a:pt x="75" y="60"/>
                    <a:pt x="72" y="73"/>
                  </a:cubicBezTo>
                  <a:cubicBezTo>
                    <a:pt x="69" y="86"/>
                    <a:pt x="59" y="105"/>
                    <a:pt x="50" y="109"/>
                  </a:cubicBezTo>
                  <a:cubicBezTo>
                    <a:pt x="41" y="113"/>
                    <a:pt x="22" y="103"/>
                    <a:pt x="14" y="97"/>
                  </a:cubicBezTo>
                  <a:cubicBezTo>
                    <a:pt x="6" y="91"/>
                    <a:pt x="5" y="82"/>
                    <a:pt x="3" y="72"/>
                  </a:cubicBez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75000"/>
                  </a:srgbClr>
                </a:gs>
                <a:gs pos="100000">
                  <a:srgbClr val="008000">
                    <a:alpha val="75998"/>
                  </a:srgbClr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4" name="Freeform 12"/>
            <p:cNvSpPr>
              <a:spLocks/>
            </p:cNvSpPr>
            <p:nvPr/>
          </p:nvSpPr>
          <p:spPr bwMode="auto">
            <a:xfrm>
              <a:off x="4176713" y="4965700"/>
              <a:ext cx="255587" cy="179388"/>
            </a:xfrm>
            <a:custGeom>
              <a:avLst/>
              <a:gdLst>
                <a:gd name="T0" fmla="*/ 2147483647 w 161"/>
                <a:gd name="T1" fmla="*/ 2147483647 h 113"/>
                <a:gd name="T2" fmla="*/ 2147483647 w 161"/>
                <a:gd name="T3" fmla="*/ 2147483647 h 113"/>
                <a:gd name="T4" fmla="*/ 2147483647 w 161"/>
                <a:gd name="T5" fmla="*/ 2147483647 h 113"/>
                <a:gd name="T6" fmla="*/ 2147483647 w 161"/>
                <a:gd name="T7" fmla="*/ 2147483647 h 113"/>
                <a:gd name="T8" fmla="*/ 2147483647 w 161"/>
                <a:gd name="T9" fmla="*/ 2147483647 h 113"/>
                <a:gd name="T10" fmla="*/ 2147483647 w 161"/>
                <a:gd name="T11" fmla="*/ 2147483647 h 113"/>
                <a:gd name="T12" fmla="*/ 2147483647 w 161"/>
                <a:gd name="T13" fmla="*/ 2147483647 h 113"/>
                <a:gd name="T14" fmla="*/ 2147483647 w 161"/>
                <a:gd name="T15" fmla="*/ 2147483647 h 113"/>
                <a:gd name="T16" fmla="*/ 2147483647 w 161"/>
                <a:gd name="T17" fmla="*/ 2147483647 h 113"/>
                <a:gd name="T18" fmla="*/ 2147483647 w 161"/>
                <a:gd name="T19" fmla="*/ 2147483647 h 113"/>
                <a:gd name="T20" fmla="*/ 2147483647 w 161"/>
                <a:gd name="T21" fmla="*/ 2147483647 h 113"/>
                <a:gd name="T22" fmla="*/ 2147483647 w 161"/>
                <a:gd name="T23" fmla="*/ 2147483647 h 1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1"/>
                <a:gd name="T37" fmla="*/ 0 h 113"/>
                <a:gd name="T38" fmla="*/ 161 w 161"/>
                <a:gd name="T39" fmla="*/ 113 h 1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1" h="113">
                  <a:moveTo>
                    <a:pt x="24" y="72"/>
                  </a:moveTo>
                  <a:cubicBezTo>
                    <a:pt x="16" y="65"/>
                    <a:pt x="9" y="58"/>
                    <a:pt x="5" y="49"/>
                  </a:cubicBezTo>
                  <a:cubicBezTo>
                    <a:pt x="1" y="40"/>
                    <a:pt x="0" y="27"/>
                    <a:pt x="2" y="19"/>
                  </a:cubicBezTo>
                  <a:cubicBezTo>
                    <a:pt x="4" y="11"/>
                    <a:pt x="10" y="0"/>
                    <a:pt x="17" y="1"/>
                  </a:cubicBezTo>
                  <a:cubicBezTo>
                    <a:pt x="24" y="2"/>
                    <a:pt x="34" y="17"/>
                    <a:pt x="45" y="25"/>
                  </a:cubicBezTo>
                  <a:cubicBezTo>
                    <a:pt x="56" y="33"/>
                    <a:pt x="66" y="41"/>
                    <a:pt x="81" y="48"/>
                  </a:cubicBezTo>
                  <a:cubicBezTo>
                    <a:pt x="96" y="55"/>
                    <a:pt x="125" y="61"/>
                    <a:pt x="138" y="67"/>
                  </a:cubicBezTo>
                  <a:cubicBezTo>
                    <a:pt x="151" y="73"/>
                    <a:pt x="161" y="80"/>
                    <a:pt x="161" y="87"/>
                  </a:cubicBezTo>
                  <a:cubicBezTo>
                    <a:pt x="161" y="94"/>
                    <a:pt x="152" y="109"/>
                    <a:pt x="140" y="111"/>
                  </a:cubicBezTo>
                  <a:cubicBezTo>
                    <a:pt x="128" y="113"/>
                    <a:pt x="101" y="105"/>
                    <a:pt x="87" y="102"/>
                  </a:cubicBezTo>
                  <a:cubicBezTo>
                    <a:pt x="73" y="99"/>
                    <a:pt x="64" y="95"/>
                    <a:pt x="53" y="90"/>
                  </a:cubicBezTo>
                  <a:cubicBezTo>
                    <a:pt x="42" y="85"/>
                    <a:pt x="32" y="79"/>
                    <a:pt x="24" y="72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5" name="Freeform 13"/>
            <p:cNvSpPr>
              <a:spLocks/>
            </p:cNvSpPr>
            <p:nvPr/>
          </p:nvSpPr>
          <p:spPr bwMode="auto">
            <a:xfrm>
              <a:off x="4471988" y="4910138"/>
              <a:ext cx="371475" cy="206375"/>
            </a:xfrm>
            <a:custGeom>
              <a:avLst/>
              <a:gdLst>
                <a:gd name="T0" fmla="*/ 2147483647 w 234"/>
                <a:gd name="T1" fmla="*/ 2147483647 h 130"/>
                <a:gd name="T2" fmla="*/ 2147483647 w 234"/>
                <a:gd name="T3" fmla="*/ 2147483647 h 130"/>
                <a:gd name="T4" fmla="*/ 2147483647 w 234"/>
                <a:gd name="T5" fmla="*/ 2147483647 h 130"/>
                <a:gd name="T6" fmla="*/ 2147483647 w 234"/>
                <a:gd name="T7" fmla="*/ 2147483647 h 130"/>
                <a:gd name="T8" fmla="*/ 2147483647 w 234"/>
                <a:gd name="T9" fmla="*/ 2147483647 h 130"/>
                <a:gd name="T10" fmla="*/ 2147483647 w 234"/>
                <a:gd name="T11" fmla="*/ 2147483647 h 130"/>
                <a:gd name="T12" fmla="*/ 2147483647 w 234"/>
                <a:gd name="T13" fmla="*/ 2147483647 h 130"/>
                <a:gd name="T14" fmla="*/ 2147483647 w 234"/>
                <a:gd name="T15" fmla="*/ 2147483647 h 130"/>
                <a:gd name="T16" fmla="*/ 2147483647 w 234"/>
                <a:gd name="T17" fmla="*/ 2147483647 h 130"/>
                <a:gd name="T18" fmla="*/ 2147483647 w 234"/>
                <a:gd name="T19" fmla="*/ 2147483647 h 130"/>
                <a:gd name="T20" fmla="*/ 2147483647 w 234"/>
                <a:gd name="T21" fmla="*/ 2147483647 h 130"/>
                <a:gd name="T22" fmla="*/ 2147483647 w 234"/>
                <a:gd name="T23" fmla="*/ 2147483647 h 130"/>
                <a:gd name="T24" fmla="*/ 2147483647 w 234"/>
                <a:gd name="T25" fmla="*/ 2147483647 h 130"/>
                <a:gd name="T26" fmla="*/ 2147483647 w 234"/>
                <a:gd name="T27" fmla="*/ 2147483647 h 1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4"/>
                <a:gd name="T43" fmla="*/ 0 h 130"/>
                <a:gd name="T44" fmla="*/ 234 w 234"/>
                <a:gd name="T45" fmla="*/ 130 h 1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4" h="130">
                  <a:moveTo>
                    <a:pt x="11" y="87"/>
                  </a:moveTo>
                  <a:cubicBezTo>
                    <a:pt x="18" y="77"/>
                    <a:pt x="32" y="60"/>
                    <a:pt x="41" y="48"/>
                  </a:cubicBezTo>
                  <a:cubicBezTo>
                    <a:pt x="50" y="36"/>
                    <a:pt x="53" y="26"/>
                    <a:pt x="64" y="18"/>
                  </a:cubicBezTo>
                  <a:cubicBezTo>
                    <a:pt x="75" y="10"/>
                    <a:pt x="89" y="4"/>
                    <a:pt x="107" y="2"/>
                  </a:cubicBezTo>
                  <a:cubicBezTo>
                    <a:pt x="125" y="0"/>
                    <a:pt x="155" y="3"/>
                    <a:pt x="172" y="5"/>
                  </a:cubicBezTo>
                  <a:cubicBezTo>
                    <a:pt x="189" y="7"/>
                    <a:pt x="199" y="7"/>
                    <a:pt x="209" y="15"/>
                  </a:cubicBezTo>
                  <a:cubicBezTo>
                    <a:pt x="219" y="23"/>
                    <a:pt x="232" y="42"/>
                    <a:pt x="233" y="54"/>
                  </a:cubicBezTo>
                  <a:cubicBezTo>
                    <a:pt x="234" y="66"/>
                    <a:pt x="228" y="80"/>
                    <a:pt x="214" y="86"/>
                  </a:cubicBezTo>
                  <a:cubicBezTo>
                    <a:pt x="200" y="92"/>
                    <a:pt x="170" y="87"/>
                    <a:pt x="151" y="87"/>
                  </a:cubicBezTo>
                  <a:cubicBezTo>
                    <a:pt x="132" y="87"/>
                    <a:pt x="112" y="81"/>
                    <a:pt x="97" y="84"/>
                  </a:cubicBezTo>
                  <a:cubicBezTo>
                    <a:pt x="82" y="87"/>
                    <a:pt x="71" y="99"/>
                    <a:pt x="58" y="107"/>
                  </a:cubicBezTo>
                  <a:cubicBezTo>
                    <a:pt x="45" y="115"/>
                    <a:pt x="26" y="128"/>
                    <a:pt x="17" y="129"/>
                  </a:cubicBezTo>
                  <a:cubicBezTo>
                    <a:pt x="8" y="130"/>
                    <a:pt x="2" y="119"/>
                    <a:pt x="1" y="111"/>
                  </a:cubicBezTo>
                  <a:cubicBezTo>
                    <a:pt x="0" y="103"/>
                    <a:pt x="4" y="97"/>
                    <a:pt x="11" y="87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6" name="Freeform 14"/>
            <p:cNvSpPr>
              <a:spLocks/>
            </p:cNvSpPr>
            <p:nvPr/>
          </p:nvSpPr>
          <p:spPr bwMode="auto">
            <a:xfrm>
              <a:off x="3935413" y="5659438"/>
              <a:ext cx="441325" cy="442912"/>
            </a:xfrm>
            <a:custGeom>
              <a:avLst/>
              <a:gdLst>
                <a:gd name="T0" fmla="*/ 2147483647 w 269"/>
                <a:gd name="T1" fmla="*/ 2147483647 h 261"/>
                <a:gd name="T2" fmla="*/ 2147483647 w 269"/>
                <a:gd name="T3" fmla="*/ 2147483647 h 261"/>
                <a:gd name="T4" fmla="*/ 2147483647 w 269"/>
                <a:gd name="T5" fmla="*/ 2147483647 h 261"/>
                <a:gd name="T6" fmla="*/ 2147483647 w 269"/>
                <a:gd name="T7" fmla="*/ 2147483647 h 261"/>
                <a:gd name="T8" fmla="*/ 2147483647 w 269"/>
                <a:gd name="T9" fmla="*/ 2147483647 h 261"/>
                <a:gd name="T10" fmla="*/ 2147483647 w 269"/>
                <a:gd name="T11" fmla="*/ 2147483647 h 261"/>
                <a:gd name="T12" fmla="*/ 2147483647 w 269"/>
                <a:gd name="T13" fmla="*/ 2147483647 h 261"/>
                <a:gd name="T14" fmla="*/ 2147483647 w 269"/>
                <a:gd name="T15" fmla="*/ 2147483647 h 261"/>
                <a:gd name="T16" fmla="*/ 2147483647 w 269"/>
                <a:gd name="T17" fmla="*/ 2147483647 h 261"/>
                <a:gd name="T18" fmla="*/ 2147483647 w 269"/>
                <a:gd name="T19" fmla="*/ 2147483647 h 261"/>
                <a:gd name="T20" fmla="*/ 2147483647 w 269"/>
                <a:gd name="T21" fmla="*/ 2147483647 h 261"/>
                <a:gd name="T22" fmla="*/ 2147483647 w 269"/>
                <a:gd name="T23" fmla="*/ 2147483647 h 261"/>
                <a:gd name="T24" fmla="*/ 2147483647 w 269"/>
                <a:gd name="T25" fmla="*/ 2147483647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9"/>
                <a:gd name="T40" fmla="*/ 0 h 261"/>
                <a:gd name="T41" fmla="*/ 269 w 269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9" h="261">
                  <a:moveTo>
                    <a:pt x="1" y="123"/>
                  </a:moveTo>
                  <a:cubicBezTo>
                    <a:pt x="1" y="118"/>
                    <a:pt x="0" y="113"/>
                    <a:pt x="15" y="105"/>
                  </a:cubicBezTo>
                  <a:cubicBezTo>
                    <a:pt x="30" y="97"/>
                    <a:pt x="63" y="83"/>
                    <a:pt x="89" y="74"/>
                  </a:cubicBezTo>
                  <a:cubicBezTo>
                    <a:pt x="115" y="65"/>
                    <a:pt x="143" y="60"/>
                    <a:pt x="171" y="50"/>
                  </a:cubicBezTo>
                  <a:cubicBezTo>
                    <a:pt x="199" y="40"/>
                    <a:pt x="243" y="0"/>
                    <a:pt x="256" y="15"/>
                  </a:cubicBezTo>
                  <a:cubicBezTo>
                    <a:pt x="269" y="30"/>
                    <a:pt x="197" y="75"/>
                    <a:pt x="175" y="98"/>
                  </a:cubicBezTo>
                  <a:cubicBezTo>
                    <a:pt x="153" y="121"/>
                    <a:pt x="136" y="136"/>
                    <a:pt x="121" y="156"/>
                  </a:cubicBezTo>
                  <a:cubicBezTo>
                    <a:pt x="106" y="176"/>
                    <a:pt x="94" y="199"/>
                    <a:pt x="85" y="216"/>
                  </a:cubicBezTo>
                  <a:cubicBezTo>
                    <a:pt x="76" y="233"/>
                    <a:pt x="77" y="261"/>
                    <a:pt x="69" y="258"/>
                  </a:cubicBezTo>
                  <a:cubicBezTo>
                    <a:pt x="61" y="255"/>
                    <a:pt x="43" y="210"/>
                    <a:pt x="36" y="195"/>
                  </a:cubicBezTo>
                  <a:cubicBezTo>
                    <a:pt x="29" y="180"/>
                    <a:pt x="31" y="175"/>
                    <a:pt x="27" y="166"/>
                  </a:cubicBezTo>
                  <a:cubicBezTo>
                    <a:pt x="23" y="157"/>
                    <a:pt x="16" y="150"/>
                    <a:pt x="12" y="143"/>
                  </a:cubicBezTo>
                  <a:cubicBezTo>
                    <a:pt x="8" y="136"/>
                    <a:pt x="3" y="127"/>
                    <a:pt x="1" y="123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rgbClr val="FF0000"/>
                </a:gs>
              </a:gsLst>
              <a:lin ang="27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7" name="Freeform 15"/>
            <p:cNvSpPr>
              <a:spLocks/>
            </p:cNvSpPr>
            <p:nvPr/>
          </p:nvSpPr>
          <p:spPr bwMode="auto">
            <a:xfrm>
              <a:off x="3151188" y="4564063"/>
              <a:ext cx="157162" cy="260350"/>
            </a:xfrm>
            <a:custGeom>
              <a:avLst/>
              <a:gdLst>
                <a:gd name="T0" fmla="*/ 2147483647 w 99"/>
                <a:gd name="T1" fmla="*/ 2147483647 h 164"/>
                <a:gd name="T2" fmla="*/ 2147483647 w 99"/>
                <a:gd name="T3" fmla="*/ 2147483647 h 164"/>
                <a:gd name="T4" fmla="*/ 2147483647 w 99"/>
                <a:gd name="T5" fmla="*/ 2147483647 h 164"/>
                <a:gd name="T6" fmla="*/ 2147483647 w 99"/>
                <a:gd name="T7" fmla="*/ 2147483647 h 164"/>
                <a:gd name="T8" fmla="*/ 2147483647 w 99"/>
                <a:gd name="T9" fmla="*/ 2147483647 h 164"/>
                <a:gd name="T10" fmla="*/ 2147483647 w 99"/>
                <a:gd name="T11" fmla="*/ 2147483647 h 164"/>
                <a:gd name="T12" fmla="*/ 2147483647 w 99"/>
                <a:gd name="T13" fmla="*/ 2147483647 h 164"/>
                <a:gd name="T14" fmla="*/ 2147483647 w 99"/>
                <a:gd name="T15" fmla="*/ 2147483647 h 164"/>
                <a:gd name="T16" fmla="*/ 2147483647 w 99"/>
                <a:gd name="T17" fmla="*/ 2147483647 h 1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9"/>
                <a:gd name="T28" fmla="*/ 0 h 164"/>
                <a:gd name="T29" fmla="*/ 99 w 99"/>
                <a:gd name="T30" fmla="*/ 164 h 1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9" h="164">
                  <a:moveTo>
                    <a:pt x="35" y="127"/>
                  </a:moveTo>
                  <a:cubicBezTo>
                    <a:pt x="27" y="112"/>
                    <a:pt x="12" y="88"/>
                    <a:pt x="7" y="70"/>
                  </a:cubicBezTo>
                  <a:cubicBezTo>
                    <a:pt x="2" y="52"/>
                    <a:pt x="0" y="31"/>
                    <a:pt x="7" y="20"/>
                  </a:cubicBezTo>
                  <a:cubicBezTo>
                    <a:pt x="14" y="9"/>
                    <a:pt x="36" y="2"/>
                    <a:pt x="50" y="1"/>
                  </a:cubicBezTo>
                  <a:cubicBezTo>
                    <a:pt x="64" y="0"/>
                    <a:pt x="85" y="2"/>
                    <a:pt x="92" y="16"/>
                  </a:cubicBezTo>
                  <a:cubicBezTo>
                    <a:pt x="99" y="30"/>
                    <a:pt x="96" y="66"/>
                    <a:pt x="94" y="88"/>
                  </a:cubicBezTo>
                  <a:cubicBezTo>
                    <a:pt x="92" y="110"/>
                    <a:pt x="88" y="136"/>
                    <a:pt x="82" y="148"/>
                  </a:cubicBezTo>
                  <a:cubicBezTo>
                    <a:pt x="76" y="160"/>
                    <a:pt x="63" y="164"/>
                    <a:pt x="55" y="160"/>
                  </a:cubicBezTo>
                  <a:cubicBezTo>
                    <a:pt x="47" y="156"/>
                    <a:pt x="43" y="142"/>
                    <a:pt x="35" y="127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8" name="Freeform 16"/>
            <p:cNvSpPr>
              <a:spLocks/>
            </p:cNvSpPr>
            <p:nvPr/>
          </p:nvSpPr>
          <p:spPr bwMode="auto">
            <a:xfrm>
              <a:off x="3117850" y="4303713"/>
              <a:ext cx="258763" cy="260350"/>
            </a:xfrm>
            <a:custGeom>
              <a:avLst/>
              <a:gdLst>
                <a:gd name="T0" fmla="*/ 2147483647 w 163"/>
                <a:gd name="T1" fmla="*/ 2147483647 h 164"/>
                <a:gd name="T2" fmla="*/ 2147483647 w 163"/>
                <a:gd name="T3" fmla="*/ 2147483647 h 164"/>
                <a:gd name="T4" fmla="*/ 2147483647 w 163"/>
                <a:gd name="T5" fmla="*/ 2147483647 h 164"/>
                <a:gd name="T6" fmla="*/ 2147483647 w 163"/>
                <a:gd name="T7" fmla="*/ 2147483647 h 164"/>
                <a:gd name="T8" fmla="*/ 2147483647 w 163"/>
                <a:gd name="T9" fmla="*/ 2147483647 h 164"/>
                <a:gd name="T10" fmla="*/ 2147483647 w 163"/>
                <a:gd name="T11" fmla="*/ 2147483647 h 164"/>
                <a:gd name="T12" fmla="*/ 2147483647 w 163"/>
                <a:gd name="T13" fmla="*/ 2147483647 h 164"/>
                <a:gd name="T14" fmla="*/ 2147483647 w 163"/>
                <a:gd name="T15" fmla="*/ 2147483647 h 164"/>
                <a:gd name="T16" fmla="*/ 2147483647 w 163"/>
                <a:gd name="T17" fmla="*/ 2147483647 h 164"/>
                <a:gd name="T18" fmla="*/ 2147483647 w 163"/>
                <a:gd name="T19" fmla="*/ 2147483647 h 164"/>
                <a:gd name="T20" fmla="*/ 2147483647 w 163"/>
                <a:gd name="T21" fmla="*/ 2147483647 h 1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3"/>
                <a:gd name="T34" fmla="*/ 0 h 164"/>
                <a:gd name="T35" fmla="*/ 163 w 163"/>
                <a:gd name="T36" fmla="*/ 164 h 16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3" h="164">
                  <a:moveTo>
                    <a:pt x="41" y="66"/>
                  </a:moveTo>
                  <a:cubicBezTo>
                    <a:pt x="31" y="58"/>
                    <a:pt x="12" y="47"/>
                    <a:pt x="7" y="36"/>
                  </a:cubicBezTo>
                  <a:cubicBezTo>
                    <a:pt x="2" y="25"/>
                    <a:pt x="0" y="6"/>
                    <a:pt x="10" y="3"/>
                  </a:cubicBezTo>
                  <a:cubicBezTo>
                    <a:pt x="20" y="0"/>
                    <a:pt x="45" y="5"/>
                    <a:pt x="67" y="18"/>
                  </a:cubicBezTo>
                  <a:cubicBezTo>
                    <a:pt x="89" y="31"/>
                    <a:pt x="129" y="61"/>
                    <a:pt x="145" y="78"/>
                  </a:cubicBezTo>
                  <a:cubicBezTo>
                    <a:pt x="161" y="95"/>
                    <a:pt x="163" y="106"/>
                    <a:pt x="163" y="120"/>
                  </a:cubicBezTo>
                  <a:cubicBezTo>
                    <a:pt x="163" y="134"/>
                    <a:pt x="154" y="156"/>
                    <a:pt x="143" y="160"/>
                  </a:cubicBezTo>
                  <a:cubicBezTo>
                    <a:pt x="132" y="164"/>
                    <a:pt x="105" y="152"/>
                    <a:pt x="95" y="144"/>
                  </a:cubicBezTo>
                  <a:cubicBezTo>
                    <a:pt x="85" y="136"/>
                    <a:pt x="90" y="122"/>
                    <a:pt x="85" y="112"/>
                  </a:cubicBezTo>
                  <a:cubicBezTo>
                    <a:pt x="80" y="102"/>
                    <a:pt x="71" y="90"/>
                    <a:pt x="64" y="82"/>
                  </a:cubicBezTo>
                  <a:cubicBezTo>
                    <a:pt x="57" y="74"/>
                    <a:pt x="51" y="74"/>
                    <a:pt x="41" y="66"/>
                  </a:cubicBezTo>
                  <a:close/>
                </a:path>
              </a:pathLst>
            </a:custGeom>
            <a:solidFill>
              <a:srgbClr val="008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9" name="Freeform 17"/>
            <p:cNvSpPr>
              <a:spLocks/>
            </p:cNvSpPr>
            <p:nvPr/>
          </p:nvSpPr>
          <p:spPr bwMode="auto">
            <a:xfrm>
              <a:off x="3035300" y="4065588"/>
              <a:ext cx="485775" cy="274637"/>
            </a:xfrm>
            <a:custGeom>
              <a:avLst/>
              <a:gdLst>
                <a:gd name="T0" fmla="*/ 2147483647 w 306"/>
                <a:gd name="T1" fmla="*/ 2147483647 h 173"/>
                <a:gd name="T2" fmla="*/ 2147483647 w 306"/>
                <a:gd name="T3" fmla="*/ 2147483647 h 173"/>
                <a:gd name="T4" fmla="*/ 2147483647 w 306"/>
                <a:gd name="T5" fmla="*/ 2147483647 h 173"/>
                <a:gd name="T6" fmla="*/ 2147483647 w 306"/>
                <a:gd name="T7" fmla="*/ 2147483647 h 173"/>
                <a:gd name="T8" fmla="*/ 2147483647 w 306"/>
                <a:gd name="T9" fmla="*/ 2147483647 h 173"/>
                <a:gd name="T10" fmla="*/ 2147483647 w 306"/>
                <a:gd name="T11" fmla="*/ 2147483647 h 173"/>
                <a:gd name="T12" fmla="*/ 2147483647 w 306"/>
                <a:gd name="T13" fmla="*/ 2147483647 h 173"/>
                <a:gd name="T14" fmla="*/ 2147483647 w 306"/>
                <a:gd name="T15" fmla="*/ 2147483647 h 173"/>
                <a:gd name="T16" fmla="*/ 2147483647 w 306"/>
                <a:gd name="T17" fmla="*/ 2147483647 h 173"/>
                <a:gd name="T18" fmla="*/ 2147483647 w 306"/>
                <a:gd name="T19" fmla="*/ 2147483647 h 173"/>
                <a:gd name="T20" fmla="*/ 2147483647 w 306"/>
                <a:gd name="T21" fmla="*/ 2147483647 h 173"/>
                <a:gd name="T22" fmla="*/ 2147483647 w 306"/>
                <a:gd name="T23" fmla="*/ 2147483647 h 173"/>
                <a:gd name="T24" fmla="*/ 2147483647 w 306"/>
                <a:gd name="T25" fmla="*/ 2147483647 h 173"/>
                <a:gd name="T26" fmla="*/ 2147483647 w 306"/>
                <a:gd name="T27" fmla="*/ 2147483647 h 173"/>
                <a:gd name="T28" fmla="*/ 2147483647 w 306"/>
                <a:gd name="T29" fmla="*/ 2147483647 h 173"/>
                <a:gd name="T30" fmla="*/ 2147483647 w 306"/>
                <a:gd name="T31" fmla="*/ 2147483647 h 173"/>
                <a:gd name="T32" fmla="*/ 2147483647 w 306"/>
                <a:gd name="T33" fmla="*/ 2147483647 h 1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6"/>
                <a:gd name="T52" fmla="*/ 0 h 173"/>
                <a:gd name="T53" fmla="*/ 306 w 306"/>
                <a:gd name="T54" fmla="*/ 173 h 1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6" h="173">
                  <a:moveTo>
                    <a:pt x="62" y="93"/>
                  </a:moveTo>
                  <a:cubicBezTo>
                    <a:pt x="45" y="90"/>
                    <a:pt x="21" y="89"/>
                    <a:pt x="12" y="85"/>
                  </a:cubicBezTo>
                  <a:cubicBezTo>
                    <a:pt x="3" y="81"/>
                    <a:pt x="0" y="76"/>
                    <a:pt x="5" y="70"/>
                  </a:cubicBezTo>
                  <a:cubicBezTo>
                    <a:pt x="10" y="64"/>
                    <a:pt x="35" y="57"/>
                    <a:pt x="41" y="49"/>
                  </a:cubicBezTo>
                  <a:cubicBezTo>
                    <a:pt x="47" y="41"/>
                    <a:pt x="43" y="32"/>
                    <a:pt x="44" y="24"/>
                  </a:cubicBezTo>
                  <a:cubicBezTo>
                    <a:pt x="45" y="16"/>
                    <a:pt x="39" y="2"/>
                    <a:pt x="48" y="1"/>
                  </a:cubicBezTo>
                  <a:cubicBezTo>
                    <a:pt x="57" y="0"/>
                    <a:pt x="73" y="13"/>
                    <a:pt x="96" y="18"/>
                  </a:cubicBezTo>
                  <a:cubicBezTo>
                    <a:pt x="119" y="23"/>
                    <a:pt x="162" y="28"/>
                    <a:pt x="188" y="33"/>
                  </a:cubicBezTo>
                  <a:cubicBezTo>
                    <a:pt x="214" y="38"/>
                    <a:pt x="243" y="42"/>
                    <a:pt x="254" y="49"/>
                  </a:cubicBezTo>
                  <a:cubicBezTo>
                    <a:pt x="265" y="56"/>
                    <a:pt x="256" y="65"/>
                    <a:pt x="257" y="75"/>
                  </a:cubicBezTo>
                  <a:cubicBezTo>
                    <a:pt x="258" y="85"/>
                    <a:pt x="252" y="101"/>
                    <a:pt x="258" y="112"/>
                  </a:cubicBezTo>
                  <a:cubicBezTo>
                    <a:pt x="264" y="123"/>
                    <a:pt x="288" y="132"/>
                    <a:pt x="294" y="141"/>
                  </a:cubicBezTo>
                  <a:cubicBezTo>
                    <a:pt x="300" y="150"/>
                    <a:pt x="306" y="160"/>
                    <a:pt x="293" y="165"/>
                  </a:cubicBezTo>
                  <a:cubicBezTo>
                    <a:pt x="280" y="170"/>
                    <a:pt x="240" y="173"/>
                    <a:pt x="215" y="169"/>
                  </a:cubicBezTo>
                  <a:cubicBezTo>
                    <a:pt x="190" y="165"/>
                    <a:pt x="158" y="151"/>
                    <a:pt x="141" y="141"/>
                  </a:cubicBezTo>
                  <a:cubicBezTo>
                    <a:pt x="124" y="131"/>
                    <a:pt x="124" y="116"/>
                    <a:pt x="111" y="108"/>
                  </a:cubicBezTo>
                  <a:cubicBezTo>
                    <a:pt x="98" y="100"/>
                    <a:pt x="72" y="96"/>
                    <a:pt x="62" y="93"/>
                  </a:cubicBezTo>
                  <a:close/>
                </a:path>
              </a:pathLst>
            </a:custGeom>
            <a:solidFill>
              <a:srgbClr val="008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0" name="Freeform 18"/>
            <p:cNvSpPr>
              <a:spLocks/>
            </p:cNvSpPr>
            <p:nvPr/>
          </p:nvSpPr>
          <p:spPr bwMode="auto">
            <a:xfrm>
              <a:off x="3698875" y="4110038"/>
              <a:ext cx="220663" cy="593725"/>
            </a:xfrm>
            <a:custGeom>
              <a:avLst/>
              <a:gdLst>
                <a:gd name="T0" fmla="*/ 2147483647 w 139"/>
                <a:gd name="T1" fmla="*/ 2147483647 h 374"/>
                <a:gd name="T2" fmla="*/ 2147483647 w 139"/>
                <a:gd name="T3" fmla="*/ 2147483647 h 374"/>
                <a:gd name="T4" fmla="*/ 2147483647 w 139"/>
                <a:gd name="T5" fmla="*/ 2147483647 h 374"/>
                <a:gd name="T6" fmla="*/ 2147483647 w 139"/>
                <a:gd name="T7" fmla="*/ 2147483647 h 374"/>
                <a:gd name="T8" fmla="*/ 2147483647 w 139"/>
                <a:gd name="T9" fmla="*/ 2147483647 h 374"/>
                <a:gd name="T10" fmla="*/ 2147483647 w 139"/>
                <a:gd name="T11" fmla="*/ 2147483647 h 374"/>
                <a:gd name="T12" fmla="*/ 2147483647 w 139"/>
                <a:gd name="T13" fmla="*/ 2147483647 h 374"/>
                <a:gd name="T14" fmla="*/ 2147483647 w 139"/>
                <a:gd name="T15" fmla="*/ 2147483647 h 374"/>
                <a:gd name="T16" fmla="*/ 2147483647 w 139"/>
                <a:gd name="T17" fmla="*/ 2147483647 h 374"/>
                <a:gd name="T18" fmla="*/ 2147483647 w 139"/>
                <a:gd name="T19" fmla="*/ 2147483647 h 374"/>
                <a:gd name="T20" fmla="*/ 2147483647 w 139"/>
                <a:gd name="T21" fmla="*/ 2147483647 h 374"/>
                <a:gd name="T22" fmla="*/ 2147483647 w 139"/>
                <a:gd name="T23" fmla="*/ 2147483647 h 374"/>
                <a:gd name="T24" fmla="*/ 2147483647 w 139"/>
                <a:gd name="T25" fmla="*/ 2147483647 h 3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9"/>
                <a:gd name="T40" fmla="*/ 0 h 374"/>
                <a:gd name="T41" fmla="*/ 139 w 139"/>
                <a:gd name="T42" fmla="*/ 374 h 3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9" h="374">
                  <a:moveTo>
                    <a:pt x="25" y="168"/>
                  </a:moveTo>
                  <a:cubicBezTo>
                    <a:pt x="26" y="141"/>
                    <a:pt x="22" y="116"/>
                    <a:pt x="19" y="90"/>
                  </a:cubicBezTo>
                  <a:cubicBezTo>
                    <a:pt x="16" y="64"/>
                    <a:pt x="8" y="24"/>
                    <a:pt x="10" y="12"/>
                  </a:cubicBezTo>
                  <a:cubicBezTo>
                    <a:pt x="12" y="0"/>
                    <a:pt x="25" y="3"/>
                    <a:pt x="34" y="15"/>
                  </a:cubicBezTo>
                  <a:cubicBezTo>
                    <a:pt x="43" y="27"/>
                    <a:pt x="52" y="64"/>
                    <a:pt x="64" y="87"/>
                  </a:cubicBezTo>
                  <a:cubicBezTo>
                    <a:pt x="76" y="110"/>
                    <a:pt x="97" y="137"/>
                    <a:pt x="109" y="156"/>
                  </a:cubicBezTo>
                  <a:cubicBezTo>
                    <a:pt x="121" y="175"/>
                    <a:pt x="133" y="177"/>
                    <a:pt x="136" y="204"/>
                  </a:cubicBezTo>
                  <a:cubicBezTo>
                    <a:pt x="139" y="231"/>
                    <a:pt x="132" y="294"/>
                    <a:pt x="127" y="321"/>
                  </a:cubicBezTo>
                  <a:cubicBezTo>
                    <a:pt x="122" y="348"/>
                    <a:pt x="112" y="360"/>
                    <a:pt x="103" y="366"/>
                  </a:cubicBezTo>
                  <a:cubicBezTo>
                    <a:pt x="94" y="372"/>
                    <a:pt x="79" y="374"/>
                    <a:pt x="73" y="360"/>
                  </a:cubicBezTo>
                  <a:cubicBezTo>
                    <a:pt x="67" y="346"/>
                    <a:pt x="75" y="303"/>
                    <a:pt x="64" y="282"/>
                  </a:cubicBezTo>
                  <a:cubicBezTo>
                    <a:pt x="53" y="261"/>
                    <a:pt x="14" y="250"/>
                    <a:pt x="7" y="231"/>
                  </a:cubicBezTo>
                  <a:cubicBezTo>
                    <a:pt x="0" y="212"/>
                    <a:pt x="21" y="181"/>
                    <a:pt x="25" y="16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75000"/>
                  </a:srgbClr>
                </a:gs>
                <a:gs pos="100000">
                  <a:srgbClr val="008000">
                    <a:alpha val="75998"/>
                  </a:srgbClr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1" name="Freeform 20"/>
            <p:cNvSpPr>
              <a:spLocks/>
            </p:cNvSpPr>
            <p:nvPr/>
          </p:nvSpPr>
          <p:spPr bwMode="auto">
            <a:xfrm>
              <a:off x="5351463" y="3762375"/>
              <a:ext cx="400050" cy="534988"/>
            </a:xfrm>
            <a:custGeom>
              <a:avLst/>
              <a:gdLst>
                <a:gd name="T0" fmla="*/ 2147483647 w 252"/>
                <a:gd name="T1" fmla="*/ 2147483647 h 337"/>
                <a:gd name="T2" fmla="*/ 2147483647 w 252"/>
                <a:gd name="T3" fmla="*/ 2147483647 h 337"/>
                <a:gd name="T4" fmla="*/ 2147483647 w 252"/>
                <a:gd name="T5" fmla="*/ 2147483647 h 337"/>
                <a:gd name="T6" fmla="*/ 2147483647 w 252"/>
                <a:gd name="T7" fmla="*/ 2147483647 h 337"/>
                <a:gd name="T8" fmla="*/ 2147483647 w 252"/>
                <a:gd name="T9" fmla="*/ 2147483647 h 337"/>
                <a:gd name="T10" fmla="*/ 2147483647 w 252"/>
                <a:gd name="T11" fmla="*/ 2147483647 h 337"/>
                <a:gd name="T12" fmla="*/ 2147483647 w 252"/>
                <a:gd name="T13" fmla="*/ 2147483647 h 337"/>
                <a:gd name="T14" fmla="*/ 2147483647 w 252"/>
                <a:gd name="T15" fmla="*/ 2147483647 h 337"/>
                <a:gd name="T16" fmla="*/ 2147483647 w 252"/>
                <a:gd name="T17" fmla="*/ 2147483647 h 337"/>
                <a:gd name="T18" fmla="*/ 2147483647 w 252"/>
                <a:gd name="T19" fmla="*/ 2147483647 h 337"/>
                <a:gd name="T20" fmla="*/ 2147483647 w 252"/>
                <a:gd name="T21" fmla="*/ 2147483647 h 337"/>
                <a:gd name="T22" fmla="*/ 2147483647 w 252"/>
                <a:gd name="T23" fmla="*/ 2147483647 h 337"/>
                <a:gd name="T24" fmla="*/ 2147483647 w 252"/>
                <a:gd name="T25" fmla="*/ 2147483647 h 337"/>
                <a:gd name="T26" fmla="*/ 2147483647 w 252"/>
                <a:gd name="T27" fmla="*/ 2147483647 h 337"/>
                <a:gd name="T28" fmla="*/ 2147483647 w 252"/>
                <a:gd name="T29" fmla="*/ 2147483647 h 337"/>
                <a:gd name="T30" fmla="*/ 2147483647 w 252"/>
                <a:gd name="T31" fmla="*/ 2147483647 h 337"/>
                <a:gd name="T32" fmla="*/ 2147483647 w 252"/>
                <a:gd name="T33" fmla="*/ 2147483647 h 337"/>
                <a:gd name="T34" fmla="*/ 2147483647 w 252"/>
                <a:gd name="T35" fmla="*/ 2147483647 h 337"/>
                <a:gd name="T36" fmla="*/ 2147483647 w 252"/>
                <a:gd name="T37" fmla="*/ 2147483647 h 337"/>
                <a:gd name="T38" fmla="*/ 2147483647 w 252"/>
                <a:gd name="T39" fmla="*/ 2147483647 h 337"/>
                <a:gd name="T40" fmla="*/ 2147483647 w 252"/>
                <a:gd name="T41" fmla="*/ 2147483647 h 337"/>
                <a:gd name="T42" fmla="*/ 2147483647 w 252"/>
                <a:gd name="T43" fmla="*/ 2147483647 h 337"/>
                <a:gd name="T44" fmla="*/ 2147483647 w 252"/>
                <a:gd name="T45" fmla="*/ 2147483647 h 337"/>
                <a:gd name="T46" fmla="*/ 2147483647 w 252"/>
                <a:gd name="T47" fmla="*/ 2147483647 h 337"/>
                <a:gd name="T48" fmla="*/ 2147483647 w 252"/>
                <a:gd name="T49" fmla="*/ 2147483647 h 337"/>
                <a:gd name="T50" fmla="*/ 2147483647 w 252"/>
                <a:gd name="T51" fmla="*/ 2147483647 h 337"/>
                <a:gd name="T52" fmla="*/ 2147483647 w 252"/>
                <a:gd name="T53" fmla="*/ 2147483647 h 337"/>
                <a:gd name="T54" fmla="*/ 2147483647 w 252"/>
                <a:gd name="T55" fmla="*/ 2147483647 h 337"/>
                <a:gd name="T56" fmla="*/ 2147483647 w 252"/>
                <a:gd name="T57" fmla="*/ 2147483647 h 337"/>
                <a:gd name="T58" fmla="*/ 2147483647 w 252"/>
                <a:gd name="T59" fmla="*/ 2147483647 h 337"/>
                <a:gd name="T60" fmla="*/ 2147483647 w 252"/>
                <a:gd name="T61" fmla="*/ 2147483647 h 337"/>
                <a:gd name="T62" fmla="*/ 2147483647 w 252"/>
                <a:gd name="T63" fmla="*/ 2147483647 h 337"/>
                <a:gd name="T64" fmla="*/ 2147483647 w 252"/>
                <a:gd name="T65" fmla="*/ 2147483647 h 337"/>
                <a:gd name="T66" fmla="*/ 2147483647 w 252"/>
                <a:gd name="T67" fmla="*/ 2147483647 h 337"/>
                <a:gd name="T68" fmla="*/ 2147483647 w 252"/>
                <a:gd name="T69" fmla="*/ 2147483647 h 337"/>
                <a:gd name="T70" fmla="*/ 2147483647 w 252"/>
                <a:gd name="T71" fmla="*/ 2147483647 h 337"/>
                <a:gd name="T72" fmla="*/ 2147483647 w 252"/>
                <a:gd name="T73" fmla="*/ 2147483647 h 337"/>
                <a:gd name="T74" fmla="*/ 2147483647 w 252"/>
                <a:gd name="T75" fmla="*/ 2147483647 h 337"/>
                <a:gd name="T76" fmla="*/ 2147483647 w 252"/>
                <a:gd name="T77" fmla="*/ 2147483647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52"/>
                <a:gd name="T118" fmla="*/ 0 h 337"/>
                <a:gd name="T119" fmla="*/ 252 w 252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52" h="337">
                  <a:moveTo>
                    <a:pt x="7" y="324"/>
                  </a:moveTo>
                  <a:cubicBezTo>
                    <a:pt x="13" y="314"/>
                    <a:pt x="37" y="293"/>
                    <a:pt x="43" y="272"/>
                  </a:cubicBezTo>
                  <a:cubicBezTo>
                    <a:pt x="49" y="251"/>
                    <a:pt x="45" y="216"/>
                    <a:pt x="44" y="198"/>
                  </a:cubicBezTo>
                  <a:cubicBezTo>
                    <a:pt x="43" y="180"/>
                    <a:pt x="35" y="177"/>
                    <a:pt x="35" y="164"/>
                  </a:cubicBezTo>
                  <a:cubicBezTo>
                    <a:pt x="35" y="151"/>
                    <a:pt x="39" y="132"/>
                    <a:pt x="41" y="122"/>
                  </a:cubicBezTo>
                  <a:cubicBezTo>
                    <a:pt x="43" y="112"/>
                    <a:pt x="45" y="109"/>
                    <a:pt x="46" y="102"/>
                  </a:cubicBezTo>
                  <a:cubicBezTo>
                    <a:pt x="47" y="95"/>
                    <a:pt x="44" y="88"/>
                    <a:pt x="46" y="81"/>
                  </a:cubicBezTo>
                  <a:cubicBezTo>
                    <a:pt x="48" y="74"/>
                    <a:pt x="54" y="64"/>
                    <a:pt x="59" y="60"/>
                  </a:cubicBezTo>
                  <a:cubicBezTo>
                    <a:pt x="64" y="56"/>
                    <a:pt x="71" y="51"/>
                    <a:pt x="74" y="54"/>
                  </a:cubicBezTo>
                  <a:cubicBezTo>
                    <a:pt x="77" y="57"/>
                    <a:pt x="73" y="72"/>
                    <a:pt x="74" y="78"/>
                  </a:cubicBezTo>
                  <a:cubicBezTo>
                    <a:pt x="75" y="84"/>
                    <a:pt x="80" y="91"/>
                    <a:pt x="82" y="89"/>
                  </a:cubicBezTo>
                  <a:cubicBezTo>
                    <a:pt x="84" y="87"/>
                    <a:pt x="88" y="72"/>
                    <a:pt x="88" y="65"/>
                  </a:cubicBezTo>
                  <a:cubicBezTo>
                    <a:pt x="88" y="58"/>
                    <a:pt x="83" y="51"/>
                    <a:pt x="83" y="45"/>
                  </a:cubicBezTo>
                  <a:cubicBezTo>
                    <a:pt x="83" y="39"/>
                    <a:pt x="83" y="30"/>
                    <a:pt x="88" y="27"/>
                  </a:cubicBezTo>
                  <a:cubicBezTo>
                    <a:pt x="93" y="24"/>
                    <a:pt x="110" y="26"/>
                    <a:pt x="113" y="24"/>
                  </a:cubicBezTo>
                  <a:cubicBezTo>
                    <a:pt x="116" y="22"/>
                    <a:pt x="109" y="15"/>
                    <a:pt x="107" y="12"/>
                  </a:cubicBezTo>
                  <a:cubicBezTo>
                    <a:pt x="105" y="9"/>
                    <a:pt x="100" y="5"/>
                    <a:pt x="103" y="3"/>
                  </a:cubicBezTo>
                  <a:cubicBezTo>
                    <a:pt x="106" y="1"/>
                    <a:pt x="117" y="0"/>
                    <a:pt x="128" y="2"/>
                  </a:cubicBezTo>
                  <a:cubicBezTo>
                    <a:pt x="139" y="4"/>
                    <a:pt x="159" y="13"/>
                    <a:pt x="170" y="18"/>
                  </a:cubicBezTo>
                  <a:cubicBezTo>
                    <a:pt x="181" y="23"/>
                    <a:pt x="192" y="29"/>
                    <a:pt x="196" y="35"/>
                  </a:cubicBezTo>
                  <a:cubicBezTo>
                    <a:pt x="200" y="41"/>
                    <a:pt x="192" y="47"/>
                    <a:pt x="194" y="56"/>
                  </a:cubicBezTo>
                  <a:cubicBezTo>
                    <a:pt x="196" y="65"/>
                    <a:pt x="206" y="79"/>
                    <a:pt x="206" y="89"/>
                  </a:cubicBezTo>
                  <a:cubicBezTo>
                    <a:pt x="206" y="99"/>
                    <a:pt x="195" y="108"/>
                    <a:pt x="191" y="114"/>
                  </a:cubicBezTo>
                  <a:cubicBezTo>
                    <a:pt x="187" y="120"/>
                    <a:pt x="187" y="120"/>
                    <a:pt x="184" y="125"/>
                  </a:cubicBezTo>
                  <a:cubicBezTo>
                    <a:pt x="181" y="130"/>
                    <a:pt x="176" y="142"/>
                    <a:pt x="175" y="147"/>
                  </a:cubicBezTo>
                  <a:cubicBezTo>
                    <a:pt x="174" y="152"/>
                    <a:pt x="175" y="155"/>
                    <a:pt x="179" y="156"/>
                  </a:cubicBezTo>
                  <a:cubicBezTo>
                    <a:pt x="183" y="157"/>
                    <a:pt x="192" y="159"/>
                    <a:pt x="197" y="155"/>
                  </a:cubicBezTo>
                  <a:cubicBezTo>
                    <a:pt x="202" y="151"/>
                    <a:pt x="201" y="136"/>
                    <a:pt x="208" y="131"/>
                  </a:cubicBezTo>
                  <a:cubicBezTo>
                    <a:pt x="215" y="126"/>
                    <a:pt x="231" y="118"/>
                    <a:pt x="238" y="126"/>
                  </a:cubicBezTo>
                  <a:cubicBezTo>
                    <a:pt x="245" y="134"/>
                    <a:pt x="250" y="164"/>
                    <a:pt x="251" y="177"/>
                  </a:cubicBezTo>
                  <a:cubicBezTo>
                    <a:pt x="252" y="190"/>
                    <a:pt x="248" y="192"/>
                    <a:pt x="244" y="204"/>
                  </a:cubicBezTo>
                  <a:cubicBezTo>
                    <a:pt x="240" y="216"/>
                    <a:pt x="233" y="237"/>
                    <a:pt x="226" y="248"/>
                  </a:cubicBezTo>
                  <a:cubicBezTo>
                    <a:pt x="219" y="259"/>
                    <a:pt x="214" y="267"/>
                    <a:pt x="202" y="273"/>
                  </a:cubicBezTo>
                  <a:cubicBezTo>
                    <a:pt x="190" y="279"/>
                    <a:pt x="167" y="284"/>
                    <a:pt x="152" y="287"/>
                  </a:cubicBezTo>
                  <a:cubicBezTo>
                    <a:pt x="137" y="290"/>
                    <a:pt x="126" y="287"/>
                    <a:pt x="113" y="293"/>
                  </a:cubicBezTo>
                  <a:cubicBezTo>
                    <a:pt x="100" y="299"/>
                    <a:pt x="88" y="319"/>
                    <a:pt x="74" y="326"/>
                  </a:cubicBezTo>
                  <a:cubicBezTo>
                    <a:pt x="60" y="333"/>
                    <a:pt x="40" y="335"/>
                    <a:pt x="29" y="336"/>
                  </a:cubicBezTo>
                  <a:cubicBezTo>
                    <a:pt x="18" y="337"/>
                    <a:pt x="12" y="336"/>
                    <a:pt x="7" y="335"/>
                  </a:cubicBezTo>
                  <a:cubicBezTo>
                    <a:pt x="2" y="334"/>
                    <a:pt x="0" y="334"/>
                    <a:pt x="7" y="324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2" name="Freeform 21"/>
            <p:cNvSpPr>
              <a:spLocks/>
            </p:cNvSpPr>
            <p:nvPr/>
          </p:nvSpPr>
          <p:spPr bwMode="auto">
            <a:xfrm>
              <a:off x="5805488" y="3983038"/>
              <a:ext cx="111125" cy="136525"/>
            </a:xfrm>
            <a:custGeom>
              <a:avLst/>
              <a:gdLst>
                <a:gd name="T0" fmla="*/ 2147483647 w 70"/>
                <a:gd name="T1" fmla="*/ 2147483647 h 86"/>
                <a:gd name="T2" fmla="*/ 2147483647 w 70"/>
                <a:gd name="T3" fmla="*/ 2147483647 h 86"/>
                <a:gd name="T4" fmla="*/ 2147483647 w 70"/>
                <a:gd name="T5" fmla="*/ 2147483647 h 86"/>
                <a:gd name="T6" fmla="*/ 2147483647 w 70"/>
                <a:gd name="T7" fmla="*/ 2147483647 h 86"/>
                <a:gd name="T8" fmla="*/ 2147483647 w 70"/>
                <a:gd name="T9" fmla="*/ 2147483647 h 86"/>
                <a:gd name="T10" fmla="*/ 2147483647 w 70"/>
                <a:gd name="T11" fmla="*/ 2147483647 h 86"/>
                <a:gd name="T12" fmla="*/ 2147483647 w 70"/>
                <a:gd name="T13" fmla="*/ 2147483647 h 86"/>
                <a:gd name="T14" fmla="*/ 2147483647 w 70"/>
                <a:gd name="T15" fmla="*/ 2147483647 h 86"/>
                <a:gd name="T16" fmla="*/ 2147483647 w 70"/>
                <a:gd name="T17" fmla="*/ 2147483647 h 86"/>
                <a:gd name="T18" fmla="*/ 2147483647 w 70"/>
                <a:gd name="T19" fmla="*/ 2147483647 h 86"/>
                <a:gd name="T20" fmla="*/ 2147483647 w 70"/>
                <a:gd name="T21" fmla="*/ 2147483647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86"/>
                <a:gd name="T35" fmla="*/ 70 w 70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86">
                  <a:moveTo>
                    <a:pt x="46" y="85"/>
                  </a:moveTo>
                  <a:cubicBezTo>
                    <a:pt x="38" y="84"/>
                    <a:pt x="20" y="77"/>
                    <a:pt x="13" y="73"/>
                  </a:cubicBezTo>
                  <a:cubicBezTo>
                    <a:pt x="6" y="69"/>
                    <a:pt x="2" y="65"/>
                    <a:pt x="1" y="59"/>
                  </a:cubicBezTo>
                  <a:cubicBezTo>
                    <a:pt x="0" y="53"/>
                    <a:pt x="6" y="45"/>
                    <a:pt x="9" y="38"/>
                  </a:cubicBezTo>
                  <a:cubicBezTo>
                    <a:pt x="12" y="31"/>
                    <a:pt x="20" y="22"/>
                    <a:pt x="22" y="16"/>
                  </a:cubicBezTo>
                  <a:cubicBezTo>
                    <a:pt x="24" y="10"/>
                    <a:pt x="20" y="4"/>
                    <a:pt x="24" y="2"/>
                  </a:cubicBezTo>
                  <a:cubicBezTo>
                    <a:pt x="28" y="0"/>
                    <a:pt x="44" y="1"/>
                    <a:pt x="49" y="4"/>
                  </a:cubicBezTo>
                  <a:cubicBezTo>
                    <a:pt x="54" y="7"/>
                    <a:pt x="54" y="15"/>
                    <a:pt x="57" y="23"/>
                  </a:cubicBezTo>
                  <a:cubicBezTo>
                    <a:pt x="60" y="31"/>
                    <a:pt x="70" y="46"/>
                    <a:pt x="70" y="55"/>
                  </a:cubicBezTo>
                  <a:cubicBezTo>
                    <a:pt x="70" y="64"/>
                    <a:pt x="64" y="75"/>
                    <a:pt x="60" y="80"/>
                  </a:cubicBezTo>
                  <a:cubicBezTo>
                    <a:pt x="56" y="85"/>
                    <a:pt x="54" y="86"/>
                    <a:pt x="46" y="85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3" name="Freeform 22"/>
            <p:cNvSpPr>
              <a:spLocks/>
            </p:cNvSpPr>
            <p:nvPr/>
          </p:nvSpPr>
          <p:spPr bwMode="auto">
            <a:xfrm>
              <a:off x="5189538" y="4298950"/>
              <a:ext cx="392112" cy="593725"/>
            </a:xfrm>
            <a:custGeom>
              <a:avLst/>
              <a:gdLst>
                <a:gd name="T0" fmla="*/ 2147483647 w 247"/>
                <a:gd name="T1" fmla="*/ 2147483647 h 362"/>
                <a:gd name="T2" fmla="*/ 2147483647 w 247"/>
                <a:gd name="T3" fmla="*/ 2147483647 h 362"/>
                <a:gd name="T4" fmla="*/ 2147483647 w 247"/>
                <a:gd name="T5" fmla="*/ 2147483647 h 362"/>
                <a:gd name="T6" fmla="*/ 2147483647 w 247"/>
                <a:gd name="T7" fmla="*/ 2147483647 h 362"/>
                <a:gd name="T8" fmla="*/ 2147483647 w 247"/>
                <a:gd name="T9" fmla="*/ 2147483647 h 362"/>
                <a:gd name="T10" fmla="*/ 2147483647 w 247"/>
                <a:gd name="T11" fmla="*/ 2147483647 h 362"/>
                <a:gd name="T12" fmla="*/ 2147483647 w 247"/>
                <a:gd name="T13" fmla="*/ 2147483647 h 362"/>
                <a:gd name="T14" fmla="*/ 2147483647 w 247"/>
                <a:gd name="T15" fmla="*/ 2147483647 h 362"/>
                <a:gd name="T16" fmla="*/ 2147483647 w 247"/>
                <a:gd name="T17" fmla="*/ 2147483647 h 362"/>
                <a:gd name="T18" fmla="*/ 2147483647 w 247"/>
                <a:gd name="T19" fmla="*/ 2147483647 h 362"/>
                <a:gd name="T20" fmla="*/ 2147483647 w 247"/>
                <a:gd name="T21" fmla="*/ 2147483647 h 362"/>
                <a:gd name="T22" fmla="*/ 2147483647 w 247"/>
                <a:gd name="T23" fmla="*/ 2147483647 h 362"/>
                <a:gd name="T24" fmla="*/ 2147483647 w 247"/>
                <a:gd name="T25" fmla="*/ 2147483647 h 362"/>
                <a:gd name="T26" fmla="*/ 2147483647 w 247"/>
                <a:gd name="T27" fmla="*/ 2147483647 h 362"/>
                <a:gd name="T28" fmla="*/ 2147483647 w 247"/>
                <a:gd name="T29" fmla="*/ 2147483647 h 362"/>
                <a:gd name="T30" fmla="*/ 2147483647 w 247"/>
                <a:gd name="T31" fmla="*/ 2147483647 h 362"/>
                <a:gd name="T32" fmla="*/ 2147483647 w 247"/>
                <a:gd name="T33" fmla="*/ 2147483647 h 362"/>
                <a:gd name="T34" fmla="*/ 2147483647 w 247"/>
                <a:gd name="T35" fmla="*/ 2147483647 h 362"/>
                <a:gd name="T36" fmla="*/ 2147483647 w 247"/>
                <a:gd name="T37" fmla="*/ 2147483647 h 362"/>
                <a:gd name="T38" fmla="*/ 2147483647 w 247"/>
                <a:gd name="T39" fmla="*/ 2147483647 h 362"/>
                <a:gd name="T40" fmla="*/ 2147483647 w 247"/>
                <a:gd name="T41" fmla="*/ 2147483647 h 3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7"/>
                <a:gd name="T64" fmla="*/ 0 h 362"/>
                <a:gd name="T65" fmla="*/ 247 w 247"/>
                <a:gd name="T66" fmla="*/ 362 h 3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7" h="362">
                  <a:moveTo>
                    <a:pt x="20" y="264"/>
                  </a:moveTo>
                  <a:cubicBezTo>
                    <a:pt x="17" y="245"/>
                    <a:pt x="9" y="205"/>
                    <a:pt x="7" y="181"/>
                  </a:cubicBezTo>
                  <a:cubicBezTo>
                    <a:pt x="5" y="157"/>
                    <a:pt x="11" y="136"/>
                    <a:pt x="11" y="120"/>
                  </a:cubicBezTo>
                  <a:cubicBezTo>
                    <a:pt x="11" y="104"/>
                    <a:pt x="7" y="96"/>
                    <a:pt x="7" y="84"/>
                  </a:cubicBezTo>
                  <a:cubicBezTo>
                    <a:pt x="7" y="72"/>
                    <a:pt x="0" y="55"/>
                    <a:pt x="8" y="46"/>
                  </a:cubicBezTo>
                  <a:cubicBezTo>
                    <a:pt x="16" y="37"/>
                    <a:pt x="42" y="37"/>
                    <a:pt x="55" y="30"/>
                  </a:cubicBezTo>
                  <a:cubicBezTo>
                    <a:pt x="68" y="23"/>
                    <a:pt x="74" y="6"/>
                    <a:pt x="89" y="3"/>
                  </a:cubicBezTo>
                  <a:cubicBezTo>
                    <a:pt x="104" y="0"/>
                    <a:pt x="130" y="8"/>
                    <a:pt x="145" y="13"/>
                  </a:cubicBezTo>
                  <a:cubicBezTo>
                    <a:pt x="160" y="18"/>
                    <a:pt x="176" y="25"/>
                    <a:pt x="182" y="34"/>
                  </a:cubicBezTo>
                  <a:cubicBezTo>
                    <a:pt x="188" y="43"/>
                    <a:pt x="182" y="51"/>
                    <a:pt x="181" y="67"/>
                  </a:cubicBezTo>
                  <a:cubicBezTo>
                    <a:pt x="180" y="83"/>
                    <a:pt x="171" y="115"/>
                    <a:pt x="173" y="133"/>
                  </a:cubicBezTo>
                  <a:cubicBezTo>
                    <a:pt x="175" y="151"/>
                    <a:pt x="189" y="161"/>
                    <a:pt x="196" y="175"/>
                  </a:cubicBezTo>
                  <a:cubicBezTo>
                    <a:pt x="203" y="189"/>
                    <a:pt x="211" y="205"/>
                    <a:pt x="217" y="217"/>
                  </a:cubicBezTo>
                  <a:cubicBezTo>
                    <a:pt x="223" y="229"/>
                    <a:pt x="231" y="235"/>
                    <a:pt x="233" y="246"/>
                  </a:cubicBezTo>
                  <a:cubicBezTo>
                    <a:pt x="235" y="257"/>
                    <a:pt x="231" y="270"/>
                    <a:pt x="232" y="283"/>
                  </a:cubicBezTo>
                  <a:cubicBezTo>
                    <a:pt x="233" y="296"/>
                    <a:pt x="247" y="310"/>
                    <a:pt x="236" y="322"/>
                  </a:cubicBezTo>
                  <a:cubicBezTo>
                    <a:pt x="225" y="334"/>
                    <a:pt x="187" y="352"/>
                    <a:pt x="167" y="357"/>
                  </a:cubicBezTo>
                  <a:cubicBezTo>
                    <a:pt x="147" y="362"/>
                    <a:pt x="131" y="360"/>
                    <a:pt x="113" y="355"/>
                  </a:cubicBezTo>
                  <a:cubicBezTo>
                    <a:pt x="95" y="350"/>
                    <a:pt x="73" y="337"/>
                    <a:pt x="59" y="327"/>
                  </a:cubicBezTo>
                  <a:cubicBezTo>
                    <a:pt x="45" y="317"/>
                    <a:pt x="34" y="305"/>
                    <a:pt x="28" y="294"/>
                  </a:cubicBezTo>
                  <a:cubicBezTo>
                    <a:pt x="22" y="283"/>
                    <a:pt x="23" y="283"/>
                    <a:pt x="20" y="264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4" name="Freeform 23"/>
            <p:cNvSpPr>
              <a:spLocks/>
            </p:cNvSpPr>
            <p:nvPr/>
          </p:nvSpPr>
          <p:spPr bwMode="auto">
            <a:xfrm>
              <a:off x="5619750" y="3978275"/>
              <a:ext cx="876300" cy="903288"/>
            </a:xfrm>
            <a:custGeom>
              <a:avLst/>
              <a:gdLst>
                <a:gd name="T0" fmla="*/ 2147483647 w 552"/>
                <a:gd name="T1" fmla="*/ 2147483647 h 569"/>
                <a:gd name="T2" fmla="*/ 2147483647 w 552"/>
                <a:gd name="T3" fmla="*/ 2147483647 h 569"/>
                <a:gd name="T4" fmla="*/ 2147483647 w 552"/>
                <a:gd name="T5" fmla="*/ 2147483647 h 569"/>
                <a:gd name="T6" fmla="*/ 2147483647 w 552"/>
                <a:gd name="T7" fmla="*/ 2147483647 h 569"/>
                <a:gd name="T8" fmla="*/ 2147483647 w 552"/>
                <a:gd name="T9" fmla="*/ 2147483647 h 569"/>
                <a:gd name="T10" fmla="*/ 2147483647 w 552"/>
                <a:gd name="T11" fmla="*/ 2147483647 h 569"/>
                <a:gd name="T12" fmla="*/ 2147483647 w 552"/>
                <a:gd name="T13" fmla="*/ 2147483647 h 569"/>
                <a:gd name="T14" fmla="*/ 2147483647 w 552"/>
                <a:gd name="T15" fmla="*/ 2147483647 h 569"/>
                <a:gd name="T16" fmla="*/ 2147483647 w 552"/>
                <a:gd name="T17" fmla="*/ 2147483647 h 569"/>
                <a:gd name="T18" fmla="*/ 2147483647 w 552"/>
                <a:gd name="T19" fmla="*/ 2147483647 h 569"/>
                <a:gd name="T20" fmla="*/ 2147483647 w 552"/>
                <a:gd name="T21" fmla="*/ 2147483647 h 569"/>
                <a:gd name="T22" fmla="*/ 2147483647 w 552"/>
                <a:gd name="T23" fmla="*/ 2147483647 h 569"/>
                <a:gd name="T24" fmla="*/ 2147483647 w 552"/>
                <a:gd name="T25" fmla="*/ 2147483647 h 569"/>
                <a:gd name="T26" fmla="*/ 2147483647 w 552"/>
                <a:gd name="T27" fmla="*/ 2147483647 h 569"/>
                <a:gd name="T28" fmla="*/ 2147483647 w 552"/>
                <a:gd name="T29" fmla="*/ 2147483647 h 569"/>
                <a:gd name="T30" fmla="*/ 2147483647 w 552"/>
                <a:gd name="T31" fmla="*/ 2147483647 h 569"/>
                <a:gd name="T32" fmla="*/ 2147483647 w 552"/>
                <a:gd name="T33" fmla="*/ 2147483647 h 569"/>
                <a:gd name="T34" fmla="*/ 2147483647 w 552"/>
                <a:gd name="T35" fmla="*/ 2147483647 h 569"/>
                <a:gd name="T36" fmla="*/ 2147483647 w 552"/>
                <a:gd name="T37" fmla="*/ 2147483647 h 569"/>
                <a:gd name="T38" fmla="*/ 2147483647 w 552"/>
                <a:gd name="T39" fmla="*/ 2147483647 h 569"/>
                <a:gd name="T40" fmla="*/ 2147483647 w 552"/>
                <a:gd name="T41" fmla="*/ 2147483647 h 569"/>
                <a:gd name="T42" fmla="*/ 2147483647 w 552"/>
                <a:gd name="T43" fmla="*/ 2147483647 h 569"/>
                <a:gd name="T44" fmla="*/ 2147483647 w 552"/>
                <a:gd name="T45" fmla="*/ 2147483647 h 569"/>
                <a:gd name="T46" fmla="*/ 2147483647 w 552"/>
                <a:gd name="T47" fmla="*/ 2147483647 h 569"/>
                <a:gd name="T48" fmla="*/ 2147483647 w 552"/>
                <a:gd name="T49" fmla="*/ 2147483647 h 569"/>
                <a:gd name="T50" fmla="*/ 2147483647 w 552"/>
                <a:gd name="T51" fmla="*/ 2147483647 h 569"/>
                <a:gd name="T52" fmla="*/ 2147483647 w 552"/>
                <a:gd name="T53" fmla="*/ 2147483647 h 569"/>
                <a:gd name="T54" fmla="*/ 2147483647 w 552"/>
                <a:gd name="T55" fmla="*/ 2147483647 h 569"/>
                <a:gd name="T56" fmla="*/ 2147483647 w 552"/>
                <a:gd name="T57" fmla="*/ 2147483647 h 569"/>
                <a:gd name="T58" fmla="*/ 2147483647 w 552"/>
                <a:gd name="T59" fmla="*/ 2147483647 h 5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2"/>
                <a:gd name="T91" fmla="*/ 0 h 569"/>
                <a:gd name="T92" fmla="*/ 552 w 552"/>
                <a:gd name="T93" fmla="*/ 569 h 56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2" h="569">
                  <a:moveTo>
                    <a:pt x="15" y="390"/>
                  </a:moveTo>
                  <a:cubicBezTo>
                    <a:pt x="12" y="363"/>
                    <a:pt x="4" y="302"/>
                    <a:pt x="2" y="272"/>
                  </a:cubicBezTo>
                  <a:cubicBezTo>
                    <a:pt x="0" y="242"/>
                    <a:pt x="2" y="222"/>
                    <a:pt x="5" y="207"/>
                  </a:cubicBezTo>
                  <a:cubicBezTo>
                    <a:pt x="8" y="192"/>
                    <a:pt x="14" y="185"/>
                    <a:pt x="21" y="179"/>
                  </a:cubicBezTo>
                  <a:cubicBezTo>
                    <a:pt x="28" y="173"/>
                    <a:pt x="37" y="172"/>
                    <a:pt x="48" y="174"/>
                  </a:cubicBezTo>
                  <a:cubicBezTo>
                    <a:pt x="59" y="176"/>
                    <a:pt x="79" y="190"/>
                    <a:pt x="89" y="192"/>
                  </a:cubicBezTo>
                  <a:cubicBezTo>
                    <a:pt x="99" y="194"/>
                    <a:pt x="101" y="187"/>
                    <a:pt x="110" y="185"/>
                  </a:cubicBezTo>
                  <a:cubicBezTo>
                    <a:pt x="119" y="183"/>
                    <a:pt x="133" y="184"/>
                    <a:pt x="142" y="178"/>
                  </a:cubicBezTo>
                  <a:cubicBezTo>
                    <a:pt x="151" y="172"/>
                    <a:pt x="148" y="156"/>
                    <a:pt x="161" y="149"/>
                  </a:cubicBezTo>
                  <a:cubicBezTo>
                    <a:pt x="174" y="142"/>
                    <a:pt x="200" y="148"/>
                    <a:pt x="222" y="134"/>
                  </a:cubicBezTo>
                  <a:cubicBezTo>
                    <a:pt x="244" y="120"/>
                    <a:pt x="271" y="86"/>
                    <a:pt x="295" y="67"/>
                  </a:cubicBezTo>
                  <a:cubicBezTo>
                    <a:pt x="319" y="48"/>
                    <a:pt x="341" y="28"/>
                    <a:pt x="364" y="17"/>
                  </a:cubicBezTo>
                  <a:cubicBezTo>
                    <a:pt x="387" y="6"/>
                    <a:pt x="409" y="0"/>
                    <a:pt x="434" y="3"/>
                  </a:cubicBezTo>
                  <a:cubicBezTo>
                    <a:pt x="459" y="6"/>
                    <a:pt x="492" y="20"/>
                    <a:pt x="512" y="32"/>
                  </a:cubicBezTo>
                  <a:cubicBezTo>
                    <a:pt x="532" y="44"/>
                    <a:pt x="550" y="60"/>
                    <a:pt x="551" y="75"/>
                  </a:cubicBezTo>
                  <a:cubicBezTo>
                    <a:pt x="552" y="90"/>
                    <a:pt x="530" y="115"/>
                    <a:pt x="516" y="125"/>
                  </a:cubicBezTo>
                  <a:cubicBezTo>
                    <a:pt x="502" y="135"/>
                    <a:pt x="477" y="127"/>
                    <a:pt x="467" y="137"/>
                  </a:cubicBezTo>
                  <a:cubicBezTo>
                    <a:pt x="457" y="147"/>
                    <a:pt x="462" y="167"/>
                    <a:pt x="455" y="186"/>
                  </a:cubicBezTo>
                  <a:cubicBezTo>
                    <a:pt x="448" y="205"/>
                    <a:pt x="437" y="230"/>
                    <a:pt x="425" y="251"/>
                  </a:cubicBezTo>
                  <a:cubicBezTo>
                    <a:pt x="413" y="272"/>
                    <a:pt x="399" y="297"/>
                    <a:pt x="380" y="311"/>
                  </a:cubicBezTo>
                  <a:cubicBezTo>
                    <a:pt x="361" y="325"/>
                    <a:pt x="330" y="321"/>
                    <a:pt x="312" y="333"/>
                  </a:cubicBezTo>
                  <a:cubicBezTo>
                    <a:pt x="294" y="345"/>
                    <a:pt x="282" y="364"/>
                    <a:pt x="269" y="383"/>
                  </a:cubicBezTo>
                  <a:cubicBezTo>
                    <a:pt x="256" y="402"/>
                    <a:pt x="245" y="431"/>
                    <a:pt x="234" y="449"/>
                  </a:cubicBezTo>
                  <a:cubicBezTo>
                    <a:pt x="223" y="467"/>
                    <a:pt x="220" y="478"/>
                    <a:pt x="204" y="494"/>
                  </a:cubicBezTo>
                  <a:cubicBezTo>
                    <a:pt x="188" y="510"/>
                    <a:pt x="160" y="533"/>
                    <a:pt x="138" y="545"/>
                  </a:cubicBezTo>
                  <a:cubicBezTo>
                    <a:pt x="116" y="557"/>
                    <a:pt x="91" y="565"/>
                    <a:pt x="71" y="567"/>
                  </a:cubicBezTo>
                  <a:cubicBezTo>
                    <a:pt x="51" y="569"/>
                    <a:pt x="28" y="569"/>
                    <a:pt x="17" y="560"/>
                  </a:cubicBezTo>
                  <a:cubicBezTo>
                    <a:pt x="6" y="551"/>
                    <a:pt x="4" y="536"/>
                    <a:pt x="5" y="515"/>
                  </a:cubicBezTo>
                  <a:cubicBezTo>
                    <a:pt x="6" y="494"/>
                    <a:pt x="19" y="455"/>
                    <a:pt x="21" y="434"/>
                  </a:cubicBezTo>
                  <a:cubicBezTo>
                    <a:pt x="23" y="413"/>
                    <a:pt x="18" y="417"/>
                    <a:pt x="15" y="39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rgbClr val="FF0000"/>
                </a:gs>
              </a:gsLst>
              <a:lin ang="27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5" name="Freeform 24"/>
            <p:cNvSpPr>
              <a:spLocks/>
            </p:cNvSpPr>
            <p:nvPr/>
          </p:nvSpPr>
          <p:spPr bwMode="auto">
            <a:xfrm rot="411931">
              <a:off x="6427788" y="3298825"/>
              <a:ext cx="280987" cy="422275"/>
            </a:xfrm>
            <a:custGeom>
              <a:avLst/>
              <a:gdLst>
                <a:gd name="T0" fmla="*/ 2147483647 w 177"/>
                <a:gd name="T1" fmla="*/ 2147483647 h 266"/>
                <a:gd name="T2" fmla="*/ 0 w 177"/>
                <a:gd name="T3" fmla="*/ 2147483647 h 266"/>
                <a:gd name="T4" fmla="*/ 2147483647 w 177"/>
                <a:gd name="T5" fmla="*/ 2147483647 h 266"/>
                <a:gd name="T6" fmla="*/ 2147483647 w 177"/>
                <a:gd name="T7" fmla="*/ 2147483647 h 266"/>
                <a:gd name="T8" fmla="*/ 2147483647 w 177"/>
                <a:gd name="T9" fmla="*/ 2147483647 h 266"/>
                <a:gd name="T10" fmla="*/ 2147483647 w 177"/>
                <a:gd name="T11" fmla="*/ 2147483647 h 266"/>
                <a:gd name="T12" fmla="*/ 2147483647 w 177"/>
                <a:gd name="T13" fmla="*/ 2147483647 h 266"/>
                <a:gd name="T14" fmla="*/ 2147483647 w 177"/>
                <a:gd name="T15" fmla="*/ 2147483647 h 266"/>
                <a:gd name="T16" fmla="*/ 2147483647 w 177"/>
                <a:gd name="T17" fmla="*/ 2147483647 h 266"/>
                <a:gd name="T18" fmla="*/ 2147483647 w 177"/>
                <a:gd name="T19" fmla="*/ 2147483647 h 266"/>
                <a:gd name="T20" fmla="*/ 2147483647 w 177"/>
                <a:gd name="T21" fmla="*/ 2147483647 h 266"/>
                <a:gd name="T22" fmla="*/ 2147483647 w 177"/>
                <a:gd name="T23" fmla="*/ 2147483647 h 266"/>
                <a:gd name="T24" fmla="*/ 2147483647 w 177"/>
                <a:gd name="T25" fmla="*/ 2147483647 h 266"/>
                <a:gd name="T26" fmla="*/ 2147483647 w 177"/>
                <a:gd name="T27" fmla="*/ 2147483647 h 26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7"/>
                <a:gd name="T43" fmla="*/ 0 h 266"/>
                <a:gd name="T44" fmla="*/ 177 w 177"/>
                <a:gd name="T45" fmla="*/ 266 h 26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7" h="266">
                  <a:moveTo>
                    <a:pt x="6" y="250"/>
                  </a:moveTo>
                  <a:cubicBezTo>
                    <a:pt x="4" y="241"/>
                    <a:pt x="0" y="219"/>
                    <a:pt x="0" y="209"/>
                  </a:cubicBezTo>
                  <a:cubicBezTo>
                    <a:pt x="0" y="199"/>
                    <a:pt x="0" y="200"/>
                    <a:pt x="4" y="190"/>
                  </a:cubicBezTo>
                  <a:cubicBezTo>
                    <a:pt x="8" y="180"/>
                    <a:pt x="16" y="171"/>
                    <a:pt x="27" y="149"/>
                  </a:cubicBezTo>
                  <a:cubicBezTo>
                    <a:pt x="38" y="127"/>
                    <a:pt x="62" y="79"/>
                    <a:pt x="72" y="59"/>
                  </a:cubicBezTo>
                  <a:cubicBezTo>
                    <a:pt x="82" y="39"/>
                    <a:pt x="73" y="38"/>
                    <a:pt x="90" y="31"/>
                  </a:cubicBezTo>
                  <a:cubicBezTo>
                    <a:pt x="107" y="24"/>
                    <a:pt x="167" y="0"/>
                    <a:pt x="172" y="14"/>
                  </a:cubicBezTo>
                  <a:cubicBezTo>
                    <a:pt x="177" y="28"/>
                    <a:pt x="133" y="91"/>
                    <a:pt x="120" y="115"/>
                  </a:cubicBezTo>
                  <a:cubicBezTo>
                    <a:pt x="107" y="139"/>
                    <a:pt x="101" y="149"/>
                    <a:pt x="93" y="158"/>
                  </a:cubicBezTo>
                  <a:cubicBezTo>
                    <a:pt x="85" y="167"/>
                    <a:pt x="76" y="159"/>
                    <a:pt x="69" y="169"/>
                  </a:cubicBezTo>
                  <a:cubicBezTo>
                    <a:pt x="62" y="179"/>
                    <a:pt x="53" y="204"/>
                    <a:pt x="48" y="218"/>
                  </a:cubicBezTo>
                  <a:cubicBezTo>
                    <a:pt x="43" y="232"/>
                    <a:pt x="45" y="246"/>
                    <a:pt x="39" y="254"/>
                  </a:cubicBezTo>
                  <a:cubicBezTo>
                    <a:pt x="33" y="262"/>
                    <a:pt x="19" y="266"/>
                    <a:pt x="13" y="265"/>
                  </a:cubicBezTo>
                  <a:cubicBezTo>
                    <a:pt x="7" y="264"/>
                    <a:pt x="8" y="259"/>
                    <a:pt x="6" y="250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6" name="Freeform 25"/>
            <p:cNvSpPr>
              <a:spLocks/>
            </p:cNvSpPr>
            <p:nvPr/>
          </p:nvSpPr>
          <p:spPr bwMode="auto">
            <a:xfrm>
              <a:off x="3673475" y="3430588"/>
              <a:ext cx="244475" cy="295275"/>
            </a:xfrm>
            <a:custGeom>
              <a:avLst/>
              <a:gdLst>
                <a:gd name="T0" fmla="*/ 2147483647 w 154"/>
                <a:gd name="T1" fmla="*/ 2147483647 h 186"/>
                <a:gd name="T2" fmla="*/ 2147483647 w 154"/>
                <a:gd name="T3" fmla="*/ 2147483647 h 186"/>
                <a:gd name="T4" fmla="*/ 2147483647 w 154"/>
                <a:gd name="T5" fmla="*/ 2147483647 h 186"/>
                <a:gd name="T6" fmla="*/ 2147483647 w 154"/>
                <a:gd name="T7" fmla="*/ 0 h 186"/>
                <a:gd name="T8" fmla="*/ 2147483647 w 154"/>
                <a:gd name="T9" fmla="*/ 2147483647 h 186"/>
                <a:gd name="T10" fmla="*/ 2147483647 w 154"/>
                <a:gd name="T11" fmla="*/ 2147483647 h 186"/>
                <a:gd name="T12" fmla="*/ 2147483647 w 154"/>
                <a:gd name="T13" fmla="*/ 2147483647 h 186"/>
                <a:gd name="T14" fmla="*/ 2147483647 w 154"/>
                <a:gd name="T15" fmla="*/ 2147483647 h 186"/>
                <a:gd name="T16" fmla="*/ 2147483647 w 154"/>
                <a:gd name="T17" fmla="*/ 2147483647 h 186"/>
                <a:gd name="T18" fmla="*/ 2147483647 w 154"/>
                <a:gd name="T19" fmla="*/ 2147483647 h 186"/>
                <a:gd name="T20" fmla="*/ 2147483647 w 154"/>
                <a:gd name="T21" fmla="*/ 2147483647 h 186"/>
                <a:gd name="T22" fmla="*/ 2147483647 w 154"/>
                <a:gd name="T23" fmla="*/ 2147483647 h 186"/>
                <a:gd name="T24" fmla="*/ 2147483647 w 154"/>
                <a:gd name="T25" fmla="*/ 2147483647 h 1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4"/>
                <a:gd name="T40" fmla="*/ 0 h 186"/>
                <a:gd name="T41" fmla="*/ 154 w 154"/>
                <a:gd name="T42" fmla="*/ 186 h 1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4" h="186">
                  <a:moveTo>
                    <a:pt x="41" y="76"/>
                  </a:moveTo>
                  <a:cubicBezTo>
                    <a:pt x="33" y="69"/>
                    <a:pt x="18" y="60"/>
                    <a:pt x="11" y="51"/>
                  </a:cubicBezTo>
                  <a:cubicBezTo>
                    <a:pt x="4" y="42"/>
                    <a:pt x="0" y="29"/>
                    <a:pt x="2" y="21"/>
                  </a:cubicBezTo>
                  <a:cubicBezTo>
                    <a:pt x="4" y="13"/>
                    <a:pt x="14" y="0"/>
                    <a:pt x="23" y="0"/>
                  </a:cubicBezTo>
                  <a:cubicBezTo>
                    <a:pt x="32" y="0"/>
                    <a:pt x="47" y="8"/>
                    <a:pt x="59" y="19"/>
                  </a:cubicBezTo>
                  <a:cubicBezTo>
                    <a:pt x="71" y="30"/>
                    <a:pt x="83" y="52"/>
                    <a:pt x="97" y="66"/>
                  </a:cubicBezTo>
                  <a:cubicBezTo>
                    <a:pt x="111" y="80"/>
                    <a:pt x="138" y="88"/>
                    <a:pt x="146" y="102"/>
                  </a:cubicBezTo>
                  <a:cubicBezTo>
                    <a:pt x="154" y="116"/>
                    <a:pt x="149" y="137"/>
                    <a:pt x="145" y="151"/>
                  </a:cubicBezTo>
                  <a:cubicBezTo>
                    <a:pt x="141" y="165"/>
                    <a:pt x="133" y="182"/>
                    <a:pt x="122" y="184"/>
                  </a:cubicBezTo>
                  <a:cubicBezTo>
                    <a:pt x="111" y="186"/>
                    <a:pt x="85" y="174"/>
                    <a:pt x="77" y="165"/>
                  </a:cubicBezTo>
                  <a:cubicBezTo>
                    <a:pt x="69" y="156"/>
                    <a:pt x="73" y="139"/>
                    <a:pt x="71" y="127"/>
                  </a:cubicBezTo>
                  <a:cubicBezTo>
                    <a:pt x="69" y="115"/>
                    <a:pt x="67" y="102"/>
                    <a:pt x="62" y="93"/>
                  </a:cubicBezTo>
                  <a:cubicBezTo>
                    <a:pt x="57" y="84"/>
                    <a:pt x="49" y="83"/>
                    <a:pt x="41" y="76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7" name="Freeform 26"/>
            <p:cNvSpPr>
              <a:spLocks/>
            </p:cNvSpPr>
            <p:nvPr/>
          </p:nvSpPr>
          <p:spPr bwMode="auto">
            <a:xfrm>
              <a:off x="2090738" y="4508500"/>
              <a:ext cx="90487" cy="127000"/>
            </a:xfrm>
            <a:custGeom>
              <a:avLst/>
              <a:gdLst>
                <a:gd name="T0" fmla="*/ 2147483647 w 57"/>
                <a:gd name="T1" fmla="*/ 2147483647 h 80"/>
                <a:gd name="T2" fmla="*/ 2147483647 w 57"/>
                <a:gd name="T3" fmla="*/ 2147483647 h 80"/>
                <a:gd name="T4" fmla="*/ 2147483647 w 57"/>
                <a:gd name="T5" fmla="*/ 2147483647 h 80"/>
                <a:gd name="T6" fmla="*/ 2147483647 w 57"/>
                <a:gd name="T7" fmla="*/ 2147483647 h 80"/>
                <a:gd name="T8" fmla="*/ 2147483647 w 57"/>
                <a:gd name="T9" fmla="*/ 2147483647 h 80"/>
                <a:gd name="T10" fmla="*/ 2147483647 w 57"/>
                <a:gd name="T11" fmla="*/ 2147483647 h 80"/>
                <a:gd name="T12" fmla="*/ 2147483647 w 57"/>
                <a:gd name="T13" fmla="*/ 2147483647 h 80"/>
                <a:gd name="T14" fmla="*/ 2147483647 w 57"/>
                <a:gd name="T15" fmla="*/ 2147483647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"/>
                <a:gd name="T25" fmla="*/ 0 h 80"/>
                <a:gd name="T26" fmla="*/ 57 w 57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" h="80">
                  <a:moveTo>
                    <a:pt x="21" y="70"/>
                  </a:moveTo>
                  <a:cubicBezTo>
                    <a:pt x="13" y="65"/>
                    <a:pt x="2" y="54"/>
                    <a:pt x="1" y="45"/>
                  </a:cubicBezTo>
                  <a:cubicBezTo>
                    <a:pt x="0" y="36"/>
                    <a:pt x="10" y="25"/>
                    <a:pt x="13" y="18"/>
                  </a:cubicBezTo>
                  <a:cubicBezTo>
                    <a:pt x="16" y="11"/>
                    <a:pt x="15" y="2"/>
                    <a:pt x="21" y="1"/>
                  </a:cubicBezTo>
                  <a:cubicBezTo>
                    <a:pt x="27" y="0"/>
                    <a:pt x="45" y="2"/>
                    <a:pt x="51" y="9"/>
                  </a:cubicBezTo>
                  <a:cubicBezTo>
                    <a:pt x="57" y="16"/>
                    <a:pt x="57" y="34"/>
                    <a:pt x="57" y="45"/>
                  </a:cubicBezTo>
                  <a:cubicBezTo>
                    <a:pt x="57" y="56"/>
                    <a:pt x="57" y="72"/>
                    <a:pt x="51" y="76"/>
                  </a:cubicBezTo>
                  <a:cubicBezTo>
                    <a:pt x="45" y="80"/>
                    <a:pt x="29" y="75"/>
                    <a:pt x="21" y="70"/>
                  </a:cubicBezTo>
                  <a:close/>
                </a:path>
              </a:pathLst>
            </a:custGeom>
            <a:solidFill>
              <a:srgbClr val="008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8" name="Freeform 28"/>
            <p:cNvSpPr>
              <a:spLocks/>
            </p:cNvSpPr>
            <p:nvPr/>
          </p:nvSpPr>
          <p:spPr bwMode="auto">
            <a:xfrm>
              <a:off x="2609850" y="1727200"/>
              <a:ext cx="252413" cy="319088"/>
            </a:xfrm>
            <a:custGeom>
              <a:avLst/>
              <a:gdLst>
                <a:gd name="T0" fmla="*/ 2147483647 w 159"/>
                <a:gd name="T1" fmla="*/ 2147483647 h 201"/>
                <a:gd name="T2" fmla="*/ 2147483647 w 159"/>
                <a:gd name="T3" fmla="*/ 2147483647 h 201"/>
                <a:gd name="T4" fmla="*/ 2147483647 w 159"/>
                <a:gd name="T5" fmla="*/ 2147483647 h 201"/>
                <a:gd name="T6" fmla="*/ 2147483647 w 159"/>
                <a:gd name="T7" fmla="*/ 2147483647 h 201"/>
                <a:gd name="T8" fmla="*/ 2147483647 w 159"/>
                <a:gd name="T9" fmla="*/ 2147483647 h 201"/>
                <a:gd name="T10" fmla="*/ 2147483647 w 159"/>
                <a:gd name="T11" fmla="*/ 2147483647 h 201"/>
                <a:gd name="T12" fmla="*/ 2147483647 w 159"/>
                <a:gd name="T13" fmla="*/ 2147483647 h 201"/>
                <a:gd name="T14" fmla="*/ 2147483647 w 159"/>
                <a:gd name="T15" fmla="*/ 2147483647 h 201"/>
                <a:gd name="T16" fmla="*/ 2147483647 w 159"/>
                <a:gd name="T17" fmla="*/ 2147483647 h 201"/>
                <a:gd name="T18" fmla="*/ 2147483647 w 159"/>
                <a:gd name="T19" fmla="*/ 2147483647 h 201"/>
                <a:gd name="T20" fmla="*/ 2147483647 w 159"/>
                <a:gd name="T21" fmla="*/ 2147483647 h 201"/>
                <a:gd name="T22" fmla="*/ 2147483647 w 159"/>
                <a:gd name="T23" fmla="*/ 2147483647 h 201"/>
                <a:gd name="T24" fmla="*/ 2147483647 w 159"/>
                <a:gd name="T25" fmla="*/ 2147483647 h 201"/>
                <a:gd name="T26" fmla="*/ 2147483647 w 159"/>
                <a:gd name="T27" fmla="*/ 2147483647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9"/>
                <a:gd name="T43" fmla="*/ 0 h 201"/>
                <a:gd name="T44" fmla="*/ 159 w 159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9" h="201">
                  <a:moveTo>
                    <a:pt x="49" y="131"/>
                  </a:moveTo>
                  <a:cubicBezTo>
                    <a:pt x="44" y="116"/>
                    <a:pt x="35" y="106"/>
                    <a:pt x="29" y="95"/>
                  </a:cubicBezTo>
                  <a:cubicBezTo>
                    <a:pt x="23" y="84"/>
                    <a:pt x="16" y="79"/>
                    <a:pt x="12" y="66"/>
                  </a:cubicBezTo>
                  <a:cubicBezTo>
                    <a:pt x="8" y="53"/>
                    <a:pt x="0" y="27"/>
                    <a:pt x="6" y="16"/>
                  </a:cubicBezTo>
                  <a:cubicBezTo>
                    <a:pt x="12" y="5"/>
                    <a:pt x="34" y="2"/>
                    <a:pt x="49" y="1"/>
                  </a:cubicBezTo>
                  <a:cubicBezTo>
                    <a:pt x="64" y="0"/>
                    <a:pt x="79" y="5"/>
                    <a:pt x="94" y="11"/>
                  </a:cubicBezTo>
                  <a:cubicBezTo>
                    <a:pt x="109" y="17"/>
                    <a:pt x="128" y="26"/>
                    <a:pt x="138" y="37"/>
                  </a:cubicBezTo>
                  <a:cubicBezTo>
                    <a:pt x="148" y="48"/>
                    <a:pt x="153" y="59"/>
                    <a:pt x="156" y="78"/>
                  </a:cubicBezTo>
                  <a:cubicBezTo>
                    <a:pt x="159" y="97"/>
                    <a:pt x="158" y="131"/>
                    <a:pt x="157" y="150"/>
                  </a:cubicBezTo>
                  <a:cubicBezTo>
                    <a:pt x="156" y="169"/>
                    <a:pt x="157" y="187"/>
                    <a:pt x="149" y="194"/>
                  </a:cubicBezTo>
                  <a:cubicBezTo>
                    <a:pt x="141" y="201"/>
                    <a:pt x="123" y="191"/>
                    <a:pt x="111" y="191"/>
                  </a:cubicBezTo>
                  <a:cubicBezTo>
                    <a:pt x="99" y="191"/>
                    <a:pt x="83" y="197"/>
                    <a:pt x="75" y="196"/>
                  </a:cubicBezTo>
                  <a:cubicBezTo>
                    <a:pt x="67" y="195"/>
                    <a:pt x="65" y="195"/>
                    <a:pt x="61" y="184"/>
                  </a:cubicBezTo>
                  <a:cubicBezTo>
                    <a:pt x="57" y="173"/>
                    <a:pt x="54" y="146"/>
                    <a:pt x="49" y="131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9" name="Freeform 29"/>
            <p:cNvSpPr>
              <a:spLocks/>
            </p:cNvSpPr>
            <p:nvPr/>
          </p:nvSpPr>
          <p:spPr bwMode="auto">
            <a:xfrm>
              <a:off x="2898775" y="1458913"/>
              <a:ext cx="1306513" cy="1928812"/>
            </a:xfrm>
            <a:custGeom>
              <a:avLst/>
              <a:gdLst>
                <a:gd name="T0" fmla="*/ 2147483647 w 823"/>
                <a:gd name="T1" fmla="*/ 2147483647 h 1215"/>
                <a:gd name="T2" fmla="*/ 2147483647 w 823"/>
                <a:gd name="T3" fmla="*/ 2147483647 h 1215"/>
                <a:gd name="T4" fmla="*/ 2147483647 w 823"/>
                <a:gd name="T5" fmla="*/ 2147483647 h 1215"/>
                <a:gd name="T6" fmla="*/ 2147483647 w 823"/>
                <a:gd name="T7" fmla="*/ 2147483647 h 1215"/>
                <a:gd name="T8" fmla="*/ 2147483647 w 823"/>
                <a:gd name="T9" fmla="*/ 2147483647 h 1215"/>
                <a:gd name="T10" fmla="*/ 2147483647 w 823"/>
                <a:gd name="T11" fmla="*/ 2147483647 h 1215"/>
                <a:gd name="T12" fmla="*/ 2147483647 w 823"/>
                <a:gd name="T13" fmla="*/ 2147483647 h 1215"/>
                <a:gd name="T14" fmla="*/ 2147483647 w 823"/>
                <a:gd name="T15" fmla="*/ 2147483647 h 1215"/>
                <a:gd name="T16" fmla="*/ 2147483647 w 823"/>
                <a:gd name="T17" fmla="*/ 2147483647 h 1215"/>
                <a:gd name="T18" fmla="*/ 2147483647 w 823"/>
                <a:gd name="T19" fmla="*/ 2147483647 h 1215"/>
                <a:gd name="T20" fmla="*/ 2147483647 w 823"/>
                <a:gd name="T21" fmla="*/ 2147483647 h 1215"/>
                <a:gd name="T22" fmla="*/ 2147483647 w 823"/>
                <a:gd name="T23" fmla="*/ 2147483647 h 1215"/>
                <a:gd name="T24" fmla="*/ 2147483647 w 823"/>
                <a:gd name="T25" fmla="*/ 2147483647 h 1215"/>
                <a:gd name="T26" fmla="*/ 2147483647 w 823"/>
                <a:gd name="T27" fmla="*/ 2147483647 h 1215"/>
                <a:gd name="T28" fmla="*/ 2147483647 w 823"/>
                <a:gd name="T29" fmla="*/ 2147483647 h 1215"/>
                <a:gd name="T30" fmla="*/ 2147483647 w 823"/>
                <a:gd name="T31" fmla="*/ 2147483647 h 1215"/>
                <a:gd name="T32" fmla="*/ 2147483647 w 823"/>
                <a:gd name="T33" fmla="*/ 2147483647 h 1215"/>
                <a:gd name="T34" fmla="*/ 2147483647 w 823"/>
                <a:gd name="T35" fmla="*/ 2147483647 h 1215"/>
                <a:gd name="T36" fmla="*/ 2147483647 w 823"/>
                <a:gd name="T37" fmla="*/ 2147483647 h 1215"/>
                <a:gd name="T38" fmla="*/ 2147483647 w 823"/>
                <a:gd name="T39" fmla="*/ 2147483647 h 1215"/>
                <a:gd name="T40" fmla="*/ 2147483647 w 823"/>
                <a:gd name="T41" fmla="*/ 2147483647 h 1215"/>
                <a:gd name="T42" fmla="*/ 2147483647 w 823"/>
                <a:gd name="T43" fmla="*/ 2147483647 h 1215"/>
                <a:gd name="T44" fmla="*/ 2147483647 w 823"/>
                <a:gd name="T45" fmla="*/ 2147483647 h 1215"/>
                <a:gd name="T46" fmla="*/ 2147483647 w 823"/>
                <a:gd name="T47" fmla="*/ 2147483647 h 1215"/>
                <a:gd name="T48" fmla="*/ 2147483647 w 823"/>
                <a:gd name="T49" fmla="*/ 2147483647 h 1215"/>
                <a:gd name="T50" fmla="*/ 2147483647 w 823"/>
                <a:gd name="T51" fmla="*/ 2147483647 h 1215"/>
                <a:gd name="T52" fmla="*/ 2147483647 w 823"/>
                <a:gd name="T53" fmla="*/ 2147483647 h 1215"/>
                <a:gd name="T54" fmla="*/ 2147483647 w 823"/>
                <a:gd name="T55" fmla="*/ 2147483647 h 1215"/>
                <a:gd name="T56" fmla="*/ 2147483647 w 823"/>
                <a:gd name="T57" fmla="*/ 2147483647 h 1215"/>
                <a:gd name="T58" fmla="*/ 2147483647 w 823"/>
                <a:gd name="T59" fmla="*/ 2147483647 h 1215"/>
                <a:gd name="T60" fmla="*/ 2147483647 w 823"/>
                <a:gd name="T61" fmla="*/ 2147483647 h 1215"/>
                <a:gd name="T62" fmla="*/ 2147483647 w 823"/>
                <a:gd name="T63" fmla="*/ 2147483647 h 12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23"/>
                <a:gd name="T97" fmla="*/ 0 h 1215"/>
                <a:gd name="T98" fmla="*/ 823 w 823"/>
                <a:gd name="T99" fmla="*/ 1215 h 12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23" h="1215">
                  <a:moveTo>
                    <a:pt x="57" y="272"/>
                  </a:moveTo>
                  <a:cubicBezTo>
                    <a:pt x="56" y="256"/>
                    <a:pt x="55" y="228"/>
                    <a:pt x="52" y="206"/>
                  </a:cubicBezTo>
                  <a:cubicBezTo>
                    <a:pt x="49" y="184"/>
                    <a:pt x="43" y="155"/>
                    <a:pt x="36" y="137"/>
                  </a:cubicBezTo>
                  <a:cubicBezTo>
                    <a:pt x="30" y="119"/>
                    <a:pt x="17" y="107"/>
                    <a:pt x="11" y="94"/>
                  </a:cubicBezTo>
                  <a:cubicBezTo>
                    <a:pt x="6" y="81"/>
                    <a:pt x="0" y="73"/>
                    <a:pt x="7" y="60"/>
                  </a:cubicBezTo>
                  <a:cubicBezTo>
                    <a:pt x="15" y="47"/>
                    <a:pt x="35" y="29"/>
                    <a:pt x="54" y="19"/>
                  </a:cubicBezTo>
                  <a:cubicBezTo>
                    <a:pt x="73" y="9"/>
                    <a:pt x="92" y="0"/>
                    <a:pt x="118" y="0"/>
                  </a:cubicBezTo>
                  <a:cubicBezTo>
                    <a:pt x="144" y="0"/>
                    <a:pt x="186" y="6"/>
                    <a:pt x="209" y="20"/>
                  </a:cubicBezTo>
                  <a:cubicBezTo>
                    <a:pt x="232" y="34"/>
                    <a:pt x="242" y="62"/>
                    <a:pt x="256" y="82"/>
                  </a:cubicBezTo>
                  <a:cubicBezTo>
                    <a:pt x="269" y="102"/>
                    <a:pt x="289" y="121"/>
                    <a:pt x="293" y="140"/>
                  </a:cubicBezTo>
                  <a:cubicBezTo>
                    <a:pt x="297" y="159"/>
                    <a:pt x="283" y="175"/>
                    <a:pt x="281" y="197"/>
                  </a:cubicBezTo>
                  <a:cubicBezTo>
                    <a:pt x="278" y="219"/>
                    <a:pt x="280" y="246"/>
                    <a:pt x="278" y="274"/>
                  </a:cubicBezTo>
                  <a:cubicBezTo>
                    <a:pt x="277" y="302"/>
                    <a:pt x="275" y="344"/>
                    <a:pt x="275" y="367"/>
                  </a:cubicBezTo>
                  <a:cubicBezTo>
                    <a:pt x="275" y="390"/>
                    <a:pt x="272" y="396"/>
                    <a:pt x="276" y="413"/>
                  </a:cubicBezTo>
                  <a:cubicBezTo>
                    <a:pt x="281" y="430"/>
                    <a:pt x="295" y="448"/>
                    <a:pt x="301" y="468"/>
                  </a:cubicBezTo>
                  <a:cubicBezTo>
                    <a:pt x="308" y="488"/>
                    <a:pt x="313" y="517"/>
                    <a:pt x="316" y="533"/>
                  </a:cubicBezTo>
                  <a:cubicBezTo>
                    <a:pt x="319" y="549"/>
                    <a:pt x="307" y="561"/>
                    <a:pt x="318" y="567"/>
                  </a:cubicBezTo>
                  <a:cubicBezTo>
                    <a:pt x="329" y="573"/>
                    <a:pt x="363" y="572"/>
                    <a:pt x="386" y="572"/>
                  </a:cubicBezTo>
                  <a:cubicBezTo>
                    <a:pt x="408" y="572"/>
                    <a:pt x="432" y="564"/>
                    <a:pt x="453" y="566"/>
                  </a:cubicBezTo>
                  <a:cubicBezTo>
                    <a:pt x="474" y="568"/>
                    <a:pt x="499" y="575"/>
                    <a:pt x="510" y="586"/>
                  </a:cubicBezTo>
                  <a:cubicBezTo>
                    <a:pt x="522" y="597"/>
                    <a:pt x="521" y="617"/>
                    <a:pt x="523" y="632"/>
                  </a:cubicBezTo>
                  <a:cubicBezTo>
                    <a:pt x="525" y="647"/>
                    <a:pt x="514" y="662"/>
                    <a:pt x="523" y="674"/>
                  </a:cubicBezTo>
                  <a:cubicBezTo>
                    <a:pt x="531" y="686"/>
                    <a:pt x="558" y="696"/>
                    <a:pt x="573" y="703"/>
                  </a:cubicBezTo>
                  <a:cubicBezTo>
                    <a:pt x="587" y="710"/>
                    <a:pt x="604" y="708"/>
                    <a:pt x="613" y="718"/>
                  </a:cubicBezTo>
                  <a:cubicBezTo>
                    <a:pt x="622" y="728"/>
                    <a:pt x="626" y="745"/>
                    <a:pt x="630" y="761"/>
                  </a:cubicBezTo>
                  <a:cubicBezTo>
                    <a:pt x="634" y="777"/>
                    <a:pt x="629" y="796"/>
                    <a:pt x="635" y="814"/>
                  </a:cubicBezTo>
                  <a:cubicBezTo>
                    <a:pt x="641" y="832"/>
                    <a:pt x="656" y="856"/>
                    <a:pt x="668" y="871"/>
                  </a:cubicBezTo>
                  <a:cubicBezTo>
                    <a:pt x="681" y="886"/>
                    <a:pt x="689" y="893"/>
                    <a:pt x="708" y="902"/>
                  </a:cubicBezTo>
                  <a:cubicBezTo>
                    <a:pt x="726" y="911"/>
                    <a:pt x="766" y="915"/>
                    <a:pt x="780" y="924"/>
                  </a:cubicBezTo>
                  <a:cubicBezTo>
                    <a:pt x="795" y="933"/>
                    <a:pt x="794" y="936"/>
                    <a:pt x="797" y="955"/>
                  </a:cubicBezTo>
                  <a:cubicBezTo>
                    <a:pt x="800" y="974"/>
                    <a:pt x="799" y="1018"/>
                    <a:pt x="800" y="1040"/>
                  </a:cubicBezTo>
                  <a:cubicBezTo>
                    <a:pt x="801" y="1062"/>
                    <a:pt x="802" y="1074"/>
                    <a:pt x="805" y="1088"/>
                  </a:cubicBezTo>
                  <a:cubicBezTo>
                    <a:pt x="808" y="1102"/>
                    <a:pt x="821" y="1113"/>
                    <a:pt x="822" y="1126"/>
                  </a:cubicBezTo>
                  <a:cubicBezTo>
                    <a:pt x="823" y="1139"/>
                    <a:pt x="821" y="1159"/>
                    <a:pt x="813" y="1167"/>
                  </a:cubicBezTo>
                  <a:cubicBezTo>
                    <a:pt x="804" y="1175"/>
                    <a:pt x="773" y="1178"/>
                    <a:pt x="770" y="1172"/>
                  </a:cubicBezTo>
                  <a:cubicBezTo>
                    <a:pt x="767" y="1166"/>
                    <a:pt x="789" y="1144"/>
                    <a:pt x="792" y="1130"/>
                  </a:cubicBezTo>
                  <a:cubicBezTo>
                    <a:pt x="795" y="1116"/>
                    <a:pt x="800" y="1097"/>
                    <a:pt x="792" y="1087"/>
                  </a:cubicBezTo>
                  <a:cubicBezTo>
                    <a:pt x="784" y="1077"/>
                    <a:pt x="763" y="1074"/>
                    <a:pt x="740" y="1068"/>
                  </a:cubicBezTo>
                  <a:cubicBezTo>
                    <a:pt x="717" y="1062"/>
                    <a:pt x="678" y="1056"/>
                    <a:pt x="655" y="1051"/>
                  </a:cubicBezTo>
                  <a:cubicBezTo>
                    <a:pt x="632" y="1046"/>
                    <a:pt x="620" y="1036"/>
                    <a:pt x="605" y="1040"/>
                  </a:cubicBezTo>
                  <a:cubicBezTo>
                    <a:pt x="589" y="1044"/>
                    <a:pt x="580" y="1069"/>
                    <a:pt x="558" y="1076"/>
                  </a:cubicBezTo>
                  <a:cubicBezTo>
                    <a:pt x="536" y="1083"/>
                    <a:pt x="495" y="1072"/>
                    <a:pt x="476" y="1080"/>
                  </a:cubicBezTo>
                  <a:cubicBezTo>
                    <a:pt x="457" y="1088"/>
                    <a:pt x="453" y="1113"/>
                    <a:pt x="442" y="1125"/>
                  </a:cubicBezTo>
                  <a:cubicBezTo>
                    <a:pt x="431" y="1137"/>
                    <a:pt x="421" y="1146"/>
                    <a:pt x="407" y="1151"/>
                  </a:cubicBezTo>
                  <a:cubicBezTo>
                    <a:pt x="393" y="1156"/>
                    <a:pt x="376" y="1150"/>
                    <a:pt x="356" y="1156"/>
                  </a:cubicBezTo>
                  <a:cubicBezTo>
                    <a:pt x="336" y="1162"/>
                    <a:pt x="314" y="1180"/>
                    <a:pt x="289" y="1186"/>
                  </a:cubicBezTo>
                  <a:cubicBezTo>
                    <a:pt x="264" y="1192"/>
                    <a:pt x="223" y="1215"/>
                    <a:pt x="208" y="1191"/>
                  </a:cubicBezTo>
                  <a:cubicBezTo>
                    <a:pt x="193" y="1167"/>
                    <a:pt x="197" y="1070"/>
                    <a:pt x="196" y="1039"/>
                  </a:cubicBezTo>
                  <a:cubicBezTo>
                    <a:pt x="195" y="1008"/>
                    <a:pt x="202" y="1016"/>
                    <a:pt x="202" y="1003"/>
                  </a:cubicBezTo>
                  <a:cubicBezTo>
                    <a:pt x="202" y="990"/>
                    <a:pt x="196" y="973"/>
                    <a:pt x="193" y="962"/>
                  </a:cubicBezTo>
                  <a:cubicBezTo>
                    <a:pt x="190" y="951"/>
                    <a:pt x="182" y="949"/>
                    <a:pt x="181" y="936"/>
                  </a:cubicBezTo>
                  <a:cubicBezTo>
                    <a:pt x="180" y="923"/>
                    <a:pt x="190" y="906"/>
                    <a:pt x="188" y="886"/>
                  </a:cubicBezTo>
                  <a:cubicBezTo>
                    <a:pt x="186" y="866"/>
                    <a:pt x="176" y="837"/>
                    <a:pt x="168" y="816"/>
                  </a:cubicBezTo>
                  <a:cubicBezTo>
                    <a:pt x="161" y="795"/>
                    <a:pt x="151" y="776"/>
                    <a:pt x="143" y="756"/>
                  </a:cubicBezTo>
                  <a:cubicBezTo>
                    <a:pt x="136" y="736"/>
                    <a:pt x="133" y="711"/>
                    <a:pt x="126" y="696"/>
                  </a:cubicBezTo>
                  <a:cubicBezTo>
                    <a:pt x="118" y="681"/>
                    <a:pt x="110" y="676"/>
                    <a:pt x="99" y="663"/>
                  </a:cubicBezTo>
                  <a:cubicBezTo>
                    <a:pt x="87" y="650"/>
                    <a:pt x="69" y="632"/>
                    <a:pt x="59" y="620"/>
                  </a:cubicBezTo>
                  <a:cubicBezTo>
                    <a:pt x="50" y="608"/>
                    <a:pt x="45" y="605"/>
                    <a:pt x="42" y="593"/>
                  </a:cubicBezTo>
                  <a:cubicBezTo>
                    <a:pt x="38" y="581"/>
                    <a:pt x="43" y="561"/>
                    <a:pt x="42" y="545"/>
                  </a:cubicBezTo>
                  <a:cubicBezTo>
                    <a:pt x="41" y="529"/>
                    <a:pt x="38" y="513"/>
                    <a:pt x="36" y="499"/>
                  </a:cubicBezTo>
                  <a:cubicBezTo>
                    <a:pt x="34" y="485"/>
                    <a:pt x="29" y="475"/>
                    <a:pt x="31" y="459"/>
                  </a:cubicBezTo>
                  <a:cubicBezTo>
                    <a:pt x="33" y="443"/>
                    <a:pt x="44" y="421"/>
                    <a:pt x="49" y="403"/>
                  </a:cubicBezTo>
                  <a:cubicBezTo>
                    <a:pt x="54" y="385"/>
                    <a:pt x="61" y="367"/>
                    <a:pt x="63" y="351"/>
                  </a:cubicBezTo>
                  <a:cubicBezTo>
                    <a:pt x="65" y="335"/>
                    <a:pt x="60" y="319"/>
                    <a:pt x="59" y="305"/>
                  </a:cubicBezTo>
                  <a:cubicBezTo>
                    <a:pt x="58" y="291"/>
                    <a:pt x="58" y="288"/>
                    <a:pt x="57" y="272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10" name="Freeform 30"/>
            <p:cNvSpPr>
              <a:spLocks/>
            </p:cNvSpPr>
            <p:nvPr/>
          </p:nvSpPr>
          <p:spPr bwMode="auto">
            <a:xfrm>
              <a:off x="3609975" y="3100388"/>
              <a:ext cx="561975" cy="474662"/>
            </a:xfrm>
            <a:custGeom>
              <a:avLst/>
              <a:gdLst>
                <a:gd name="T0" fmla="*/ 2147483647 w 354"/>
                <a:gd name="T1" fmla="*/ 2147483647 h 299"/>
                <a:gd name="T2" fmla="*/ 2147483647 w 354"/>
                <a:gd name="T3" fmla="*/ 2147483647 h 299"/>
                <a:gd name="T4" fmla="*/ 2147483647 w 354"/>
                <a:gd name="T5" fmla="*/ 2147483647 h 299"/>
                <a:gd name="T6" fmla="*/ 2147483647 w 354"/>
                <a:gd name="T7" fmla="*/ 2147483647 h 299"/>
                <a:gd name="T8" fmla="*/ 2147483647 w 354"/>
                <a:gd name="T9" fmla="*/ 2147483647 h 299"/>
                <a:gd name="T10" fmla="*/ 2147483647 w 354"/>
                <a:gd name="T11" fmla="*/ 2147483647 h 299"/>
                <a:gd name="T12" fmla="*/ 2147483647 w 354"/>
                <a:gd name="T13" fmla="*/ 2147483647 h 299"/>
                <a:gd name="T14" fmla="*/ 2147483647 w 354"/>
                <a:gd name="T15" fmla="*/ 2147483647 h 299"/>
                <a:gd name="T16" fmla="*/ 2147483647 w 354"/>
                <a:gd name="T17" fmla="*/ 2147483647 h 299"/>
                <a:gd name="T18" fmla="*/ 2147483647 w 354"/>
                <a:gd name="T19" fmla="*/ 2147483647 h 299"/>
                <a:gd name="T20" fmla="*/ 2147483647 w 354"/>
                <a:gd name="T21" fmla="*/ 2147483647 h 299"/>
                <a:gd name="T22" fmla="*/ 2147483647 w 354"/>
                <a:gd name="T23" fmla="*/ 2147483647 h 299"/>
                <a:gd name="T24" fmla="*/ 2147483647 w 354"/>
                <a:gd name="T25" fmla="*/ 2147483647 h 299"/>
                <a:gd name="T26" fmla="*/ 2147483647 w 354"/>
                <a:gd name="T27" fmla="*/ 2147483647 h 299"/>
                <a:gd name="T28" fmla="*/ 2147483647 w 354"/>
                <a:gd name="T29" fmla="*/ 2147483647 h 299"/>
                <a:gd name="T30" fmla="*/ 2147483647 w 354"/>
                <a:gd name="T31" fmla="*/ 2147483647 h 299"/>
                <a:gd name="T32" fmla="*/ 2147483647 w 354"/>
                <a:gd name="T33" fmla="*/ 2147483647 h 299"/>
                <a:gd name="T34" fmla="*/ 2147483647 w 354"/>
                <a:gd name="T35" fmla="*/ 2147483647 h 299"/>
                <a:gd name="T36" fmla="*/ 2147483647 w 354"/>
                <a:gd name="T37" fmla="*/ 2147483647 h 299"/>
                <a:gd name="T38" fmla="*/ 2147483647 w 354"/>
                <a:gd name="T39" fmla="*/ 2147483647 h 299"/>
                <a:gd name="T40" fmla="*/ 2147483647 w 354"/>
                <a:gd name="T41" fmla="*/ 2147483647 h 299"/>
                <a:gd name="T42" fmla="*/ 2147483647 w 354"/>
                <a:gd name="T43" fmla="*/ 2147483647 h 299"/>
                <a:gd name="T44" fmla="*/ 2147483647 w 354"/>
                <a:gd name="T45" fmla="*/ 2147483647 h 2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54"/>
                <a:gd name="T70" fmla="*/ 0 h 299"/>
                <a:gd name="T71" fmla="*/ 354 w 354"/>
                <a:gd name="T72" fmla="*/ 299 h 2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54" h="299">
                  <a:moveTo>
                    <a:pt x="76" y="137"/>
                  </a:moveTo>
                  <a:cubicBezTo>
                    <a:pt x="88" y="142"/>
                    <a:pt x="103" y="139"/>
                    <a:pt x="110" y="149"/>
                  </a:cubicBezTo>
                  <a:cubicBezTo>
                    <a:pt x="117" y="159"/>
                    <a:pt x="113" y="185"/>
                    <a:pt x="118" y="197"/>
                  </a:cubicBezTo>
                  <a:cubicBezTo>
                    <a:pt x="123" y="209"/>
                    <a:pt x="133" y="210"/>
                    <a:pt x="142" y="219"/>
                  </a:cubicBezTo>
                  <a:cubicBezTo>
                    <a:pt x="151" y="228"/>
                    <a:pt x="162" y="242"/>
                    <a:pt x="170" y="253"/>
                  </a:cubicBezTo>
                  <a:cubicBezTo>
                    <a:pt x="178" y="264"/>
                    <a:pt x="184" y="281"/>
                    <a:pt x="192" y="288"/>
                  </a:cubicBezTo>
                  <a:cubicBezTo>
                    <a:pt x="200" y="295"/>
                    <a:pt x="210" y="299"/>
                    <a:pt x="221" y="293"/>
                  </a:cubicBezTo>
                  <a:cubicBezTo>
                    <a:pt x="232" y="287"/>
                    <a:pt x="249" y="266"/>
                    <a:pt x="259" y="252"/>
                  </a:cubicBezTo>
                  <a:cubicBezTo>
                    <a:pt x="269" y="238"/>
                    <a:pt x="276" y="219"/>
                    <a:pt x="281" y="207"/>
                  </a:cubicBezTo>
                  <a:cubicBezTo>
                    <a:pt x="286" y="195"/>
                    <a:pt x="285" y="189"/>
                    <a:pt x="288" y="181"/>
                  </a:cubicBezTo>
                  <a:cubicBezTo>
                    <a:pt x="291" y="173"/>
                    <a:pt x="296" y="168"/>
                    <a:pt x="302" y="161"/>
                  </a:cubicBezTo>
                  <a:cubicBezTo>
                    <a:pt x="308" y="154"/>
                    <a:pt x="317" y="149"/>
                    <a:pt x="324" y="138"/>
                  </a:cubicBezTo>
                  <a:cubicBezTo>
                    <a:pt x="331" y="127"/>
                    <a:pt x="343" y="108"/>
                    <a:pt x="346" y="94"/>
                  </a:cubicBezTo>
                  <a:cubicBezTo>
                    <a:pt x="349" y="80"/>
                    <a:pt x="354" y="63"/>
                    <a:pt x="345" y="53"/>
                  </a:cubicBezTo>
                  <a:cubicBezTo>
                    <a:pt x="336" y="43"/>
                    <a:pt x="315" y="38"/>
                    <a:pt x="293" y="32"/>
                  </a:cubicBezTo>
                  <a:cubicBezTo>
                    <a:pt x="271" y="26"/>
                    <a:pt x="232" y="19"/>
                    <a:pt x="211" y="15"/>
                  </a:cubicBezTo>
                  <a:cubicBezTo>
                    <a:pt x="190" y="11"/>
                    <a:pt x="180" y="0"/>
                    <a:pt x="165" y="5"/>
                  </a:cubicBezTo>
                  <a:cubicBezTo>
                    <a:pt x="150" y="10"/>
                    <a:pt x="138" y="37"/>
                    <a:pt x="118" y="44"/>
                  </a:cubicBezTo>
                  <a:cubicBezTo>
                    <a:pt x="98" y="51"/>
                    <a:pt x="59" y="42"/>
                    <a:pt x="41" y="46"/>
                  </a:cubicBezTo>
                  <a:cubicBezTo>
                    <a:pt x="23" y="50"/>
                    <a:pt x="13" y="59"/>
                    <a:pt x="7" y="68"/>
                  </a:cubicBezTo>
                  <a:cubicBezTo>
                    <a:pt x="1" y="77"/>
                    <a:pt x="0" y="93"/>
                    <a:pt x="5" y="102"/>
                  </a:cubicBezTo>
                  <a:cubicBezTo>
                    <a:pt x="10" y="111"/>
                    <a:pt x="26" y="114"/>
                    <a:pt x="38" y="120"/>
                  </a:cubicBezTo>
                  <a:cubicBezTo>
                    <a:pt x="50" y="126"/>
                    <a:pt x="64" y="132"/>
                    <a:pt x="76" y="137"/>
                  </a:cubicBezTo>
                  <a:close/>
                </a:path>
              </a:pathLst>
            </a:custGeom>
            <a:solidFill>
              <a:srgbClr val="008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11" name="Text Box 31"/>
            <p:cNvSpPr txBox="1">
              <a:spLocks noChangeArrowheads="1"/>
            </p:cNvSpPr>
            <p:nvPr/>
          </p:nvSpPr>
          <p:spPr bwMode="auto">
            <a:xfrm>
              <a:off x="3103563" y="4908551"/>
              <a:ext cx="752475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b="1"/>
                <a:t>Palo Duro</a:t>
              </a:r>
            </a:p>
          </p:txBody>
        </p:sp>
        <p:sp>
          <p:nvSpPr>
            <p:cNvPr id="42012" name="Oval 32"/>
            <p:cNvSpPr>
              <a:spLocks noChangeArrowheads="1"/>
            </p:cNvSpPr>
            <p:nvPr/>
          </p:nvSpPr>
          <p:spPr bwMode="auto">
            <a:xfrm>
              <a:off x="3321050" y="2565400"/>
              <a:ext cx="373063" cy="444500"/>
            </a:xfrm>
            <a:prstGeom prst="ellipse">
              <a:avLst/>
            </a:pr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13" name="Oval 33"/>
            <p:cNvSpPr>
              <a:spLocks noChangeArrowheads="1"/>
            </p:cNvSpPr>
            <p:nvPr/>
          </p:nvSpPr>
          <p:spPr bwMode="auto">
            <a:xfrm>
              <a:off x="2933700" y="2041525"/>
              <a:ext cx="274638" cy="287338"/>
            </a:xfrm>
            <a:prstGeom prst="ellipse">
              <a:avLst/>
            </a:pr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14" name="Oval 34"/>
            <p:cNvSpPr>
              <a:spLocks noChangeArrowheads="1"/>
            </p:cNvSpPr>
            <p:nvPr/>
          </p:nvSpPr>
          <p:spPr bwMode="auto">
            <a:xfrm>
              <a:off x="3143250" y="1651000"/>
              <a:ext cx="234950" cy="303213"/>
            </a:xfrm>
            <a:prstGeom prst="ellipse">
              <a:avLst/>
            </a:pr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15" name="Text Box 35"/>
            <p:cNvSpPr txBox="1">
              <a:spLocks noChangeArrowheads="1"/>
            </p:cNvSpPr>
            <p:nvPr/>
          </p:nvSpPr>
          <p:spPr bwMode="auto">
            <a:xfrm>
              <a:off x="3829050" y="4787900"/>
              <a:ext cx="744538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/>
                <a:t>Woodford</a:t>
              </a:r>
            </a:p>
          </p:txBody>
        </p:sp>
        <p:sp>
          <p:nvSpPr>
            <p:cNvPr id="42016" name="Line 39"/>
            <p:cNvSpPr>
              <a:spLocks noChangeShapeType="1"/>
            </p:cNvSpPr>
            <p:nvPr/>
          </p:nvSpPr>
          <p:spPr bwMode="auto">
            <a:xfrm flipV="1">
              <a:off x="2868613" y="5437188"/>
              <a:ext cx="647700" cy="169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25" name="Rectangle 37"/>
            <p:cNvSpPr>
              <a:spLocks noChangeArrowheads="1"/>
            </p:cNvSpPr>
            <p:nvPr/>
          </p:nvSpPr>
          <p:spPr bwMode="auto">
            <a:xfrm>
              <a:off x="2220913" y="5478463"/>
              <a:ext cx="647700" cy="347662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Avalon</a:t>
              </a:r>
            </a:p>
          </p:txBody>
        </p:sp>
        <p:sp>
          <p:nvSpPr>
            <p:cNvPr id="42018" name="Line 40"/>
            <p:cNvSpPr>
              <a:spLocks noChangeShapeType="1"/>
            </p:cNvSpPr>
            <p:nvPr/>
          </p:nvSpPr>
          <p:spPr bwMode="auto">
            <a:xfrm flipH="1" flipV="1">
              <a:off x="4284663" y="5476875"/>
              <a:ext cx="357187" cy="606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29" name="Rectangle 41"/>
            <p:cNvSpPr>
              <a:spLocks noChangeArrowheads="1"/>
            </p:cNvSpPr>
            <p:nvPr/>
          </p:nvSpPr>
          <p:spPr bwMode="auto">
            <a:xfrm>
              <a:off x="4386263" y="5991225"/>
              <a:ext cx="833437" cy="347663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Barnett</a:t>
              </a:r>
            </a:p>
            <a:p>
              <a:pPr>
                <a:defRPr/>
              </a:pPr>
              <a:r>
                <a:rPr lang="en-US" sz="800" b="1"/>
                <a:t>24-252 Tcf</a:t>
              </a:r>
            </a:p>
          </p:txBody>
        </p:sp>
        <p:sp>
          <p:nvSpPr>
            <p:cNvPr id="42020" name="Line 42"/>
            <p:cNvSpPr>
              <a:spLocks noChangeShapeType="1"/>
            </p:cNvSpPr>
            <p:nvPr/>
          </p:nvSpPr>
          <p:spPr bwMode="auto">
            <a:xfrm flipH="1" flipV="1">
              <a:off x="4867275" y="5541963"/>
              <a:ext cx="792163" cy="508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31" name="Rectangle 43"/>
            <p:cNvSpPr>
              <a:spLocks noChangeArrowheads="1"/>
            </p:cNvSpPr>
            <p:nvPr/>
          </p:nvSpPr>
          <p:spPr bwMode="auto">
            <a:xfrm>
              <a:off x="5318125" y="5829300"/>
              <a:ext cx="1455738" cy="45243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Haynesville</a:t>
              </a:r>
            </a:p>
            <a:p>
              <a:pPr>
                <a:defRPr/>
              </a:pPr>
              <a:r>
                <a:rPr lang="en-US" sz="800" b="1"/>
                <a:t>(Shreveport/Louisiana)</a:t>
              </a:r>
            </a:p>
            <a:p>
              <a:pPr>
                <a:defRPr/>
              </a:pPr>
              <a:r>
                <a:rPr lang="en-US" sz="800" b="1"/>
                <a:t>29-39 Tcf</a:t>
              </a:r>
            </a:p>
          </p:txBody>
        </p:sp>
        <p:sp>
          <p:nvSpPr>
            <p:cNvPr id="42022" name="Line 44"/>
            <p:cNvSpPr>
              <a:spLocks noChangeShapeType="1"/>
            </p:cNvSpPr>
            <p:nvPr/>
          </p:nvSpPr>
          <p:spPr bwMode="auto">
            <a:xfrm flipH="1" flipV="1">
              <a:off x="4803775" y="4999038"/>
              <a:ext cx="1189038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33" name="Rectangle 45"/>
            <p:cNvSpPr>
              <a:spLocks noChangeArrowheads="1"/>
            </p:cNvSpPr>
            <p:nvPr/>
          </p:nvSpPr>
          <p:spPr bwMode="auto">
            <a:xfrm>
              <a:off x="5994400" y="5003800"/>
              <a:ext cx="792163" cy="314325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Fayetteville</a:t>
              </a:r>
            </a:p>
            <a:p>
              <a:pPr>
                <a:defRPr/>
              </a:pPr>
              <a:r>
                <a:rPr lang="en-US" sz="800" b="1"/>
                <a:t>20 Tcf</a:t>
              </a:r>
            </a:p>
          </p:txBody>
        </p:sp>
        <p:sp>
          <p:nvSpPr>
            <p:cNvPr id="42024" name="Text Box 46"/>
            <p:cNvSpPr txBox="1">
              <a:spLocks noChangeArrowheads="1"/>
            </p:cNvSpPr>
            <p:nvPr/>
          </p:nvSpPr>
          <p:spPr bwMode="auto">
            <a:xfrm>
              <a:off x="5057775" y="5362575"/>
              <a:ext cx="809625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800" b="1"/>
                <a:t>Floyd/</a:t>
              </a:r>
            </a:p>
            <a:p>
              <a:pPr>
                <a:lnSpc>
                  <a:spcPct val="90000"/>
                </a:lnSpc>
              </a:pPr>
              <a:r>
                <a:rPr lang="en-US" sz="800" b="1"/>
                <a:t>Conasauga</a:t>
              </a:r>
            </a:p>
          </p:txBody>
        </p:sp>
        <p:sp>
          <p:nvSpPr>
            <p:cNvPr id="42025" name="Text Box 48"/>
            <p:cNvSpPr txBox="1">
              <a:spLocks noChangeArrowheads="1"/>
            </p:cNvSpPr>
            <p:nvPr/>
          </p:nvSpPr>
          <p:spPr bwMode="auto">
            <a:xfrm>
              <a:off x="3294063" y="3937001"/>
              <a:ext cx="1138237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/>
                <a:t>Niobrara/Mowry</a:t>
              </a:r>
            </a:p>
          </p:txBody>
        </p:sp>
        <p:sp>
          <p:nvSpPr>
            <p:cNvPr id="42026" name="Text Box 49"/>
            <p:cNvSpPr txBox="1">
              <a:spLocks noChangeArrowheads="1"/>
            </p:cNvSpPr>
            <p:nvPr/>
          </p:nvSpPr>
          <p:spPr bwMode="auto">
            <a:xfrm>
              <a:off x="2671763" y="4191000"/>
              <a:ext cx="512762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800" b="1"/>
                <a:t>Cane </a:t>
              </a:r>
            </a:p>
            <a:p>
              <a:pPr>
                <a:lnSpc>
                  <a:spcPct val="90000"/>
                </a:lnSpc>
              </a:pPr>
              <a:r>
                <a:rPr lang="en-US" sz="800" b="1"/>
                <a:t>Creek</a:t>
              </a:r>
            </a:p>
          </p:txBody>
        </p:sp>
        <p:sp>
          <p:nvSpPr>
            <p:cNvPr id="42027" name="Text Box 50"/>
            <p:cNvSpPr txBox="1">
              <a:spLocks noChangeArrowheads="1"/>
            </p:cNvSpPr>
            <p:nvPr/>
          </p:nvSpPr>
          <p:spPr bwMode="auto">
            <a:xfrm>
              <a:off x="1595438" y="4325937"/>
              <a:ext cx="72390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/>
                <a:t>Monterey</a:t>
              </a:r>
            </a:p>
          </p:txBody>
        </p:sp>
        <p:sp>
          <p:nvSpPr>
            <p:cNvPr id="42028" name="Text Box 52"/>
            <p:cNvSpPr txBox="1">
              <a:spLocks noChangeArrowheads="1"/>
            </p:cNvSpPr>
            <p:nvPr/>
          </p:nvSpPr>
          <p:spPr bwMode="auto">
            <a:xfrm>
              <a:off x="5627688" y="3776664"/>
              <a:ext cx="1046162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/>
                <a:t>Michigan Basin</a:t>
              </a:r>
            </a:p>
          </p:txBody>
        </p:sp>
        <p:sp>
          <p:nvSpPr>
            <p:cNvPr id="42029" name="Text Box 53"/>
            <p:cNvSpPr txBox="1">
              <a:spLocks noChangeArrowheads="1"/>
            </p:cNvSpPr>
            <p:nvPr/>
          </p:nvSpPr>
          <p:spPr bwMode="auto">
            <a:xfrm>
              <a:off x="6032499" y="3268663"/>
              <a:ext cx="511174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800" b="1"/>
                <a:t>Utica </a:t>
              </a:r>
            </a:p>
            <a:p>
              <a:pPr>
                <a:lnSpc>
                  <a:spcPct val="90000"/>
                </a:lnSpc>
              </a:pPr>
              <a:r>
                <a:rPr lang="en-US" sz="800" b="1"/>
                <a:t>Shale</a:t>
              </a:r>
            </a:p>
          </p:txBody>
        </p:sp>
        <p:sp>
          <p:nvSpPr>
            <p:cNvPr id="42030" name="Freeform 55"/>
            <p:cNvSpPr>
              <a:spLocks/>
            </p:cNvSpPr>
            <p:nvPr/>
          </p:nvSpPr>
          <p:spPr bwMode="auto">
            <a:xfrm>
              <a:off x="7216775" y="3251200"/>
              <a:ext cx="190500" cy="90488"/>
            </a:xfrm>
            <a:custGeom>
              <a:avLst/>
              <a:gdLst>
                <a:gd name="T0" fmla="*/ 0 w 120"/>
                <a:gd name="T1" fmla="*/ 2147483647 h 57"/>
                <a:gd name="T2" fmla="*/ 2147483647 w 120"/>
                <a:gd name="T3" fmla="*/ 0 h 57"/>
                <a:gd name="T4" fmla="*/ 2147483647 w 120"/>
                <a:gd name="T5" fmla="*/ 2147483647 h 57"/>
                <a:gd name="T6" fmla="*/ 2147483647 w 120"/>
                <a:gd name="T7" fmla="*/ 2147483647 h 57"/>
                <a:gd name="T8" fmla="*/ 2147483647 w 120"/>
                <a:gd name="T9" fmla="*/ 2147483647 h 57"/>
                <a:gd name="T10" fmla="*/ 2147483647 w 120"/>
                <a:gd name="T11" fmla="*/ 2147483647 h 57"/>
                <a:gd name="T12" fmla="*/ 2147483647 w 120"/>
                <a:gd name="T13" fmla="*/ 2147483647 h 57"/>
                <a:gd name="T14" fmla="*/ 2147483647 w 120"/>
                <a:gd name="T15" fmla="*/ 2147483647 h 57"/>
                <a:gd name="T16" fmla="*/ 2147483647 w 120"/>
                <a:gd name="T17" fmla="*/ 2147483647 h 57"/>
                <a:gd name="T18" fmla="*/ 2147483647 w 120"/>
                <a:gd name="T19" fmla="*/ 2147483647 h 57"/>
                <a:gd name="T20" fmla="*/ 2147483647 w 120"/>
                <a:gd name="T21" fmla="*/ 2147483647 h 57"/>
                <a:gd name="T22" fmla="*/ 2147483647 w 120"/>
                <a:gd name="T23" fmla="*/ 2147483647 h 57"/>
                <a:gd name="T24" fmla="*/ 2147483647 w 120"/>
                <a:gd name="T25" fmla="*/ 2147483647 h 57"/>
                <a:gd name="T26" fmla="*/ 2147483647 w 120"/>
                <a:gd name="T27" fmla="*/ 2147483647 h 57"/>
                <a:gd name="T28" fmla="*/ 2147483647 w 120"/>
                <a:gd name="T29" fmla="*/ 2147483647 h 57"/>
                <a:gd name="T30" fmla="*/ 2147483647 w 120"/>
                <a:gd name="T31" fmla="*/ 2147483647 h 57"/>
                <a:gd name="T32" fmla="*/ 2147483647 w 120"/>
                <a:gd name="T33" fmla="*/ 2147483647 h 57"/>
                <a:gd name="T34" fmla="*/ 2147483647 w 120"/>
                <a:gd name="T35" fmla="*/ 2147483647 h 57"/>
                <a:gd name="T36" fmla="*/ 2147483647 w 120"/>
                <a:gd name="T37" fmla="*/ 2147483647 h 57"/>
                <a:gd name="T38" fmla="*/ 0 w 120"/>
                <a:gd name="T39" fmla="*/ 2147483647 h 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0"/>
                <a:gd name="T61" fmla="*/ 0 h 57"/>
                <a:gd name="T62" fmla="*/ 120 w 120"/>
                <a:gd name="T63" fmla="*/ 57 h 5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0" h="57">
                  <a:moveTo>
                    <a:pt x="0" y="25"/>
                  </a:moveTo>
                  <a:lnTo>
                    <a:pt x="11" y="0"/>
                  </a:lnTo>
                  <a:lnTo>
                    <a:pt x="14" y="19"/>
                  </a:lnTo>
                  <a:lnTo>
                    <a:pt x="30" y="40"/>
                  </a:lnTo>
                  <a:lnTo>
                    <a:pt x="44" y="30"/>
                  </a:lnTo>
                  <a:lnTo>
                    <a:pt x="68" y="31"/>
                  </a:lnTo>
                  <a:lnTo>
                    <a:pt x="80" y="28"/>
                  </a:lnTo>
                  <a:lnTo>
                    <a:pt x="102" y="13"/>
                  </a:lnTo>
                  <a:lnTo>
                    <a:pt x="120" y="15"/>
                  </a:lnTo>
                  <a:lnTo>
                    <a:pt x="108" y="28"/>
                  </a:lnTo>
                  <a:lnTo>
                    <a:pt x="108" y="51"/>
                  </a:lnTo>
                  <a:lnTo>
                    <a:pt x="93" y="57"/>
                  </a:lnTo>
                  <a:lnTo>
                    <a:pt x="80" y="42"/>
                  </a:lnTo>
                  <a:lnTo>
                    <a:pt x="72" y="52"/>
                  </a:lnTo>
                  <a:lnTo>
                    <a:pt x="48" y="54"/>
                  </a:lnTo>
                  <a:lnTo>
                    <a:pt x="33" y="46"/>
                  </a:lnTo>
                  <a:lnTo>
                    <a:pt x="21" y="51"/>
                  </a:lnTo>
                  <a:lnTo>
                    <a:pt x="15" y="37"/>
                  </a:lnTo>
                  <a:lnTo>
                    <a:pt x="5" y="3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ABAD7A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31" name="Freeform 56"/>
            <p:cNvSpPr>
              <a:spLocks/>
            </p:cNvSpPr>
            <p:nvPr/>
          </p:nvSpPr>
          <p:spPr bwMode="auto">
            <a:xfrm>
              <a:off x="7323138" y="3365500"/>
              <a:ext cx="60325" cy="82550"/>
            </a:xfrm>
            <a:custGeom>
              <a:avLst/>
              <a:gdLst>
                <a:gd name="T0" fmla="*/ 2147483647 w 38"/>
                <a:gd name="T1" fmla="*/ 2147483647 h 52"/>
                <a:gd name="T2" fmla="*/ 2147483647 w 38"/>
                <a:gd name="T3" fmla="*/ 2147483647 h 52"/>
                <a:gd name="T4" fmla="*/ 2147483647 w 38"/>
                <a:gd name="T5" fmla="*/ 2147483647 h 52"/>
                <a:gd name="T6" fmla="*/ 2147483647 w 38"/>
                <a:gd name="T7" fmla="*/ 2147483647 h 52"/>
                <a:gd name="T8" fmla="*/ 2147483647 w 38"/>
                <a:gd name="T9" fmla="*/ 214748364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52"/>
                <a:gd name="T17" fmla="*/ 38 w 3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52">
                  <a:moveTo>
                    <a:pt x="1" y="46"/>
                  </a:moveTo>
                  <a:cubicBezTo>
                    <a:pt x="2" y="40"/>
                    <a:pt x="11" y="14"/>
                    <a:pt x="17" y="7"/>
                  </a:cubicBezTo>
                  <a:cubicBezTo>
                    <a:pt x="23" y="0"/>
                    <a:pt x="38" y="1"/>
                    <a:pt x="37" y="7"/>
                  </a:cubicBezTo>
                  <a:cubicBezTo>
                    <a:pt x="36" y="13"/>
                    <a:pt x="20" y="38"/>
                    <a:pt x="14" y="45"/>
                  </a:cubicBezTo>
                  <a:cubicBezTo>
                    <a:pt x="8" y="52"/>
                    <a:pt x="0" y="52"/>
                    <a:pt x="1" y="46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32" name="Text Box 54"/>
            <p:cNvSpPr txBox="1">
              <a:spLocks noChangeArrowheads="1"/>
            </p:cNvSpPr>
            <p:nvPr/>
          </p:nvSpPr>
          <p:spPr bwMode="auto">
            <a:xfrm>
              <a:off x="6940551" y="3090863"/>
              <a:ext cx="885824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800" b="1"/>
                <a:t>Horton Bluff</a:t>
              </a:r>
            </a:p>
            <a:p>
              <a:pPr>
                <a:lnSpc>
                  <a:spcPct val="90000"/>
                </a:lnSpc>
              </a:pPr>
              <a:r>
                <a:rPr lang="en-US" sz="800" b="1"/>
                <a:t>Formation</a:t>
              </a:r>
            </a:p>
          </p:txBody>
        </p:sp>
        <p:sp>
          <p:nvSpPr>
            <p:cNvPr id="42033" name="Line 57"/>
            <p:cNvSpPr>
              <a:spLocks noChangeShapeType="1"/>
            </p:cNvSpPr>
            <p:nvPr/>
          </p:nvSpPr>
          <p:spPr bwMode="auto">
            <a:xfrm>
              <a:off x="4932363" y="3668713"/>
              <a:ext cx="333375" cy="641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46" name="Rectangle 58"/>
            <p:cNvSpPr>
              <a:spLocks noChangeArrowheads="1"/>
            </p:cNvSpPr>
            <p:nvPr/>
          </p:nvSpPr>
          <p:spPr bwMode="auto">
            <a:xfrm>
              <a:off x="4367213" y="3368675"/>
              <a:ext cx="792162" cy="307975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New Albany</a:t>
              </a:r>
            </a:p>
            <a:p>
              <a:pPr>
                <a:defRPr/>
              </a:pPr>
              <a:r>
                <a:rPr lang="en-US" sz="800" b="1"/>
                <a:t>86-160 Tcf</a:t>
              </a:r>
            </a:p>
          </p:txBody>
        </p:sp>
        <p:sp>
          <p:nvSpPr>
            <p:cNvPr id="42035" name="Line 59"/>
            <p:cNvSpPr>
              <a:spLocks noChangeShapeType="1"/>
            </p:cNvSpPr>
            <p:nvPr/>
          </p:nvSpPr>
          <p:spPr bwMode="auto">
            <a:xfrm flipH="1" flipV="1">
              <a:off x="6227763" y="4448175"/>
              <a:ext cx="785812" cy="968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48" name="Rectangle 60"/>
            <p:cNvSpPr>
              <a:spLocks noChangeArrowheads="1"/>
            </p:cNvSpPr>
            <p:nvPr/>
          </p:nvSpPr>
          <p:spPr bwMode="auto">
            <a:xfrm>
              <a:off x="6705600" y="4389438"/>
              <a:ext cx="881063" cy="330200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Marcellus</a:t>
              </a:r>
            </a:p>
            <a:p>
              <a:pPr>
                <a:defRPr/>
              </a:pPr>
              <a:r>
                <a:rPr lang="en-US" sz="800" b="1"/>
                <a:t>225-520 Tcf</a:t>
              </a:r>
            </a:p>
          </p:txBody>
        </p:sp>
        <p:sp>
          <p:nvSpPr>
            <p:cNvPr id="42037" name="Line 61"/>
            <p:cNvSpPr>
              <a:spLocks noChangeShapeType="1"/>
            </p:cNvSpPr>
            <p:nvPr/>
          </p:nvSpPr>
          <p:spPr bwMode="auto">
            <a:xfrm>
              <a:off x="5386388" y="3094038"/>
              <a:ext cx="195262" cy="690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50" name="Rectangle 62"/>
            <p:cNvSpPr>
              <a:spLocks noChangeArrowheads="1"/>
            </p:cNvSpPr>
            <p:nvPr/>
          </p:nvSpPr>
          <p:spPr bwMode="auto">
            <a:xfrm>
              <a:off x="4924425" y="2801938"/>
              <a:ext cx="833438" cy="307975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Antrim</a:t>
              </a:r>
            </a:p>
            <a:p>
              <a:pPr>
                <a:defRPr/>
              </a:pPr>
              <a:r>
                <a:rPr lang="en-US" sz="800" b="1"/>
                <a:t>35-160 Tcf</a:t>
              </a:r>
            </a:p>
          </p:txBody>
        </p:sp>
        <p:sp>
          <p:nvSpPr>
            <p:cNvPr id="42039" name="Line 63"/>
            <p:cNvSpPr>
              <a:spLocks noChangeShapeType="1"/>
            </p:cNvSpPr>
            <p:nvPr/>
          </p:nvSpPr>
          <p:spPr bwMode="auto">
            <a:xfrm>
              <a:off x="1778000" y="4103688"/>
              <a:ext cx="1350963" cy="517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52" name="Rectangle 64"/>
            <p:cNvSpPr>
              <a:spLocks noChangeArrowheads="1"/>
            </p:cNvSpPr>
            <p:nvPr/>
          </p:nvSpPr>
          <p:spPr bwMode="auto">
            <a:xfrm>
              <a:off x="636588" y="3924300"/>
              <a:ext cx="1212850" cy="347663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Lewis/Mancos</a:t>
              </a:r>
            </a:p>
            <a:p>
              <a:pPr>
                <a:defRPr/>
              </a:pPr>
              <a:r>
                <a:rPr lang="en-US" sz="800" b="1"/>
                <a:t>97 Tcf</a:t>
              </a:r>
            </a:p>
          </p:txBody>
        </p:sp>
        <p:sp>
          <p:nvSpPr>
            <p:cNvPr id="42041" name="Line 65"/>
            <p:cNvSpPr>
              <a:spLocks noChangeShapeType="1"/>
            </p:cNvSpPr>
            <p:nvPr/>
          </p:nvSpPr>
          <p:spPr bwMode="auto">
            <a:xfrm>
              <a:off x="1736725" y="3471863"/>
              <a:ext cx="1360488" cy="6080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54" name="Rectangle 66"/>
            <p:cNvSpPr>
              <a:spLocks noChangeArrowheads="1"/>
            </p:cNvSpPr>
            <p:nvPr/>
          </p:nvSpPr>
          <p:spPr bwMode="auto">
            <a:xfrm>
              <a:off x="636588" y="3260725"/>
              <a:ext cx="1212850" cy="347663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Green River</a:t>
              </a:r>
            </a:p>
            <a:p>
              <a:pPr>
                <a:defRPr/>
              </a:pPr>
              <a:r>
                <a:rPr lang="en-US" sz="800" b="1"/>
                <a:t>1.3-2 Trillion Bbl</a:t>
              </a:r>
            </a:p>
          </p:txBody>
        </p:sp>
        <p:sp>
          <p:nvSpPr>
            <p:cNvPr id="42043" name="Text Box 67"/>
            <p:cNvSpPr txBox="1">
              <a:spLocks noChangeArrowheads="1"/>
            </p:cNvSpPr>
            <p:nvPr/>
          </p:nvSpPr>
          <p:spPr bwMode="auto">
            <a:xfrm>
              <a:off x="3125787" y="3508376"/>
              <a:ext cx="693737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/>
                <a:t>Gammon</a:t>
              </a:r>
            </a:p>
          </p:txBody>
        </p:sp>
        <p:sp>
          <p:nvSpPr>
            <p:cNvPr id="42044" name="Line 68"/>
            <p:cNvSpPr>
              <a:spLocks noChangeShapeType="1"/>
            </p:cNvSpPr>
            <p:nvPr/>
          </p:nvSpPr>
          <p:spPr bwMode="auto">
            <a:xfrm>
              <a:off x="2068513" y="2447925"/>
              <a:ext cx="1223962" cy="3508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57" name="Rectangle 69"/>
            <p:cNvSpPr>
              <a:spLocks noChangeArrowheads="1"/>
            </p:cNvSpPr>
            <p:nvPr/>
          </p:nvSpPr>
          <p:spPr bwMode="auto">
            <a:xfrm>
              <a:off x="1195388" y="2300288"/>
              <a:ext cx="1060450" cy="307975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Colorado Group</a:t>
              </a:r>
            </a:p>
            <a:p>
              <a:pPr>
                <a:defRPr/>
              </a:pPr>
              <a:r>
                <a:rPr lang="en-US" sz="800" b="1"/>
                <a:t>&gt;300 Tcf</a:t>
              </a:r>
            </a:p>
          </p:txBody>
        </p:sp>
        <p:sp>
          <p:nvSpPr>
            <p:cNvPr id="42046" name="Line 70"/>
            <p:cNvSpPr>
              <a:spLocks noChangeShapeType="1"/>
            </p:cNvSpPr>
            <p:nvPr/>
          </p:nvSpPr>
          <p:spPr bwMode="auto">
            <a:xfrm>
              <a:off x="1939925" y="2836863"/>
              <a:ext cx="1724025" cy="4810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59" name="Rectangle 71"/>
            <p:cNvSpPr>
              <a:spLocks noChangeArrowheads="1"/>
            </p:cNvSpPr>
            <p:nvPr/>
          </p:nvSpPr>
          <p:spPr bwMode="auto">
            <a:xfrm>
              <a:off x="1220788" y="2735263"/>
              <a:ext cx="1035050" cy="347662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Bakken</a:t>
              </a:r>
            </a:p>
            <a:p>
              <a:pPr>
                <a:defRPr/>
              </a:pPr>
              <a:r>
                <a:rPr lang="en-US" sz="800" b="1"/>
                <a:t>3.65 Billion Bbl</a:t>
              </a:r>
            </a:p>
          </p:txBody>
        </p:sp>
        <p:sp>
          <p:nvSpPr>
            <p:cNvPr id="42048" name="Line 72"/>
            <p:cNvSpPr>
              <a:spLocks noChangeShapeType="1"/>
            </p:cNvSpPr>
            <p:nvPr/>
          </p:nvSpPr>
          <p:spPr bwMode="auto">
            <a:xfrm>
              <a:off x="1736725" y="1898650"/>
              <a:ext cx="1200150" cy="2936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61" name="Rectangle 73"/>
            <p:cNvSpPr>
              <a:spLocks noChangeArrowheads="1"/>
            </p:cNvSpPr>
            <p:nvPr/>
          </p:nvSpPr>
          <p:spPr bwMode="auto">
            <a:xfrm>
              <a:off x="896938" y="1822450"/>
              <a:ext cx="1358900" cy="314325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Montney Deep Basin</a:t>
              </a:r>
            </a:p>
            <a:p>
              <a:pPr>
                <a:defRPr/>
              </a:pPr>
              <a:r>
                <a:rPr lang="en-US" sz="800" b="1"/>
                <a:t>&gt;250 Tcf</a:t>
              </a:r>
            </a:p>
          </p:txBody>
        </p:sp>
        <p:sp>
          <p:nvSpPr>
            <p:cNvPr id="42050" name="Line 74"/>
            <p:cNvSpPr>
              <a:spLocks noChangeShapeType="1"/>
            </p:cNvSpPr>
            <p:nvPr/>
          </p:nvSpPr>
          <p:spPr bwMode="auto">
            <a:xfrm>
              <a:off x="1962150" y="1436688"/>
              <a:ext cx="1200150" cy="2936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63" name="Rectangle 75"/>
            <p:cNvSpPr>
              <a:spLocks noChangeArrowheads="1"/>
            </p:cNvSpPr>
            <p:nvPr/>
          </p:nvSpPr>
          <p:spPr bwMode="auto">
            <a:xfrm>
              <a:off x="896938" y="1263650"/>
              <a:ext cx="1358900" cy="403225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Horn River Basin/</a:t>
              </a:r>
            </a:p>
            <a:p>
              <a:pPr>
                <a:defRPr/>
              </a:pPr>
              <a:r>
                <a:rPr lang="en-US" sz="800" b="1"/>
                <a:t>Cordova Embayment</a:t>
              </a:r>
            </a:p>
            <a:p>
              <a:pPr>
                <a:defRPr/>
              </a:pPr>
              <a:r>
                <a:rPr lang="en-US" sz="800" b="1"/>
                <a:t>&gt;700 Tcf</a:t>
              </a:r>
            </a:p>
          </p:txBody>
        </p:sp>
        <p:sp>
          <p:nvSpPr>
            <p:cNvPr id="42052" name="Line 77"/>
            <p:cNvSpPr>
              <a:spLocks noChangeShapeType="1"/>
            </p:cNvSpPr>
            <p:nvPr/>
          </p:nvSpPr>
          <p:spPr bwMode="auto">
            <a:xfrm>
              <a:off x="7512050" y="5891213"/>
              <a:ext cx="955675" cy="0"/>
            </a:xfrm>
            <a:prstGeom prst="line">
              <a:avLst/>
            </a:prstGeom>
            <a:noFill/>
            <a:ln w="28575">
              <a:solidFill>
                <a:srgbClr val="33333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53" name="Text Box 78"/>
            <p:cNvSpPr txBox="1">
              <a:spLocks noChangeArrowheads="1"/>
            </p:cNvSpPr>
            <p:nvPr/>
          </p:nvSpPr>
          <p:spPr bwMode="auto">
            <a:xfrm>
              <a:off x="7410450" y="5688012"/>
              <a:ext cx="257175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333333"/>
                  </a:solidFill>
                </a:rPr>
                <a:t>0</a:t>
              </a:r>
            </a:p>
          </p:txBody>
        </p:sp>
        <p:sp>
          <p:nvSpPr>
            <p:cNvPr id="42054" name="Text Box 79"/>
            <p:cNvSpPr txBox="1">
              <a:spLocks noChangeArrowheads="1"/>
            </p:cNvSpPr>
            <p:nvPr/>
          </p:nvSpPr>
          <p:spPr bwMode="auto">
            <a:xfrm>
              <a:off x="8251825" y="5688012"/>
              <a:ext cx="403225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333333"/>
                  </a:solidFill>
                </a:rPr>
                <a:t>600</a:t>
              </a:r>
            </a:p>
          </p:txBody>
        </p:sp>
        <p:sp>
          <p:nvSpPr>
            <p:cNvPr id="42055" name="Text Box 80"/>
            <p:cNvSpPr txBox="1">
              <a:spLocks noChangeArrowheads="1"/>
            </p:cNvSpPr>
            <p:nvPr/>
          </p:nvSpPr>
          <p:spPr bwMode="auto">
            <a:xfrm>
              <a:off x="7705725" y="5875338"/>
              <a:ext cx="542924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333333"/>
                  </a:solidFill>
                </a:rPr>
                <a:t>MILES</a:t>
              </a:r>
            </a:p>
          </p:txBody>
        </p:sp>
        <p:sp>
          <p:nvSpPr>
            <p:cNvPr id="42056" name="Line 82"/>
            <p:cNvSpPr>
              <a:spLocks noChangeShapeType="1"/>
            </p:cNvSpPr>
            <p:nvPr/>
          </p:nvSpPr>
          <p:spPr bwMode="auto">
            <a:xfrm flipV="1">
              <a:off x="3484563" y="5943600"/>
              <a:ext cx="504825" cy="230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69" name="Rectangle 81"/>
            <p:cNvSpPr>
              <a:spLocks noChangeArrowheads="1"/>
            </p:cNvSpPr>
            <p:nvPr/>
          </p:nvSpPr>
          <p:spPr bwMode="auto">
            <a:xfrm>
              <a:off x="2611438" y="6003925"/>
              <a:ext cx="898525" cy="347663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Eagle Ford</a:t>
              </a:r>
            </a:p>
            <a:p>
              <a:pPr>
                <a:defRPr/>
              </a:pPr>
              <a:r>
                <a:rPr lang="en-US" sz="800" b="1"/>
                <a:t>25-100+ Tcfe</a:t>
              </a:r>
            </a:p>
          </p:txBody>
        </p:sp>
        <p:sp>
          <p:nvSpPr>
            <p:cNvPr id="42058" name="Freeform 84"/>
            <p:cNvSpPr>
              <a:spLocks/>
            </p:cNvSpPr>
            <p:nvPr/>
          </p:nvSpPr>
          <p:spPr bwMode="auto">
            <a:xfrm>
              <a:off x="3630613" y="3671888"/>
              <a:ext cx="160337" cy="312737"/>
            </a:xfrm>
            <a:custGeom>
              <a:avLst/>
              <a:gdLst>
                <a:gd name="T0" fmla="*/ 2147483647 w 101"/>
                <a:gd name="T1" fmla="*/ 2147483647 h 197"/>
                <a:gd name="T2" fmla="*/ 2147483647 w 101"/>
                <a:gd name="T3" fmla="*/ 2147483647 h 197"/>
                <a:gd name="T4" fmla="*/ 2147483647 w 101"/>
                <a:gd name="T5" fmla="*/ 2147483647 h 197"/>
                <a:gd name="T6" fmla="*/ 2147483647 w 101"/>
                <a:gd name="T7" fmla="*/ 2147483647 h 197"/>
                <a:gd name="T8" fmla="*/ 2147483647 w 101"/>
                <a:gd name="T9" fmla="*/ 2147483647 h 197"/>
                <a:gd name="T10" fmla="*/ 2147483647 w 101"/>
                <a:gd name="T11" fmla="*/ 2147483647 h 197"/>
                <a:gd name="T12" fmla="*/ 2147483647 w 101"/>
                <a:gd name="T13" fmla="*/ 2147483647 h 197"/>
                <a:gd name="T14" fmla="*/ 2147483647 w 101"/>
                <a:gd name="T15" fmla="*/ 2147483647 h 197"/>
                <a:gd name="T16" fmla="*/ 2147483647 w 101"/>
                <a:gd name="T17" fmla="*/ 2147483647 h 1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1"/>
                <a:gd name="T28" fmla="*/ 0 h 197"/>
                <a:gd name="T29" fmla="*/ 101 w 101"/>
                <a:gd name="T30" fmla="*/ 197 h 1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1" h="197">
                  <a:moveTo>
                    <a:pt x="37" y="6"/>
                  </a:moveTo>
                  <a:cubicBezTo>
                    <a:pt x="30" y="12"/>
                    <a:pt x="37" y="37"/>
                    <a:pt x="32" y="52"/>
                  </a:cubicBezTo>
                  <a:cubicBezTo>
                    <a:pt x="27" y="67"/>
                    <a:pt x="12" y="81"/>
                    <a:pt x="7" y="98"/>
                  </a:cubicBezTo>
                  <a:cubicBezTo>
                    <a:pt x="2" y="115"/>
                    <a:pt x="0" y="138"/>
                    <a:pt x="2" y="154"/>
                  </a:cubicBezTo>
                  <a:cubicBezTo>
                    <a:pt x="4" y="170"/>
                    <a:pt x="8" y="193"/>
                    <a:pt x="22" y="195"/>
                  </a:cubicBezTo>
                  <a:cubicBezTo>
                    <a:pt x="36" y="197"/>
                    <a:pt x="75" y="188"/>
                    <a:pt x="88" y="169"/>
                  </a:cubicBezTo>
                  <a:cubicBezTo>
                    <a:pt x="101" y="150"/>
                    <a:pt x="101" y="108"/>
                    <a:pt x="99" y="83"/>
                  </a:cubicBezTo>
                  <a:cubicBezTo>
                    <a:pt x="97" y="58"/>
                    <a:pt x="83" y="28"/>
                    <a:pt x="73" y="16"/>
                  </a:cubicBezTo>
                  <a:cubicBezTo>
                    <a:pt x="63" y="4"/>
                    <a:pt x="44" y="0"/>
                    <a:pt x="37" y="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75000"/>
                  </a:srgbClr>
                </a:gs>
                <a:gs pos="100000">
                  <a:srgbClr val="008000">
                    <a:alpha val="75998"/>
                  </a:srgbClr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59" name="Oval 87"/>
            <p:cNvSpPr>
              <a:spLocks noChangeArrowheads="1"/>
            </p:cNvSpPr>
            <p:nvPr/>
          </p:nvSpPr>
          <p:spPr bwMode="auto">
            <a:xfrm>
              <a:off x="412750" y="5730875"/>
              <a:ext cx="193675" cy="104775"/>
            </a:xfrm>
            <a:prstGeom prst="ellipse">
              <a:avLst/>
            </a:prstGeom>
            <a:solidFill>
              <a:srgbClr val="008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60" name="Oval 88"/>
            <p:cNvSpPr>
              <a:spLocks noChangeArrowheads="1"/>
            </p:cNvSpPr>
            <p:nvPr/>
          </p:nvSpPr>
          <p:spPr bwMode="auto">
            <a:xfrm>
              <a:off x="412750" y="5940425"/>
              <a:ext cx="193675" cy="104775"/>
            </a:xfrm>
            <a:prstGeom prst="ellipse">
              <a:avLst/>
            </a:pr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61" name="Text Box 89"/>
            <p:cNvSpPr txBox="1">
              <a:spLocks noChangeArrowheads="1"/>
            </p:cNvSpPr>
            <p:nvPr/>
          </p:nvSpPr>
          <p:spPr bwMode="auto">
            <a:xfrm>
              <a:off x="573088" y="5661025"/>
              <a:ext cx="1627187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US" sz="1100" b="1">
                  <a:latin typeface="Trebuchet MS" charset="0"/>
                </a:rPr>
                <a:t>OIL SHALE PLAY</a:t>
              </a:r>
            </a:p>
          </p:txBody>
        </p:sp>
        <p:sp>
          <p:nvSpPr>
            <p:cNvPr id="42062" name="Text Box 90"/>
            <p:cNvSpPr txBox="1">
              <a:spLocks noChangeArrowheads="1"/>
            </p:cNvSpPr>
            <p:nvPr/>
          </p:nvSpPr>
          <p:spPr bwMode="auto">
            <a:xfrm>
              <a:off x="573088" y="5862638"/>
              <a:ext cx="1627187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US" sz="1100" b="1">
                  <a:latin typeface="Trebuchet MS" charset="0"/>
                </a:rPr>
                <a:t>GAS SHALE PLAY</a:t>
              </a:r>
            </a:p>
          </p:txBody>
        </p:sp>
        <p:sp>
          <p:nvSpPr>
            <p:cNvPr id="42063" name="Freeform 91"/>
            <p:cNvSpPr>
              <a:spLocks/>
            </p:cNvSpPr>
            <p:nvPr/>
          </p:nvSpPr>
          <p:spPr bwMode="auto">
            <a:xfrm>
              <a:off x="2609850" y="6000750"/>
              <a:ext cx="438150" cy="352425"/>
            </a:xfrm>
            <a:custGeom>
              <a:avLst/>
              <a:gdLst>
                <a:gd name="T0" fmla="*/ 2147483647 w 276"/>
                <a:gd name="T1" fmla="*/ 0 h 222"/>
                <a:gd name="T2" fmla="*/ 0 w 276"/>
                <a:gd name="T3" fmla="*/ 0 h 222"/>
                <a:gd name="T4" fmla="*/ 0 w 276"/>
                <a:gd name="T5" fmla="*/ 2147483647 h 222"/>
                <a:gd name="T6" fmla="*/ 2147483647 w 276"/>
                <a:gd name="T7" fmla="*/ 2147483647 h 2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222"/>
                <a:gd name="T14" fmla="*/ 276 w 276"/>
                <a:gd name="T15" fmla="*/ 222 h 2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222">
                  <a:moveTo>
                    <a:pt x="264" y="0"/>
                  </a:moveTo>
                  <a:lnTo>
                    <a:pt x="0" y="0"/>
                  </a:lnTo>
                  <a:lnTo>
                    <a:pt x="0" y="222"/>
                  </a:lnTo>
                  <a:lnTo>
                    <a:pt x="276" y="222"/>
                  </a:lnTo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64" name="Freeform 92"/>
            <p:cNvSpPr>
              <a:spLocks/>
            </p:cNvSpPr>
            <p:nvPr/>
          </p:nvSpPr>
          <p:spPr bwMode="auto">
            <a:xfrm>
              <a:off x="2219325" y="5476875"/>
              <a:ext cx="371475" cy="352425"/>
            </a:xfrm>
            <a:custGeom>
              <a:avLst/>
              <a:gdLst>
                <a:gd name="T0" fmla="*/ 2147483647 w 276"/>
                <a:gd name="T1" fmla="*/ 0 h 222"/>
                <a:gd name="T2" fmla="*/ 0 w 276"/>
                <a:gd name="T3" fmla="*/ 0 h 222"/>
                <a:gd name="T4" fmla="*/ 0 w 276"/>
                <a:gd name="T5" fmla="*/ 2147483647 h 222"/>
                <a:gd name="T6" fmla="*/ 2147483647 w 276"/>
                <a:gd name="T7" fmla="*/ 2147483647 h 2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222"/>
                <a:gd name="T14" fmla="*/ 276 w 276"/>
                <a:gd name="T15" fmla="*/ 222 h 2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222">
                  <a:moveTo>
                    <a:pt x="264" y="0"/>
                  </a:moveTo>
                  <a:lnTo>
                    <a:pt x="0" y="0"/>
                  </a:lnTo>
                  <a:lnTo>
                    <a:pt x="0" y="222"/>
                  </a:lnTo>
                  <a:lnTo>
                    <a:pt x="276" y="222"/>
                  </a:lnTo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3" name="TextBox 6"/>
          <p:cNvSpPr txBox="1">
            <a:spLocks noChangeArrowheads="1"/>
          </p:cNvSpPr>
          <p:nvPr/>
        </p:nvSpPr>
        <p:spPr bwMode="auto">
          <a:xfrm>
            <a:off x="700601" y="5999075"/>
            <a:ext cx="77396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~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2300 TCF (85% Shale Gas)</a:t>
            </a:r>
          </a:p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“100 years of Natural Gas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” U.S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 Consumption 23 TCF/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y</a:t>
            </a:r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976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DOE Shale Gas Subcommittee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0436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John Deutch – MIT</a:t>
            </a:r>
          </a:p>
          <a:p>
            <a:r>
              <a:rPr lang="en-US" dirty="0" smtClean="0">
                <a:latin typeface="Arial"/>
                <a:cs typeface="Arial"/>
              </a:rPr>
              <a:t>Stephen Holditch – Texas A&amp;M</a:t>
            </a:r>
          </a:p>
          <a:p>
            <a:r>
              <a:rPr lang="en-US" dirty="0" smtClean="0">
                <a:latin typeface="Arial"/>
                <a:cs typeface="Arial"/>
              </a:rPr>
              <a:t>Fred Krupp – Environmental Defense Fund</a:t>
            </a:r>
          </a:p>
          <a:p>
            <a:r>
              <a:rPr lang="en-US" dirty="0" smtClean="0">
                <a:latin typeface="Arial"/>
                <a:cs typeface="Arial"/>
              </a:rPr>
              <a:t>Katie McGinty – Pennsylvania DEP</a:t>
            </a:r>
          </a:p>
          <a:p>
            <a:r>
              <a:rPr lang="en-US" dirty="0" smtClean="0">
                <a:latin typeface="Arial"/>
                <a:cs typeface="Arial"/>
              </a:rPr>
              <a:t>Sue Tierney – Massachusetts Energy</a:t>
            </a:r>
          </a:p>
          <a:p>
            <a:r>
              <a:rPr lang="en-US" dirty="0" smtClean="0">
                <a:latin typeface="Arial"/>
                <a:cs typeface="Arial"/>
              </a:rPr>
              <a:t>Dan Yergin – Cambridge Energy Research</a:t>
            </a:r>
          </a:p>
          <a:p>
            <a:r>
              <a:rPr lang="en-US" dirty="0" smtClean="0">
                <a:latin typeface="Arial"/>
                <a:cs typeface="Arial"/>
              </a:rPr>
              <a:t>Mark Zoback - Stanford</a:t>
            </a:r>
          </a:p>
          <a:p>
            <a:endParaRPr lang="en-US" dirty="0" smtClean="0">
              <a:latin typeface="Arial"/>
              <a:cs typeface="Arial"/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5" name="Rectangle 4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sz="3200" smtClean="0">
                <a:latin typeface="Arial" charset="0"/>
                <a:ea typeface="Arial" charset="0"/>
                <a:cs typeface="Arial" charset="0"/>
              </a:rPr>
              <a:t>New DOE Committee</a:t>
            </a:r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3"/>
          <a:srcRect b="11391"/>
          <a:stretch>
            <a:fillRect/>
          </a:stretch>
        </p:blipFill>
        <p:spPr bwMode="auto">
          <a:xfrm>
            <a:off x="0" y="3276600"/>
            <a:ext cx="914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53975" y="1066800"/>
          <a:ext cx="8883650" cy="1295400"/>
        </p:xfrm>
        <a:graphic>
          <a:graphicData uri="http://schemas.openxmlformats.org/presentationml/2006/ole">
            <p:oleObj spid="_x0000_s132098" name="Document" r:id="rId4" imgW="5486400" imgH="800100" progId="Word.Document.12">
              <p:link updateAutomatic="1"/>
            </p:oleObj>
          </a:graphicData>
        </a:graphic>
      </p:graphicFrame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1905000" y="2133600"/>
            <a:ext cx="5181600" cy="101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President Obama directed Secretary Chu to convene this group as part of the President’s “</a:t>
            </a:r>
            <a:r>
              <a:rPr lang="en-US" sz="2000" u="sng"/>
              <a:t>Blueprint for a Secure Energy Future</a:t>
            </a:r>
            <a:r>
              <a:rPr lang="en-US" sz="2000"/>
              <a:t>” </a:t>
            </a:r>
          </a:p>
        </p:txBody>
      </p:sp>
      <p:cxnSp>
        <p:nvCxnSpPr>
          <p:cNvPr id="21511" name="Straight Connector 8"/>
          <p:cNvCxnSpPr>
            <a:cxnSpLocks noChangeShapeType="1"/>
          </p:cNvCxnSpPr>
          <p:nvPr/>
        </p:nvCxnSpPr>
        <p:spPr bwMode="auto">
          <a:xfrm>
            <a:off x="8826500" y="5562600"/>
            <a:ext cx="211138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1512" name="Straight Connector 9"/>
          <p:cNvCxnSpPr>
            <a:cxnSpLocks noChangeShapeType="1"/>
          </p:cNvCxnSpPr>
          <p:nvPr/>
        </p:nvCxnSpPr>
        <p:spPr bwMode="auto">
          <a:xfrm>
            <a:off x="228600" y="5867400"/>
            <a:ext cx="8686800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1513" name="Straight Connector 10"/>
          <p:cNvCxnSpPr>
            <a:cxnSpLocks noChangeShapeType="1"/>
          </p:cNvCxnSpPr>
          <p:nvPr/>
        </p:nvCxnSpPr>
        <p:spPr bwMode="auto">
          <a:xfrm>
            <a:off x="228600" y="6170613"/>
            <a:ext cx="8001000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19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90 Day Report Summary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805" y="1202535"/>
            <a:ext cx="8686800" cy="5275713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"/>
                <a:cs typeface="Arial"/>
              </a:rPr>
              <a:t>Shale gas is extremely important to the energy security of the United States</a:t>
            </a:r>
          </a:p>
          <a:p>
            <a:r>
              <a:rPr lang="en-US" dirty="0" smtClean="0">
                <a:latin typeface="Arial"/>
                <a:cs typeface="Arial"/>
              </a:rPr>
              <a:t>Shale gas currently accounts for 30% of the total US natural gas production</a:t>
            </a:r>
          </a:p>
          <a:p>
            <a:r>
              <a:rPr lang="en-US" dirty="0" smtClean="0">
                <a:latin typeface="Arial"/>
                <a:cs typeface="Arial"/>
              </a:rPr>
              <a:t>Shale gas development has a large positive economic impact on local communities and states</a:t>
            </a:r>
          </a:p>
          <a:p>
            <a:r>
              <a:rPr lang="en-US" dirty="0" smtClean="0">
                <a:latin typeface="Arial"/>
                <a:cs typeface="Arial"/>
              </a:rPr>
              <a:t>Shale gas development creates jobs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Shale gas can be developed in an environmentally responsible manner. 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6" name="Rectangle 5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2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90 Day Report Summary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048280"/>
            <a:ext cx="8366760" cy="5809720"/>
          </a:xfrm>
        </p:spPr>
        <p:txBody>
          <a:bodyPr>
            <a:noAutofit/>
          </a:bodyPr>
          <a:lstStyle/>
          <a:p>
            <a:r>
              <a:rPr lang="en-US" sz="2800" u="sng" baseline="0" dirty="0" smtClean="0">
                <a:latin typeface="Arial"/>
                <a:cs typeface="Arial"/>
              </a:rPr>
              <a:t>Improve public information about shale gas operations</a:t>
            </a:r>
            <a:r>
              <a:rPr lang="en-US" sz="2800" baseline="0" dirty="0" smtClean="0">
                <a:latin typeface="Arial"/>
                <a:cs typeface="Arial"/>
              </a:rPr>
              <a:t>: Create a portal for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baseline="0" dirty="0" smtClean="0">
                <a:latin typeface="Arial"/>
                <a:cs typeface="Arial"/>
              </a:rPr>
              <a:t>access to a wide range of public information on shale gas development…</a:t>
            </a:r>
          </a:p>
          <a:p>
            <a:r>
              <a:rPr lang="en-US" sz="2800" u="sng" dirty="0" smtClean="0">
                <a:latin typeface="Arial"/>
                <a:cs typeface="Arial"/>
              </a:rPr>
              <a:t>Improve communication among state and federal regulators</a:t>
            </a:r>
            <a:r>
              <a:rPr lang="en-US" sz="2800" dirty="0" smtClean="0">
                <a:latin typeface="Arial"/>
                <a:cs typeface="Arial"/>
              </a:rPr>
              <a:t>: Provide continuing annual support to STRONGER (the State Review of Oil and Natural Gas Environmental Regulation) and to the Ground Water Protection Council…</a:t>
            </a:r>
            <a:r>
              <a:rPr lang="en-US" sz="2800" u="sng" dirty="0" smtClean="0">
                <a:latin typeface="Arial"/>
                <a:cs typeface="Arial"/>
              </a:rPr>
              <a:t> </a:t>
            </a:r>
          </a:p>
          <a:p>
            <a:r>
              <a:rPr lang="en-US" sz="2800" u="sng" dirty="0" smtClean="0">
                <a:latin typeface="Arial"/>
                <a:cs typeface="Arial"/>
              </a:rPr>
              <a:t>Improve air quality</a:t>
            </a:r>
            <a:r>
              <a:rPr lang="en-US" sz="2800" dirty="0" smtClean="0">
                <a:latin typeface="Arial"/>
                <a:cs typeface="Arial"/>
              </a:rPr>
              <a:t>: Measures should be taken to reduce emissions of air pollutants, ozone precursors, and methane as quickly as practicable...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2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90 Day Report Summary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0428"/>
            <a:ext cx="8420100" cy="6616700"/>
          </a:xfrm>
        </p:spPr>
        <p:txBody>
          <a:bodyPr>
            <a:normAutofit/>
          </a:bodyPr>
          <a:lstStyle/>
          <a:p>
            <a:r>
              <a:rPr lang="en-US" u="sng" baseline="0" dirty="0" smtClean="0">
                <a:latin typeface="Arial"/>
                <a:cs typeface="Arial"/>
              </a:rPr>
              <a:t>Protection of water </a:t>
            </a:r>
            <a:r>
              <a:rPr lang="en-US" u="sng" baseline="0" dirty="0" smtClean="0">
                <a:latin typeface="Arial"/>
                <a:cs typeface="Arial"/>
              </a:rPr>
              <a:t>quality-1</a:t>
            </a:r>
            <a:r>
              <a:rPr lang="en-US" baseline="0" dirty="0" smtClean="0">
                <a:latin typeface="Arial"/>
                <a:cs typeface="Arial"/>
              </a:rPr>
              <a:t>: </a:t>
            </a:r>
            <a:r>
              <a:rPr lang="en-US" baseline="0" dirty="0" smtClean="0">
                <a:latin typeface="Arial"/>
                <a:cs typeface="Arial"/>
              </a:rPr>
              <a:t>The Subcommittee urges adoption of a systems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baseline="0" dirty="0" smtClean="0">
                <a:latin typeface="Arial"/>
                <a:cs typeface="Arial"/>
              </a:rPr>
              <a:t>disclosure of the flow and composition of water at every stage of the shale gas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baseline="0" dirty="0" smtClean="0">
                <a:latin typeface="Arial"/>
                <a:cs typeface="Arial"/>
              </a:rPr>
              <a:t>production process. 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8" name="Rectangle 7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2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90 Day Report Summary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0428"/>
            <a:ext cx="8420100" cy="6616700"/>
          </a:xfrm>
        </p:spPr>
        <p:txBody>
          <a:bodyPr>
            <a:normAutofit/>
          </a:bodyPr>
          <a:lstStyle/>
          <a:p>
            <a:r>
              <a:rPr lang="en-US" u="sng" baseline="0" dirty="0" smtClean="0">
                <a:latin typeface="Arial"/>
                <a:cs typeface="Arial"/>
              </a:rPr>
              <a:t>Protection of water </a:t>
            </a:r>
            <a:r>
              <a:rPr lang="en-US" u="sng" baseline="0" dirty="0" smtClean="0">
                <a:latin typeface="Arial"/>
                <a:cs typeface="Arial"/>
              </a:rPr>
              <a:t>quality-1</a:t>
            </a:r>
            <a:r>
              <a:rPr lang="en-US" baseline="0" dirty="0" smtClean="0">
                <a:latin typeface="Arial"/>
                <a:cs typeface="Arial"/>
              </a:rPr>
              <a:t>: </a:t>
            </a:r>
            <a:r>
              <a:rPr lang="en-US" baseline="0" dirty="0" smtClean="0">
                <a:latin typeface="Arial"/>
                <a:cs typeface="Arial"/>
              </a:rPr>
              <a:t>The Subcommittee urges adoption of a systems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baseline="0" dirty="0" smtClean="0">
                <a:latin typeface="Arial"/>
                <a:cs typeface="Arial"/>
              </a:rPr>
              <a:t>disclosure of the flow and composition of water at every stage of the shale gas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baseline="0" dirty="0" smtClean="0">
                <a:latin typeface="Arial"/>
                <a:cs typeface="Arial"/>
              </a:rPr>
              <a:t>production process. 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8" name="Rectangle 7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2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90 Day Report Summary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0428"/>
            <a:ext cx="8420100" cy="6616700"/>
          </a:xfrm>
        </p:spPr>
        <p:txBody>
          <a:bodyPr>
            <a:normAutofit/>
          </a:bodyPr>
          <a:lstStyle/>
          <a:p>
            <a:r>
              <a:rPr lang="en-US" u="sng" baseline="0" dirty="0" smtClean="0">
                <a:latin typeface="Arial"/>
                <a:cs typeface="Arial"/>
              </a:rPr>
              <a:t>Protection of water </a:t>
            </a:r>
            <a:r>
              <a:rPr lang="en-US" u="sng" baseline="0" dirty="0" smtClean="0">
                <a:latin typeface="Arial"/>
                <a:cs typeface="Arial"/>
              </a:rPr>
              <a:t>quality-2</a:t>
            </a:r>
            <a:r>
              <a:rPr lang="en-US" baseline="0" dirty="0" smtClean="0">
                <a:latin typeface="Arial"/>
                <a:cs typeface="Arial"/>
              </a:rPr>
              <a:t>: Hydraulic Fracturing</a:t>
            </a:r>
            <a:endParaRPr lang="en-US" baseline="0" dirty="0" smtClean="0">
              <a:latin typeface="Arial"/>
              <a:cs typeface="Arial"/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8" name="Rectangle 7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4267200" cy="609600"/>
          </a:xfrm>
        </p:spPr>
        <p:txBody>
          <a:bodyPr>
            <a:normAutofit fontScale="90000"/>
          </a:bodyPr>
          <a:lstStyle/>
          <a:p>
            <a:r>
              <a:rPr lang="en-US" sz="3200" smtClean="0">
                <a:latin typeface="Arial" charset="0"/>
                <a:ea typeface="Arial" charset="0"/>
                <a:cs typeface="Arial" charset="0"/>
              </a:rPr>
              <a:t>Will Vertical Hydrofrac Growth Affect </a:t>
            </a:r>
            <a:br>
              <a:rPr lang="en-US" sz="3200" smtClean="0">
                <a:latin typeface="Arial" charset="0"/>
                <a:ea typeface="Arial" charset="0"/>
                <a:cs typeface="Arial" charset="0"/>
              </a:rPr>
            </a:br>
            <a:r>
              <a:rPr lang="en-US" sz="3200" smtClean="0">
                <a:latin typeface="Arial" charset="0"/>
                <a:ea typeface="Arial" charset="0"/>
                <a:cs typeface="Arial" charset="0"/>
              </a:rPr>
              <a:t>Water Supplies?</a:t>
            </a:r>
          </a:p>
        </p:txBody>
      </p:sp>
      <p:pic>
        <p:nvPicPr>
          <p:cNvPr id="860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8625" y="0"/>
            <a:ext cx="4905375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25" y="1135063"/>
            <a:ext cx="9032875" cy="47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4"/>
          <p:cNvSpPr>
            <a:spLocks noChangeArrowheads="1"/>
          </p:cNvSpPr>
          <p:nvPr/>
        </p:nvSpPr>
        <p:spPr bwMode="auto">
          <a:xfrm>
            <a:off x="4648200" y="6183313"/>
            <a:ext cx="5181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u="sng">
                <a:solidFill>
                  <a:srgbClr val="000000"/>
                </a:solidFill>
                <a:hlinkClick r:id="rId3"/>
              </a:rPr>
              <a:t>http://nwis.waterdata.usgs.gov/nwis/inventory</a:t>
            </a:r>
            <a:r>
              <a:rPr lang="en-US" u="sng">
                <a:solidFill>
                  <a:srgbClr val="000000"/>
                </a:solidFill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4" name="TextBox 3"/>
          <p:cNvSpPr txBox="1">
            <a:spLocks noChangeArrowheads="1"/>
          </p:cNvSpPr>
          <p:nvPr/>
        </p:nvSpPr>
        <p:spPr bwMode="auto">
          <a:xfrm>
            <a:off x="1677988" y="-76200"/>
            <a:ext cx="55610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 charset="0"/>
                <a:ea typeface="Arial" charset="0"/>
                <a:cs typeface="Arial" charset="0"/>
              </a:rPr>
              <a:t>Depth of Affected Region Affected </a:t>
            </a:r>
          </a:p>
          <a:p>
            <a:pPr algn="ctr"/>
            <a:r>
              <a:rPr lang="en-US" sz="2800">
                <a:latin typeface="Arial" charset="0"/>
                <a:ea typeface="Arial" charset="0"/>
                <a:cs typeface="Arial" charset="0"/>
              </a:rPr>
              <a:t>by Hydraulic Fracturing</a:t>
            </a:r>
          </a:p>
        </p:txBody>
      </p:sp>
      <p:sp>
        <p:nvSpPr>
          <p:cNvPr id="87045" name="TextBox 5"/>
          <p:cNvSpPr txBox="1">
            <a:spLocks noChangeArrowheads="1"/>
          </p:cNvSpPr>
          <p:nvPr/>
        </p:nvSpPr>
        <p:spPr bwMode="auto">
          <a:xfrm>
            <a:off x="381000" y="6248400"/>
            <a:ext cx="1557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Fisher (2010)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43000"/>
            <a:ext cx="8839200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TextBox 2"/>
          <p:cNvSpPr txBox="1">
            <a:spLocks noChangeArrowheads="1"/>
          </p:cNvSpPr>
          <p:nvPr/>
        </p:nvSpPr>
        <p:spPr bwMode="auto">
          <a:xfrm>
            <a:off x="1677988" y="-76200"/>
            <a:ext cx="55610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 charset="0"/>
                <a:ea typeface="Arial" charset="0"/>
                <a:cs typeface="Arial" charset="0"/>
              </a:rPr>
              <a:t>Depth of Affected Region Affected </a:t>
            </a:r>
          </a:p>
          <a:p>
            <a:pPr algn="ctr"/>
            <a:r>
              <a:rPr lang="en-US" sz="2800">
                <a:latin typeface="Arial" charset="0"/>
                <a:ea typeface="Arial" charset="0"/>
                <a:cs typeface="Arial" charset="0"/>
              </a:rPr>
              <a:t>by Hydraulic Fracturing</a:t>
            </a:r>
          </a:p>
        </p:txBody>
      </p:sp>
      <p:sp>
        <p:nvSpPr>
          <p:cNvPr id="88068" name="TextBox 4"/>
          <p:cNvSpPr txBox="1">
            <a:spLocks noChangeArrowheads="1"/>
          </p:cNvSpPr>
          <p:nvPr/>
        </p:nvSpPr>
        <p:spPr bwMode="auto">
          <a:xfrm>
            <a:off x="381000" y="6248400"/>
            <a:ext cx="1557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Fisher (2010)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484187" y="730621"/>
            <a:ext cx="8315325" cy="5213350"/>
            <a:chOff x="412750" y="1196975"/>
            <a:chExt cx="8315325" cy="5213350"/>
          </a:xfrm>
        </p:grpSpPr>
        <p:pic>
          <p:nvPicPr>
            <p:cNvPr id="41988" name="Picture 86" descr="north_america_shaleplays2"/>
            <p:cNvPicPr>
              <a:picLocks noChangeAspect="1" noChangeArrowheads="1"/>
            </p:cNvPicPr>
            <p:nvPr/>
          </p:nvPicPr>
          <p:blipFill>
            <a:blip r:embed="rId3">
              <a:lum bright="-6000" contrast="6000"/>
            </a:blip>
            <a:srcRect t="20372" b="21556"/>
            <a:stretch>
              <a:fillRect/>
            </a:stretch>
          </p:blipFill>
          <p:spPr bwMode="auto">
            <a:xfrm>
              <a:off x="1433513" y="1196975"/>
              <a:ext cx="7294562" cy="5213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89" name="Freeform 7"/>
            <p:cNvSpPr>
              <a:spLocks/>
            </p:cNvSpPr>
            <p:nvPr/>
          </p:nvSpPr>
          <p:spPr bwMode="auto">
            <a:xfrm>
              <a:off x="3506788" y="5311775"/>
              <a:ext cx="223837" cy="222250"/>
            </a:xfrm>
            <a:custGeom>
              <a:avLst/>
              <a:gdLst>
                <a:gd name="T0" fmla="*/ 0 w 141"/>
                <a:gd name="T1" fmla="*/ 2147483647 h 140"/>
                <a:gd name="T2" fmla="*/ 2147483647 w 141"/>
                <a:gd name="T3" fmla="*/ 2147483647 h 140"/>
                <a:gd name="T4" fmla="*/ 2147483647 w 141"/>
                <a:gd name="T5" fmla="*/ 2147483647 h 140"/>
                <a:gd name="T6" fmla="*/ 2147483647 w 141"/>
                <a:gd name="T7" fmla="*/ 2147483647 h 140"/>
                <a:gd name="T8" fmla="*/ 2147483647 w 141"/>
                <a:gd name="T9" fmla="*/ 2147483647 h 140"/>
                <a:gd name="T10" fmla="*/ 2147483647 w 141"/>
                <a:gd name="T11" fmla="*/ 2147483647 h 140"/>
                <a:gd name="T12" fmla="*/ 2147483647 w 141"/>
                <a:gd name="T13" fmla="*/ 2147483647 h 140"/>
                <a:gd name="T14" fmla="*/ 2147483647 w 141"/>
                <a:gd name="T15" fmla="*/ 2147483647 h 140"/>
                <a:gd name="T16" fmla="*/ 2147483647 w 141"/>
                <a:gd name="T17" fmla="*/ 2147483647 h 140"/>
                <a:gd name="T18" fmla="*/ 0 w 141"/>
                <a:gd name="T19" fmla="*/ 2147483647 h 1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1"/>
                <a:gd name="T31" fmla="*/ 0 h 140"/>
                <a:gd name="T32" fmla="*/ 141 w 141"/>
                <a:gd name="T33" fmla="*/ 140 h 1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1" h="140">
                  <a:moveTo>
                    <a:pt x="0" y="53"/>
                  </a:moveTo>
                  <a:cubicBezTo>
                    <a:pt x="0" y="41"/>
                    <a:pt x="0" y="16"/>
                    <a:pt x="12" y="8"/>
                  </a:cubicBezTo>
                  <a:cubicBezTo>
                    <a:pt x="24" y="0"/>
                    <a:pt x="56" y="3"/>
                    <a:pt x="75" y="5"/>
                  </a:cubicBezTo>
                  <a:cubicBezTo>
                    <a:pt x="94" y="7"/>
                    <a:pt x="118" y="10"/>
                    <a:pt x="129" y="20"/>
                  </a:cubicBezTo>
                  <a:cubicBezTo>
                    <a:pt x="140" y="30"/>
                    <a:pt x="141" y="48"/>
                    <a:pt x="141" y="65"/>
                  </a:cubicBezTo>
                  <a:cubicBezTo>
                    <a:pt x="141" y="82"/>
                    <a:pt x="137" y="112"/>
                    <a:pt x="126" y="125"/>
                  </a:cubicBezTo>
                  <a:cubicBezTo>
                    <a:pt x="115" y="138"/>
                    <a:pt x="93" y="140"/>
                    <a:pt x="78" y="140"/>
                  </a:cubicBezTo>
                  <a:cubicBezTo>
                    <a:pt x="63" y="140"/>
                    <a:pt x="44" y="132"/>
                    <a:pt x="33" y="122"/>
                  </a:cubicBezTo>
                  <a:cubicBezTo>
                    <a:pt x="22" y="112"/>
                    <a:pt x="17" y="93"/>
                    <a:pt x="12" y="80"/>
                  </a:cubicBezTo>
                  <a:cubicBezTo>
                    <a:pt x="7" y="67"/>
                    <a:pt x="0" y="65"/>
                    <a:pt x="0" y="53"/>
                  </a:cubicBez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75000"/>
                  </a:srgbClr>
                </a:gs>
                <a:gs pos="100000">
                  <a:srgbClr val="008000">
                    <a:alpha val="75998"/>
                  </a:srgbClr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0" name="Freeform 8"/>
            <p:cNvSpPr>
              <a:spLocks/>
            </p:cNvSpPr>
            <p:nvPr/>
          </p:nvSpPr>
          <p:spPr bwMode="auto">
            <a:xfrm>
              <a:off x="4076700" y="5210175"/>
              <a:ext cx="265113" cy="279400"/>
            </a:xfrm>
            <a:custGeom>
              <a:avLst/>
              <a:gdLst>
                <a:gd name="T0" fmla="*/ 2147483647 w 167"/>
                <a:gd name="T1" fmla="*/ 2147483647 h 176"/>
                <a:gd name="T2" fmla="*/ 2147483647 w 167"/>
                <a:gd name="T3" fmla="*/ 2147483647 h 176"/>
                <a:gd name="T4" fmla="*/ 2147483647 w 167"/>
                <a:gd name="T5" fmla="*/ 2147483647 h 176"/>
                <a:gd name="T6" fmla="*/ 2147483647 w 167"/>
                <a:gd name="T7" fmla="*/ 2147483647 h 176"/>
                <a:gd name="T8" fmla="*/ 2147483647 w 167"/>
                <a:gd name="T9" fmla="*/ 2147483647 h 176"/>
                <a:gd name="T10" fmla="*/ 2147483647 w 167"/>
                <a:gd name="T11" fmla="*/ 2147483647 h 176"/>
                <a:gd name="T12" fmla="*/ 2147483647 w 167"/>
                <a:gd name="T13" fmla="*/ 2147483647 h 176"/>
                <a:gd name="T14" fmla="*/ 2147483647 w 167"/>
                <a:gd name="T15" fmla="*/ 2147483647 h 176"/>
                <a:gd name="T16" fmla="*/ 2147483647 w 167"/>
                <a:gd name="T17" fmla="*/ 2147483647 h 176"/>
                <a:gd name="T18" fmla="*/ 2147483647 w 167"/>
                <a:gd name="T19" fmla="*/ 2147483647 h 176"/>
                <a:gd name="T20" fmla="*/ 2147483647 w 167"/>
                <a:gd name="T21" fmla="*/ 2147483647 h 176"/>
                <a:gd name="T22" fmla="*/ 2147483647 w 167"/>
                <a:gd name="T23" fmla="*/ 2147483647 h 176"/>
                <a:gd name="T24" fmla="*/ 2147483647 w 167"/>
                <a:gd name="T25" fmla="*/ 2147483647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7"/>
                <a:gd name="T40" fmla="*/ 0 h 176"/>
                <a:gd name="T41" fmla="*/ 167 w 167"/>
                <a:gd name="T42" fmla="*/ 176 h 17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7" h="176">
                  <a:moveTo>
                    <a:pt x="3" y="114"/>
                  </a:moveTo>
                  <a:cubicBezTo>
                    <a:pt x="3" y="99"/>
                    <a:pt x="9" y="79"/>
                    <a:pt x="12" y="66"/>
                  </a:cubicBezTo>
                  <a:cubicBezTo>
                    <a:pt x="15" y="53"/>
                    <a:pt x="17" y="39"/>
                    <a:pt x="24" y="33"/>
                  </a:cubicBezTo>
                  <a:cubicBezTo>
                    <a:pt x="31" y="27"/>
                    <a:pt x="48" y="32"/>
                    <a:pt x="57" y="30"/>
                  </a:cubicBezTo>
                  <a:cubicBezTo>
                    <a:pt x="66" y="28"/>
                    <a:pt x="71" y="23"/>
                    <a:pt x="81" y="18"/>
                  </a:cubicBezTo>
                  <a:cubicBezTo>
                    <a:pt x="91" y="13"/>
                    <a:pt x="104" y="0"/>
                    <a:pt x="117" y="2"/>
                  </a:cubicBezTo>
                  <a:cubicBezTo>
                    <a:pt x="130" y="4"/>
                    <a:pt x="151" y="20"/>
                    <a:pt x="159" y="33"/>
                  </a:cubicBezTo>
                  <a:cubicBezTo>
                    <a:pt x="167" y="46"/>
                    <a:pt x="166" y="64"/>
                    <a:pt x="165" y="80"/>
                  </a:cubicBezTo>
                  <a:cubicBezTo>
                    <a:pt x="164" y="96"/>
                    <a:pt x="159" y="117"/>
                    <a:pt x="150" y="132"/>
                  </a:cubicBezTo>
                  <a:cubicBezTo>
                    <a:pt x="141" y="147"/>
                    <a:pt x="123" y="161"/>
                    <a:pt x="108" y="168"/>
                  </a:cubicBezTo>
                  <a:cubicBezTo>
                    <a:pt x="93" y="175"/>
                    <a:pt x="73" y="176"/>
                    <a:pt x="57" y="174"/>
                  </a:cubicBezTo>
                  <a:cubicBezTo>
                    <a:pt x="41" y="172"/>
                    <a:pt x="18" y="166"/>
                    <a:pt x="9" y="156"/>
                  </a:cubicBezTo>
                  <a:cubicBezTo>
                    <a:pt x="0" y="146"/>
                    <a:pt x="3" y="129"/>
                    <a:pt x="3" y="114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1" name="Freeform 9"/>
            <p:cNvSpPr>
              <a:spLocks/>
            </p:cNvSpPr>
            <p:nvPr/>
          </p:nvSpPr>
          <p:spPr bwMode="auto">
            <a:xfrm>
              <a:off x="4505325" y="5256213"/>
              <a:ext cx="373063" cy="338137"/>
            </a:xfrm>
            <a:custGeom>
              <a:avLst/>
              <a:gdLst>
                <a:gd name="T0" fmla="*/ 2147483647 w 235"/>
                <a:gd name="T1" fmla="*/ 2147483647 h 213"/>
                <a:gd name="T2" fmla="*/ 2147483647 w 235"/>
                <a:gd name="T3" fmla="*/ 2147483647 h 213"/>
                <a:gd name="T4" fmla="*/ 2147483647 w 235"/>
                <a:gd name="T5" fmla="*/ 2147483647 h 213"/>
                <a:gd name="T6" fmla="*/ 2147483647 w 235"/>
                <a:gd name="T7" fmla="*/ 2147483647 h 213"/>
                <a:gd name="T8" fmla="*/ 2147483647 w 235"/>
                <a:gd name="T9" fmla="*/ 2147483647 h 213"/>
                <a:gd name="T10" fmla="*/ 2147483647 w 235"/>
                <a:gd name="T11" fmla="*/ 2147483647 h 213"/>
                <a:gd name="T12" fmla="*/ 2147483647 w 235"/>
                <a:gd name="T13" fmla="*/ 2147483647 h 213"/>
                <a:gd name="T14" fmla="*/ 2147483647 w 235"/>
                <a:gd name="T15" fmla="*/ 2147483647 h 213"/>
                <a:gd name="T16" fmla="*/ 2147483647 w 235"/>
                <a:gd name="T17" fmla="*/ 2147483647 h 213"/>
                <a:gd name="T18" fmla="*/ 2147483647 w 235"/>
                <a:gd name="T19" fmla="*/ 2147483647 h 213"/>
                <a:gd name="T20" fmla="*/ 2147483647 w 235"/>
                <a:gd name="T21" fmla="*/ 2147483647 h 213"/>
                <a:gd name="T22" fmla="*/ 2147483647 w 235"/>
                <a:gd name="T23" fmla="*/ 2147483647 h 2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5"/>
                <a:gd name="T37" fmla="*/ 0 h 213"/>
                <a:gd name="T38" fmla="*/ 235 w 235"/>
                <a:gd name="T39" fmla="*/ 213 h 2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5" h="213">
                  <a:moveTo>
                    <a:pt x="52" y="167"/>
                  </a:moveTo>
                  <a:cubicBezTo>
                    <a:pt x="40" y="155"/>
                    <a:pt x="24" y="143"/>
                    <a:pt x="16" y="128"/>
                  </a:cubicBezTo>
                  <a:cubicBezTo>
                    <a:pt x="8" y="113"/>
                    <a:pt x="0" y="93"/>
                    <a:pt x="1" y="77"/>
                  </a:cubicBezTo>
                  <a:cubicBezTo>
                    <a:pt x="2" y="61"/>
                    <a:pt x="13" y="41"/>
                    <a:pt x="22" y="29"/>
                  </a:cubicBezTo>
                  <a:cubicBezTo>
                    <a:pt x="31" y="17"/>
                    <a:pt x="40" y="4"/>
                    <a:pt x="58" y="2"/>
                  </a:cubicBezTo>
                  <a:cubicBezTo>
                    <a:pt x="76" y="0"/>
                    <a:pt x="107" y="4"/>
                    <a:pt x="130" y="14"/>
                  </a:cubicBezTo>
                  <a:cubicBezTo>
                    <a:pt x="153" y="24"/>
                    <a:pt x="181" y="48"/>
                    <a:pt x="198" y="65"/>
                  </a:cubicBezTo>
                  <a:cubicBezTo>
                    <a:pt x="215" y="82"/>
                    <a:pt x="227" y="96"/>
                    <a:pt x="231" y="115"/>
                  </a:cubicBezTo>
                  <a:cubicBezTo>
                    <a:pt x="235" y="134"/>
                    <a:pt x="233" y="162"/>
                    <a:pt x="225" y="178"/>
                  </a:cubicBezTo>
                  <a:cubicBezTo>
                    <a:pt x="217" y="194"/>
                    <a:pt x="204" y="205"/>
                    <a:pt x="181" y="209"/>
                  </a:cubicBezTo>
                  <a:cubicBezTo>
                    <a:pt x="158" y="213"/>
                    <a:pt x="109" y="207"/>
                    <a:pt x="88" y="200"/>
                  </a:cubicBezTo>
                  <a:cubicBezTo>
                    <a:pt x="67" y="193"/>
                    <a:pt x="64" y="179"/>
                    <a:pt x="52" y="167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2" name="Freeform 10"/>
            <p:cNvSpPr>
              <a:spLocks/>
            </p:cNvSpPr>
            <p:nvPr/>
          </p:nvSpPr>
          <p:spPr bwMode="auto">
            <a:xfrm>
              <a:off x="5200650" y="5170488"/>
              <a:ext cx="303213" cy="231775"/>
            </a:xfrm>
            <a:custGeom>
              <a:avLst/>
              <a:gdLst>
                <a:gd name="T0" fmla="*/ 2147483647 w 191"/>
                <a:gd name="T1" fmla="*/ 2147483647 h 146"/>
                <a:gd name="T2" fmla="*/ 2147483647 w 191"/>
                <a:gd name="T3" fmla="*/ 2147483647 h 146"/>
                <a:gd name="T4" fmla="*/ 2147483647 w 191"/>
                <a:gd name="T5" fmla="*/ 2147483647 h 146"/>
                <a:gd name="T6" fmla="*/ 2147483647 w 191"/>
                <a:gd name="T7" fmla="*/ 2147483647 h 146"/>
                <a:gd name="T8" fmla="*/ 2147483647 w 191"/>
                <a:gd name="T9" fmla="*/ 2147483647 h 146"/>
                <a:gd name="T10" fmla="*/ 2147483647 w 191"/>
                <a:gd name="T11" fmla="*/ 0 h 146"/>
                <a:gd name="T12" fmla="*/ 2147483647 w 191"/>
                <a:gd name="T13" fmla="*/ 2147483647 h 146"/>
                <a:gd name="T14" fmla="*/ 2147483647 w 191"/>
                <a:gd name="T15" fmla="*/ 2147483647 h 146"/>
                <a:gd name="T16" fmla="*/ 2147483647 w 191"/>
                <a:gd name="T17" fmla="*/ 2147483647 h 146"/>
                <a:gd name="T18" fmla="*/ 2147483647 w 191"/>
                <a:gd name="T19" fmla="*/ 2147483647 h 146"/>
                <a:gd name="T20" fmla="*/ 2147483647 w 191"/>
                <a:gd name="T21" fmla="*/ 2147483647 h 146"/>
                <a:gd name="T22" fmla="*/ 2147483647 w 191"/>
                <a:gd name="T23" fmla="*/ 2147483647 h 146"/>
                <a:gd name="T24" fmla="*/ 2147483647 w 191"/>
                <a:gd name="T25" fmla="*/ 2147483647 h 146"/>
                <a:gd name="T26" fmla="*/ 2147483647 w 191"/>
                <a:gd name="T27" fmla="*/ 2147483647 h 146"/>
                <a:gd name="T28" fmla="*/ 2147483647 w 191"/>
                <a:gd name="T29" fmla="*/ 2147483647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1"/>
                <a:gd name="T46" fmla="*/ 0 h 146"/>
                <a:gd name="T47" fmla="*/ 191 w 191"/>
                <a:gd name="T48" fmla="*/ 146 h 1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1" h="146">
                  <a:moveTo>
                    <a:pt x="13" y="108"/>
                  </a:moveTo>
                  <a:cubicBezTo>
                    <a:pt x="6" y="95"/>
                    <a:pt x="0" y="83"/>
                    <a:pt x="1" y="72"/>
                  </a:cubicBezTo>
                  <a:cubicBezTo>
                    <a:pt x="2" y="61"/>
                    <a:pt x="12" y="47"/>
                    <a:pt x="19" y="42"/>
                  </a:cubicBezTo>
                  <a:cubicBezTo>
                    <a:pt x="26" y="37"/>
                    <a:pt x="29" y="44"/>
                    <a:pt x="46" y="39"/>
                  </a:cubicBezTo>
                  <a:cubicBezTo>
                    <a:pt x="63" y="34"/>
                    <a:pt x="105" y="15"/>
                    <a:pt x="121" y="9"/>
                  </a:cubicBezTo>
                  <a:cubicBezTo>
                    <a:pt x="137" y="3"/>
                    <a:pt x="138" y="0"/>
                    <a:pt x="145" y="0"/>
                  </a:cubicBezTo>
                  <a:cubicBezTo>
                    <a:pt x="152" y="0"/>
                    <a:pt x="159" y="7"/>
                    <a:pt x="166" y="11"/>
                  </a:cubicBezTo>
                  <a:cubicBezTo>
                    <a:pt x="173" y="15"/>
                    <a:pt x="184" y="17"/>
                    <a:pt x="187" y="27"/>
                  </a:cubicBezTo>
                  <a:cubicBezTo>
                    <a:pt x="190" y="37"/>
                    <a:pt x="185" y="60"/>
                    <a:pt x="184" y="72"/>
                  </a:cubicBezTo>
                  <a:cubicBezTo>
                    <a:pt x="183" y="84"/>
                    <a:pt x="183" y="93"/>
                    <a:pt x="183" y="102"/>
                  </a:cubicBezTo>
                  <a:cubicBezTo>
                    <a:pt x="183" y="111"/>
                    <a:pt x="191" y="122"/>
                    <a:pt x="183" y="128"/>
                  </a:cubicBezTo>
                  <a:cubicBezTo>
                    <a:pt x="175" y="134"/>
                    <a:pt x="154" y="134"/>
                    <a:pt x="136" y="137"/>
                  </a:cubicBezTo>
                  <a:cubicBezTo>
                    <a:pt x="118" y="140"/>
                    <a:pt x="90" y="146"/>
                    <a:pt x="72" y="144"/>
                  </a:cubicBezTo>
                  <a:cubicBezTo>
                    <a:pt x="54" y="142"/>
                    <a:pt x="35" y="132"/>
                    <a:pt x="25" y="126"/>
                  </a:cubicBezTo>
                  <a:cubicBezTo>
                    <a:pt x="15" y="120"/>
                    <a:pt x="13" y="108"/>
                    <a:pt x="13" y="108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3" name="Freeform 11"/>
            <p:cNvSpPr>
              <a:spLocks/>
            </p:cNvSpPr>
            <p:nvPr/>
          </p:nvSpPr>
          <p:spPr bwMode="auto">
            <a:xfrm>
              <a:off x="3778250" y="4932363"/>
              <a:ext cx="119063" cy="179387"/>
            </a:xfrm>
            <a:custGeom>
              <a:avLst/>
              <a:gdLst>
                <a:gd name="T0" fmla="*/ 2147483647 w 75"/>
                <a:gd name="T1" fmla="*/ 2147483647 h 113"/>
                <a:gd name="T2" fmla="*/ 2147483647 w 75"/>
                <a:gd name="T3" fmla="*/ 2147483647 h 113"/>
                <a:gd name="T4" fmla="*/ 2147483647 w 75"/>
                <a:gd name="T5" fmla="*/ 2147483647 h 113"/>
                <a:gd name="T6" fmla="*/ 2147483647 w 75"/>
                <a:gd name="T7" fmla="*/ 2147483647 h 113"/>
                <a:gd name="T8" fmla="*/ 2147483647 w 75"/>
                <a:gd name="T9" fmla="*/ 2147483647 h 113"/>
                <a:gd name="T10" fmla="*/ 2147483647 w 75"/>
                <a:gd name="T11" fmla="*/ 2147483647 h 113"/>
                <a:gd name="T12" fmla="*/ 2147483647 w 75"/>
                <a:gd name="T13" fmla="*/ 2147483647 h 113"/>
                <a:gd name="T14" fmla="*/ 2147483647 w 75"/>
                <a:gd name="T15" fmla="*/ 2147483647 h 113"/>
                <a:gd name="T16" fmla="*/ 2147483647 w 75"/>
                <a:gd name="T17" fmla="*/ 2147483647 h 1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5"/>
                <a:gd name="T28" fmla="*/ 0 h 113"/>
                <a:gd name="T29" fmla="*/ 75 w 75"/>
                <a:gd name="T30" fmla="*/ 113 h 1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5" h="113">
                  <a:moveTo>
                    <a:pt x="3" y="72"/>
                  </a:moveTo>
                  <a:cubicBezTo>
                    <a:pt x="1" y="62"/>
                    <a:pt x="0" y="47"/>
                    <a:pt x="2" y="36"/>
                  </a:cubicBezTo>
                  <a:cubicBezTo>
                    <a:pt x="4" y="25"/>
                    <a:pt x="7" y="8"/>
                    <a:pt x="14" y="4"/>
                  </a:cubicBezTo>
                  <a:cubicBezTo>
                    <a:pt x="21" y="0"/>
                    <a:pt x="36" y="5"/>
                    <a:pt x="45" y="9"/>
                  </a:cubicBezTo>
                  <a:cubicBezTo>
                    <a:pt x="54" y="13"/>
                    <a:pt x="64" y="19"/>
                    <a:pt x="68" y="30"/>
                  </a:cubicBezTo>
                  <a:cubicBezTo>
                    <a:pt x="72" y="41"/>
                    <a:pt x="75" y="60"/>
                    <a:pt x="72" y="73"/>
                  </a:cubicBezTo>
                  <a:cubicBezTo>
                    <a:pt x="69" y="86"/>
                    <a:pt x="59" y="105"/>
                    <a:pt x="50" y="109"/>
                  </a:cubicBezTo>
                  <a:cubicBezTo>
                    <a:pt x="41" y="113"/>
                    <a:pt x="22" y="103"/>
                    <a:pt x="14" y="97"/>
                  </a:cubicBezTo>
                  <a:cubicBezTo>
                    <a:pt x="6" y="91"/>
                    <a:pt x="5" y="82"/>
                    <a:pt x="3" y="72"/>
                  </a:cubicBez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75000"/>
                  </a:srgbClr>
                </a:gs>
                <a:gs pos="100000">
                  <a:srgbClr val="008000">
                    <a:alpha val="75998"/>
                  </a:srgbClr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4" name="Freeform 12"/>
            <p:cNvSpPr>
              <a:spLocks/>
            </p:cNvSpPr>
            <p:nvPr/>
          </p:nvSpPr>
          <p:spPr bwMode="auto">
            <a:xfrm>
              <a:off x="4176713" y="4965700"/>
              <a:ext cx="255587" cy="179388"/>
            </a:xfrm>
            <a:custGeom>
              <a:avLst/>
              <a:gdLst>
                <a:gd name="T0" fmla="*/ 2147483647 w 161"/>
                <a:gd name="T1" fmla="*/ 2147483647 h 113"/>
                <a:gd name="T2" fmla="*/ 2147483647 w 161"/>
                <a:gd name="T3" fmla="*/ 2147483647 h 113"/>
                <a:gd name="T4" fmla="*/ 2147483647 w 161"/>
                <a:gd name="T5" fmla="*/ 2147483647 h 113"/>
                <a:gd name="T6" fmla="*/ 2147483647 w 161"/>
                <a:gd name="T7" fmla="*/ 2147483647 h 113"/>
                <a:gd name="T8" fmla="*/ 2147483647 w 161"/>
                <a:gd name="T9" fmla="*/ 2147483647 h 113"/>
                <a:gd name="T10" fmla="*/ 2147483647 w 161"/>
                <a:gd name="T11" fmla="*/ 2147483647 h 113"/>
                <a:gd name="T12" fmla="*/ 2147483647 w 161"/>
                <a:gd name="T13" fmla="*/ 2147483647 h 113"/>
                <a:gd name="T14" fmla="*/ 2147483647 w 161"/>
                <a:gd name="T15" fmla="*/ 2147483647 h 113"/>
                <a:gd name="T16" fmla="*/ 2147483647 w 161"/>
                <a:gd name="T17" fmla="*/ 2147483647 h 113"/>
                <a:gd name="T18" fmla="*/ 2147483647 w 161"/>
                <a:gd name="T19" fmla="*/ 2147483647 h 113"/>
                <a:gd name="T20" fmla="*/ 2147483647 w 161"/>
                <a:gd name="T21" fmla="*/ 2147483647 h 113"/>
                <a:gd name="T22" fmla="*/ 2147483647 w 161"/>
                <a:gd name="T23" fmla="*/ 2147483647 h 1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1"/>
                <a:gd name="T37" fmla="*/ 0 h 113"/>
                <a:gd name="T38" fmla="*/ 161 w 161"/>
                <a:gd name="T39" fmla="*/ 113 h 1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1" h="113">
                  <a:moveTo>
                    <a:pt x="24" y="72"/>
                  </a:moveTo>
                  <a:cubicBezTo>
                    <a:pt x="16" y="65"/>
                    <a:pt x="9" y="58"/>
                    <a:pt x="5" y="49"/>
                  </a:cubicBezTo>
                  <a:cubicBezTo>
                    <a:pt x="1" y="40"/>
                    <a:pt x="0" y="27"/>
                    <a:pt x="2" y="19"/>
                  </a:cubicBezTo>
                  <a:cubicBezTo>
                    <a:pt x="4" y="11"/>
                    <a:pt x="10" y="0"/>
                    <a:pt x="17" y="1"/>
                  </a:cubicBezTo>
                  <a:cubicBezTo>
                    <a:pt x="24" y="2"/>
                    <a:pt x="34" y="17"/>
                    <a:pt x="45" y="25"/>
                  </a:cubicBezTo>
                  <a:cubicBezTo>
                    <a:pt x="56" y="33"/>
                    <a:pt x="66" y="41"/>
                    <a:pt x="81" y="48"/>
                  </a:cubicBezTo>
                  <a:cubicBezTo>
                    <a:pt x="96" y="55"/>
                    <a:pt x="125" y="61"/>
                    <a:pt x="138" y="67"/>
                  </a:cubicBezTo>
                  <a:cubicBezTo>
                    <a:pt x="151" y="73"/>
                    <a:pt x="161" y="80"/>
                    <a:pt x="161" y="87"/>
                  </a:cubicBezTo>
                  <a:cubicBezTo>
                    <a:pt x="161" y="94"/>
                    <a:pt x="152" y="109"/>
                    <a:pt x="140" y="111"/>
                  </a:cubicBezTo>
                  <a:cubicBezTo>
                    <a:pt x="128" y="113"/>
                    <a:pt x="101" y="105"/>
                    <a:pt x="87" y="102"/>
                  </a:cubicBezTo>
                  <a:cubicBezTo>
                    <a:pt x="73" y="99"/>
                    <a:pt x="64" y="95"/>
                    <a:pt x="53" y="90"/>
                  </a:cubicBezTo>
                  <a:cubicBezTo>
                    <a:pt x="42" y="85"/>
                    <a:pt x="32" y="79"/>
                    <a:pt x="24" y="72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5" name="Freeform 13"/>
            <p:cNvSpPr>
              <a:spLocks/>
            </p:cNvSpPr>
            <p:nvPr/>
          </p:nvSpPr>
          <p:spPr bwMode="auto">
            <a:xfrm>
              <a:off x="4471988" y="4910138"/>
              <a:ext cx="371475" cy="206375"/>
            </a:xfrm>
            <a:custGeom>
              <a:avLst/>
              <a:gdLst>
                <a:gd name="T0" fmla="*/ 2147483647 w 234"/>
                <a:gd name="T1" fmla="*/ 2147483647 h 130"/>
                <a:gd name="T2" fmla="*/ 2147483647 w 234"/>
                <a:gd name="T3" fmla="*/ 2147483647 h 130"/>
                <a:gd name="T4" fmla="*/ 2147483647 w 234"/>
                <a:gd name="T5" fmla="*/ 2147483647 h 130"/>
                <a:gd name="T6" fmla="*/ 2147483647 w 234"/>
                <a:gd name="T7" fmla="*/ 2147483647 h 130"/>
                <a:gd name="T8" fmla="*/ 2147483647 w 234"/>
                <a:gd name="T9" fmla="*/ 2147483647 h 130"/>
                <a:gd name="T10" fmla="*/ 2147483647 w 234"/>
                <a:gd name="T11" fmla="*/ 2147483647 h 130"/>
                <a:gd name="T12" fmla="*/ 2147483647 w 234"/>
                <a:gd name="T13" fmla="*/ 2147483647 h 130"/>
                <a:gd name="T14" fmla="*/ 2147483647 w 234"/>
                <a:gd name="T15" fmla="*/ 2147483647 h 130"/>
                <a:gd name="T16" fmla="*/ 2147483647 w 234"/>
                <a:gd name="T17" fmla="*/ 2147483647 h 130"/>
                <a:gd name="T18" fmla="*/ 2147483647 w 234"/>
                <a:gd name="T19" fmla="*/ 2147483647 h 130"/>
                <a:gd name="T20" fmla="*/ 2147483647 w 234"/>
                <a:gd name="T21" fmla="*/ 2147483647 h 130"/>
                <a:gd name="T22" fmla="*/ 2147483647 w 234"/>
                <a:gd name="T23" fmla="*/ 2147483647 h 130"/>
                <a:gd name="T24" fmla="*/ 2147483647 w 234"/>
                <a:gd name="T25" fmla="*/ 2147483647 h 130"/>
                <a:gd name="T26" fmla="*/ 2147483647 w 234"/>
                <a:gd name="T27" fmla="*/ 2147483647 h 1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4"/>
                <a:gd name="T43" fmla="*/ 0 h 130"/>
                <a:gd name="T44" fmla="*/ 234 w 234"/>
                <a:gd name="T45" fmla="*/ 130 h 1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4" h="130">
                  <a:moveTo>
                    <a:pt x="11" y="87"/>
                  </a:moveTo>
                  <a:cubicBezTo>
                    <a:pt x="18" y="77"/>
                    <a:pt x="32" y="60"/>
                    <a:pt x="41" y="48"/>
                  </a:cubicBezTo>
                  <a:cubicBezTo>
                    <a:pt x="50" y="36"/>
                    <a:pt x="53" y="26"/>
                    <a:pt x="64" y="18"/>
                  </a:cubicBezTo>
                  <a:cubicBezTo>
                    <a:pt x="75" y="10"/>
                    <a:pt x="89" y="4"/>
                    <a:pt x="107" y="2"/>
                  </a:cubicBezTo>
                  <a:cubicBezTo>
                    <a:pt x="125" y="0"/>
                    <a:pt x="155" y="3"/>
                    <a:pt x="172" y="5"/>
                  </a:cubicBezTo>
                  <a:cubicBezTo>
                    <a:pt x="189" y="7"/>
                    <a:pt x="199" y="7"/>
                    <a:pt x="209" y="15"/>
                  </a:cubicBezTo>
                  <a:cubicBezTo>
                    <a:pt x="219" y="23"/>
                    <a:pt x="232" y="42"/>
                    <a:pt x="233" y="54"/>
                  </a:cubicBezTo>
                  <a:cubicBezTo>
                    <a:pt x="234" y="66"/>
                    <a:pt x="228" y="80"/>
                    <a:pt x="214" y="86"/>
                  </a:cubicBezTo>
                  <a:cubicBezTo>
                    <a:pt x="200" y="92"/>
                    <a:pt x="170" y="87"/>
                    <a:pt x="151" y="87"/>
                  </a:cubicBezTo>
                  <a:cubicBezTo>
                    <a:pt x="132" y="87"/>
                    <a:pt x="112" y="81"/>
                    <a:pt x="97" y="84"/>
                  </a:cubicBezTo>
                  <a:cubicBezTo>
                    <a:pt x="82" y="87"/>
                    <a:pt x="71" y="99"/>
                    <a:pt x="58" y="107"/>
                  </a:cubicBezTo>
                  <a:cubicBezTo>
                    <a:pt x="45" y="115"/>
                    <a:pt x="26" y="128"/>
                    <a:pt x="17" y="129"/>
                  </a:cubicBezTo>
                  <a:cubicBezTo>
                    <a:pt x="8" y="130"/>
                    <a:pt x="2" y="119"/>
                    <a:pt x="1" y="111"/>
                  </a:cubicBezTo>
                  <a:cubicBezTo>
                    <a:pt x="0" y="103"/>
                    <a:pt x="4" y="97"/>
                    <a:pt x="11" y="87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6" name="Freeform 14"/>
            <p:cNvSpPr>
              <a:spLocks/>
            </p:cNvSpPr>
            <p:nvPr/>
          </p:nvSpPr>
          <p:spPr bwMode="auto">
            <a:xfrm>
              <a:off x="3935413" y="5659438"/>
              <a:ext cx="441325" cy="442912"/>
            </a:xfrm>
            <a:custGeom>
              <a:avLst/>
              <a:gdLst>
                <a:gd name="T0" fmla="*/ 2147483647 w 269"/>
                <a:gd name="T1" fmla="*/ 2147483647 h 261"/>
                <a:gd name="T2" fmla="*/ 2147483647 w 269"/>
                <a:gd name="T3" fmla="*/ 2147483647 h 261"/>
                <a:gd name="T4" fmla="*/ 2147483647 w 269"/>
                <a:gd name="T5" fmla="*/ 2147483647 h 261"/>
                <a:gd name="T6" fmla="*/ 2147483647 w 269"/>
                <a:gd name="T7" fmla="*/ 2147483647 h 261"/>
                <a:gd name="T8" fmla="*/ 2147483647 w 269"/>
                <a:gd name="T9" fmla="*/ 2147483647 h 261"/>
                <a:gd name="T10" fmla="*/ 2147483647 w 269"/>
                <a:gd name="T11" fmla="*/ 2147483647 h 261"/>
                <a:gd name="T12" fmla="*/ 2147483647 w 269"/>
                <a:gd name="T13" fmla="*/ 2147483647 h 261"/>
                <a:gd name="T14" fmla="*/ 2147483647 w 269"/>
                <a:gd name="T15" fmla="*/ 2147483647 h 261"/>
                <a:gd name="T16" fmla="*/ 2147483647 w 269"/>
                <a:gd name="T17" fmla="*/ 2147483647 h 261"/>
                <a:gd name="T18" fmla="*/ 2147483647 w 269"/>
                <a:gd name="T19" fmla="*/ 2147483647 h 261"/>
                <a:gd name="T20" fmla="*/ 2147483647 w 269"/>
                <a:gd name="T21" fmla="*/ 2147483647 h 261"/>
                <a:gd name="T22" fmla="*/ 2147483647 w 269"/>
                <a:gd name="T23" fmla="*/ 2147483647 h 261"/>
                <a:gd name="T24" fmla="*/ 2147483647 w 269"/>
                <a:gd name="T25" fmla="*/ 2147483647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9"/>
                <a:gd name="T40" fmla="*/ 0 h 261"/>
                <a:gd name="T41" fmla="*/ 269 w 269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9" h="261">
                  <a:moveTo>
                    <a:pt x="1" y="123"/>
                  </a:moveTo>
                  <a:cubicBezTo>
                    <a:pt x="1" y="118"/>
                    <a:pt x="0" y="113"/>
                    <a:pt x="15" y="105"/>
                  </a:cubicBezTo>
                  <a:cubicBezTo>
                    <a:pt x="30" y="97"/>
                    <a:pt x="63" y="83"/>
                    <a:pt x="89" y="74"/>
                  </a:cubicBezTo>
                  <a:cubicBezTo>
                    <a:pt x="115" y="65"/>
                    <a:pt x="143" y="60"/>
                    <a:pt x="171" y="50"/>
                  </a:cubicBezTo>
                  <a:cubicBezTo>
                    <a:pt x="199" y="40"/>
                    <a:pt x="243" y="0"/>
                    <a:pt x="256" y="15"/>
                  </a:cubicBezTo>
                  <a:cubicBezTo>
                    <a:pt x="269" y="30"/>
                    <a:pt x="197" y="75"/>
                    <a:pt x="175" y="98"/>
                  </a:cubicBezTo>
                  <a:cubicBezTo>
                    <a:pt x="153" y="121"/>
                    <a:pt x="136" y="136"/>
                    <a:pt x="121" y="156"/>
                  </a:cubicBezTo>
                  <a:cubicBezTo>
                    <a:pt x="106" y="176"/>
                    <a:pt x="94" y="199"/>
                    <a:pt x="85" y="216"/>
                  </a:cubicBezTo>
                  <a:cubicBezTo>
                    <a:pt x="76" y="233"/>
                    <a:pt x="77" y="261"/>
                    <a:pt x="69" y="258"/>
                  </a:cubicBezTo>
                  <a:cubicBezTo>
                    <a:pt x="61" y="255"/>
                    <a:pt x="43" y="210"/>
                    <a:pt x="36" y="195"/>
                  </a:cubicBezTo>
                  <a:cubicBezTo>
                    <a:pt x="29" y="180"/>
                    <a:pt x="31" y="175"/>
                    <a:pt x="27" y="166"/>
                  </a:cubicBezTo>
                  <a:cubicBezTo>
                    <a:pt x="23" y="157"/>
                    <a:pt x="16" y="150"/>
                    <a:pt x="12" y="143"/>
                  </a:cubicBezTo>
                  <a:cubicBezTo>
                    <a:pt x="8" y="136"/>
                    <a:pt x="3" y="127"/>
                    <a:pt x="1" y="123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rgbClr val="FF0000"/>
                </a:gs>
              </a:gsLst>
              <a:lin ang="27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7" name="Freeform 15"/>
            <p:cNvSpPr>
              <a:spLocks/>
            </p:cNvSpPr>
            <p:nvPr/>
          </p:nvSpPr>
          <p:spPr bwMode="auto">
            <a:xfrm>
              <a:off x="3151188" y="4564063"/>
              <a:ext cx="157162" cy="260350"/>
            </a:xfrm>
            <a:custGeom>
              <a:avLst/>
              <a:gdLst>
                <a:gd name="T0" fmla="*/ 2147483647 w 99"/>
                <a:gd name="T1" fmla="*/ 2147483647 h 164"/>
                <a:gd name="T2" fmla="*/ 2147483647 w 99"/>
                <a:gd name="T3" fmla="*/ 2147483647 h 164"/>
                <a:gd name="T4" fmla="*/ 2147483647 w 99"/>
                <a:gd name="T5" fmla="*/ 2147483647 h 164"/>
                <a:gd name="T6" fmla="*/ 2147483647 w 99"/>
                <a:gd name="T7" fmla="*/ 2147483647 h 164"/>
                <a:gd name="T8" fmla="*/ 2147483647 w 99"/>
                <a:gd name="T9" fmla="*/ 2147483647 h 164"/>
                <a:gd name="T10" fmla="*/ 2147483647 w 99"/>
                <a:gd name="T11" fmla="*/ 2147483647 h 164"/>
                <a:gd name="T12" fmla="*/ 2147483647 w 99"/>
                <a:gd name="T13" fmla="*/ 2147483647 h 164"/>
                <a:gd name="T14" fmla="*/ 2147483647 w 99"/>
                <a:gd name="T15" fmla="*/ 2147483647 h 164"/>
                <a:gd name="T16" fmla="*/ 2147483647 w 99"/>
                <a:gd name="T17" fmla="*/ 2147483647 h 1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9"/>
                <a:gd name="T28" fmla="*/ 0 h 164"/>
                <a:gd name="T29" fmla="*/ 99 w 99"/>
                <a:gd name="T30" fmla="*/ 164 h 1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9" h="164">
                  <a:moveTo>
                    <a:pt x="35" y="127"/>
                  </a:moveTo>
                  <a:cubicBezTo>
                    <a:pt x="27" y="112"/>
                    <a:pt x="12" y="88"/>
                    <a:pt x="7" y="70"/>
                  </a:cubicBezTo>
                  <a:cubicBezTo>
                    <a:pt x="2" y="52"/>
                    <a:pt x="0" y="31"/>
                    <a:pt x="7" y="20"/>
                  </a:cubicBezTo>
                  <a:cubicBezTo>
                    <a:pt x="14" y="9"/>
                    <a:pt x="36" y="2"/>
                    <a:pt x="50" y="1"/>
                  </a:cubicBezTo>
                  <a:cubicBezTo>
                    <a:pt x="64" y="0"/>
                    <a:pt x="85" y="2"/>
                    <a:pt x="92" y="16"/>
                  </a:cubicBezTo>
                  <a:cubicBezTo>
                    <a:pt x="99" y="30"/>
                    <a:pt x="96" y="66"/>
                    <a:pt x="94" y="88"/>
                  </a:cubicBezTo>
                  <a:cubicBezTo>
                    <a:pt x="92" y="110"/>
                    <a:pt x="88" y="136"/>
                    <a:pt x="82" y="148"/>
                  </a:cubicBezTo>
                  <a:cubicBezTo>
                    <a:pt x="76" y="160"/>
                    <a:pt x="63" y="164"/>
                    <a:pt x="55" y="160"/>
                  </a:cubicBezTo>
                  <a:cubicBezTo>
                    <a:pt x="47" y="156"/>
                    <a:pt x="43" y="142"/>
                    <a:pt x="35" y="127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8" name="Freeform 16"/>
            <p:cNvSpPr>
              <a:spLocks/>
            </p:cNvSpPr>
            <p:nvPr/>
          </p:nvSpPr>
          <p:spPr bwMode="auto">
            <a:xfrm>
              <a:off x="3117850" y="4303713"/>
              <a:ext cx="258763" cy="260350"/>
            </a:xfrm>
            <a:custGeom>
              <a:avLst/>
              <a:gdLst>
                <a:gd name="T0" fmla="*/ 2147483647 w 163"/>
                <a:gd name="T1" fmla="*/ 2147483647 h 164"/>
                <a:gd name="T2" fmla="*/ 2147483647 w 163"/>
                <a:gd name="T3" fmla="*/ 2147483647 h 164"/>
                <a:gd name="T4" fmla="*/ 2147483647 w 163"/>
                <a:gd name="T5" fmla="*/ 2147483647 h 164"/>
                <a:gd name="T6" fmla="*/ 2147483647 w 163"/>
                <a:gd name="T7" fmla="*/ 2147483647 h 164"/>
                <a:gd name="T8" fmla="*/ 2147483647 w 163"/>
                <a:gd name="T9" fmla="*/ 2147483647 h 164"/>
                <a:gd name="T10" fmla="*/ 2147483647 w 163"/>
                <a:gd name="T11" fmla="*/ 2147483647 h 164"/>
                <a:gd name="T12" fmla="*/ 2147483647 w 163"/>
                <a:gd name="T13" fmla="*/ 2147483647 h 164"/>
                <a:gd name="T14" fmla="*/ 2147483647 w 163"/>
                <a:gd name="T15" fmla="*/ 2147483647 h 164"/>
                <a:gd name="T16" fmla="*/ 2147483647 w 163"/>
                <a:gd name="T17" fmla="*/ 2147483647 h 164"/>
                <a:gd name="T18" fmla="*/ 2147483647 w 163"/>
                <a:gd name="T19" fmla="*/ 2147483647 h 164"/>
                <a:gd name="T20" fmla="*/ 2147483647 w 163"/>
                <a:gd name="T21" fmla="*/ 2147483647 h 1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3"/>
                <a:gd name="T34" fmla="*/ 0 h 164"/>
                <a:gd name="T35" fmla="*/ 163 w 163"/>
                <a:gd name="T36" fmla="*/ 164 h 16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3" h="164">
                  <a:moveTo>
                    <a:pt x="41" y="66"/>
                  </a:moveTo>
                  <a:cubicBezTo>
                    <a:pt x="31" y="58"/>
                    <a:pt x="12" y="47"/>
                    <a:pt x="7" y="36"/>
                  </a:cubicBezTo>
                  <a:cubicBezTo>
                    <a:pt x="2" y="25"/>
                    <a:pt x="0" y="6"/>
                    <a:pt x="10" y="3"/>
                  </a:cubicBezTo>
                  <a:cubicBezTo>
                    <a:pt x="20" y="0"/>
                    <a:pt x="45" y="5"/>
                    <a:pt x="67" y="18"/>
                  </a:cubicBezTo>
                  <a:cubicBezTo>
                    <a:pt x="89" y="31"/>
                    <a:pt x="129" y="61"/>
                    <a:pt x="145" y="78"/>
                  </a:cubicBezTo>
                  <a:cubicBezTo>
                    <a:pt x="161" y="95"/>
                    <a:pt x="163" y="106"/>
                    <a:pt x="163" y="120"/>
                  </a:cubicBezTo>
                  <a:cubicBezTo>
                    <a:pt x="163" y="134"/>
                    <a:pt x="154" y="156"/>
                    <a:pt x="143" y="160"/>
                  </a:cubicBezTo>
                  <a:cubicBezTo>
                    <a:pt x="132" y="164"/>
                    <a:pt x="105" y="152"/>
                    <a:pt x="95" y="144"/>
                  </a:cubicBezTo>
                  <a:cubicBezTo>
                    <a:pt x="85" y="136"/>
                    <a:pt x="90" y="122"/>
                    <a:pt x="85" y="112"/>
                  </a:cubicBezTo>
                  <a:cubicBezTo>
                    <a:pt x="80" y="102"/>
                    <a:pt x="71" y="90"/>
                    <a:pt x="64" y="82"/>
                  </a:cubicBezTo>
                  <a:cubicBezTo>
                    <a:pt x="57" y="74"/>
                    <a:pt x="51" y="74"/>
                    <a:pt x="41" y="66"/>
                  </a:cubicBezTo>
                  <a:close/>
                </a:path>
              </a:pathLst>
            </a:custGeom>
            <a:solidFill>
              <a:srgbClr val="008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9" name="Freeform 17"/>
            <p:cNvSpPr>
              <a:spLocks/>
            </p:cNvSpPr>
            <p:nvPr/>
          </p:nvSpPr>
          <p:spPr bwMode="auto">
            <a:xfrm>
              <a:off x="3035300" y="4065588"/>
              <a:ext cx="485775" cy="274637"/>
            </a:xfrm>
            <a:custGeom>
              <a:avLst/>
              <a:gdLst>
                <a:gd name="T0" fmla="*/ 2147483647 w 306"/>
                <a:gd name="T1" fmla="*/ 2147483647 h 173"/>
                <a:gd name="T2" fmla="*/ 2147483647 w 306"/>
                <a:gd name="T3" fmla="*/ 2147483647 h 173"/>
                <a:gd name="T4" fmla="*/ 2147483647 w 306"/>
                <a:gd name="T5" fmla="*/ 2147483647 h 173"/>
                <a:gd name="T6" fmla="*/ 2147483647 w 306"/>
                <a:gd name="T7" fmla="*/ 2147483647 h 173"/>
                <a:gd name="T8" fmla="*/ 2147483647 w 306"/>
                <a:gd name="T9" fmla="*/ 2147483647 h 173"/>
                <a:gd name="T10" fmla="*/ 2147483647 w 306"/>
                <a:gd name="T11" fmla="*/ 2147483647 h 173"/>
                <a:gd name="T12" fmla="*/ 2147483647 w 306"/>
                <a:gd name="T13" fmla="*/ 2147483647 h 173"/>
                <a:gd name="T14" fmla="*/ 2147483647 w 306"/>
                <a:gd name="T15" fmla="*/ 2147483647 h 173"/>
                <a:gd name="T16" fmla="*/ 2147483647 w 306"/>
                <a:gd name="T17" fmla="*/ 2147483647 h 173"/>
                <a:gd name="T18" fmla="*/ 2147483647 w 306"/>
                <a:gd name="T19" fmla="*/ 2147483647 h 173"/>
                <a:gd name="T20" fmla="*/ 2147483647 w 306"/>
                <a:gd name="T21" fmla="*/ 2147483647 h 173"/>
                <a:gd name="T22" fmla="*/ 2147483647 w 306"/>
                <a:gd name="T23" fmla="*/ 2147483647 h 173"/>
                <a:gd name="T24" fmla="*/ 2147483647 w 306"/>
                <a:gd name="T25" fmla="*/ 2147483647 h 173"/>
                <a:gd name="T26" fmla="*/ 2147483647 w 306"/>
                <a:gd name="T27" fmla="*/ 2147483647 h 173"/>
                <a:gd name="T28" fmla="*/ 2147483647 w 306"/>
                <a:gd name="T29" fmla="*/ 2147483647 h 173"/>
                <a:gd name="T30" fmla="*/ 2147483647 w 306"/>
                <a:gd name="T31" fmla="*/ 2147483647 h 173"/>
                <a:gd name="T32" fmla="*/ 2147483647 w 306"/>
                <a:gd name="T33" fmla="*/ 2147483647 h 1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6"/>
                <a:gd name="T52" fmla="*/ 0 h 173"/>
                <a:gd name="T53" fmla="*/ 306 w 306"/>
                <a:gd name="T54" fmla="*/ 173 h 1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6" h="173">
                  <a:moveTo>
                    <a:pt x="62" y="93"/>
                  </a:moveTo>
                  <a:cubicBezTo>
                    <a:pt x="45" y="90"/>
                    <a:pt x="21" y="89"/>
                    <a:pt x="12" y="85"/>
                  </a:cubicBezTo>
                  <a:cubicBezTo>
                    <a:pt x="3" y="81"/>
                    <a:pt x="0" y="76"/>
                    <a:pt x="5" y="70"/>
                  </a:cubicBezTo>
                  <a:cubicBezTo>
                    <a:pt x="10" y="64"/>
                    <a:pt x="35" y="57"/>
                    <a:pt x="41" y="49"/>
                  </a:cubicBezTo>
                  <a:cubicBezTo>
                    <a:pt x="47" y="41"/>
                    <a:pt x="43" y="32"/>
                    <a:pt x="44" y="24"/>
                  </a:cubicBezTo>
                  <a:cubicBezTo>
                    <a:pt x="45" y="16"/>
                    <a:pt x="39" y="2"/>
                    <a:pt x="48" y="1"/>
                  </a:cubicBezTo>
                  <a:cubicBezTo>
                    <a:pt x="57" y="0"/>
                    <a:pt x="73" y="13"/>
                    <a:pt x="96" y="18"/>
                  </a:cubicBezTo>
                  <a:cubicBezTo>
                    <a:pt x="119" y="23"/>
                    <a:pt x="162" y="28"/>
                    <a:pt x="188" y="33"/>
                  </a:cubicBezTo>
                  <a:cubicBezTo>
                    <a:pt x="214" y="38"/>
                    <a:pt x="243" y="42"/>
                    <a:pt x="254" y="49"/>
                  </a:cubicBezTo>
                  <a:cubicBezTo>
                    <a:pt x="265" y="56"/>
                    <a:pt x="256" y="65"/>
                    <a:pt x="257" y="75"/>
                  </a:cubicBezTo>
                  <a:cubicBezTo>
                    <a:pt x="258" y="85"/>
                    <a:pt x="252" y="101"/>
                    <a:pt x="258" y="112"/>
                  </a:cubicBezTo>
                  <a:cubicBezTo>
                    <a:pt x="264" y="123"/>
                    <a:pt x="288" y="132"/>
                    <a:pt x="294" y="141"/>
                  </a:cubicBezTo>
                  <a:cubicBezTo>
                    <a:pt x="300" y="150"/>
                    <a:pt x="306" y="160"/>
                    <a:pt x="293" y="165"/>
                  </a:cubicBezTo>
                  <a:cubicBezTo>
                    <a:pt x="280" y="170"/>
                    <a:pt x="240" y="173"/>
                    <a:pt x="215" y="169"/>
                  </a:cubicBezTo>
                  <a:cubicBezTo>
                    <a:pt x="190" y="165"/>
                    <a:pt x="158" y="151"/>
                    <a:pt x="141" y="141"/>
                  </a:cubicBezTo>
                  <a:cubicBezTo>
                    <a:pt x="124" y="131"/>
                    <a:pt x="124" y="116"/>
                    <a:pt x="111" y="108"/>
                  </a:cubicBezTo>
                  <a:cubicBezTo>
                    <a:pt x="98" y="100"/>
                    <a:pt x="72" y="96"/>
                    <a:pt x="62" y="93"/>
                  </a:cubicBezTo>
                  <a:close/>
                </a:path>
              </a:pathLst>
            </a:custGeom>
            <a:solidFill>
              <a:srgbClr val="008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0" name="Freeform 18"/>
            <p:cNvSpPr>
              <a:spLocks/>
            </p:cNvSpPr>
            <p:nvPr/>
          </p:nvSpPr>
          <p:spPr bwMode="auto">
            <a:xfrm>
              <a:off x="3698875" y="4110038"/>
              <a:ext cx="220663" cy="593725"/>
            </a:xfrm>
            <a:custGeom>
              <a:avLst/>
              <a:gdLst>
                <a:gd name="T0" fmla="*/ 2147483647 w 139"/>
                <a:gd name="T1" fmla="*/ 2147483647 h 374"/>
                <a:gd name="T2" fmla="*/ 2147483647 w 139"/>
                <a:gd name="T3" fmla="*/ 2147483647 h 374"/>
                <a:gd name="T4" fmla="*/ 2147483647 w 139"/>
                <a:gd name="T5" fmla="*/ 2147483647 h 374"/>
                <a:gd name="T6" fmla="*/ 2147483647 w 139"/>
                <a:gd name="T7" fmla="*/ 2147483647 h 374"/>
                <a:gd name="T8" fmla="*/ 2147483647 w 139"/>
                <a:gd name="T9" fmla="*/ 2147483647 h 374"/>
                <a:gd name="T10" fmla="*/ 2147483647 w 139"/>
                <a:gd name="T11" fmla="*/ 2147483647 h 374"/>
                <a:gd name="T12" fmla="*/ 2147483647 w 139"/>
                <a:gd name="T13" fmla="*/ 2147483647 h 374"/>
                <a:gd name="T14" fmla="*/ 2147483647 w 139"/>
                <a:gd name="T15" fmla="*/ 2147483647 h 374"/>
                <a:gd name="T16" fmla="*/ 2147483647 w 139"/>
                <a:gd name="T17" fmla="*/ 2147483647 h 374"/>
                <a:gd name="T18" fmla="*/ 2147483647 w 139"/>
                <a:gd name="T19" fmla="*/ 2147483647 h 374"/>
                <a:gd name="T20" fmla="*/ 2147483647 w 139"/>
                <a:gd name="T21" fmla="*/ 2147483647 h 374"/>
                <a:gd name="T22" fmla="*/ 2147483647 w 139"/>
                <a:gd name="T23" fmla="*/ 2147483647 h 374"/>
                <a:gd name="T24" fmla="*/ 2147483647 w 139"/>
                <a:gd name="T25" fmla="*/ 2147483647 h 3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9"/>
                <a:gd name="T40" fmla="*/ 0 h 374"/>
                <a:gd name="T41" fmla="*/ 139 w 139"/>
                <a:gd name="T42" fmla="*/ 374 h 3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9" h="374">
                  <a:moveTo>
                    <a:pt x="25" y="168"/>
                  </a:moveTo>
                  <a:cubicBezTo>
                    <a:pt x="26" y="141"/>
                    <a:pt x="22" y="116"/>
                    <a:pt x="19" y="90"/>
                  </a:cubicBezTo>
                  <a:cubicBezTo>
                    <a:pt x="16" y="64"/>
                    <a:pt x="8" y="24"/>
                    <a:pt x="10" y="12"/>
                  </a:cubicBezTo>
                  <a:cubicBezTo>
                    <a:pt x="12" y="0"/>
                    <a:pt x="25" y="3"/>
                    <a:pt x="34" y="15"/>
                  </a:cubicBezTo>
                  <a:cubicBezTo>
                    <a:pt x="43" y="27"/>
                    <a:pt x="52" y="64"/>
                    <a:pt x="64" y="87"/>
                  </a:cubicBezTo>
                  <a:cubicBezTo>
                    <a:pt x="76" y="110"/>
                    <a:pt x="97" y="137"/>
                    <a:pt x="109" y="156"/>
                  </a:cubicBezTo>
                  <a:cubicBezTo>
                    <a:pt x="121" y="175"/>
                    <a:pt x="133" y="177"/>
                    <a:pt x="136" y="204"/>
                  </a:cubicBezTo>
                  <a:cubicBezTo>
                    <a:pt x="139" y="231"/>
                    <a:pt x="132" y="294"/>
                    <a:pt x="127" y="321"/>
                  </a:cubicBezTo>
                  <a:cubicBezTo>
                    <a:pt x="122" y="348"/>
                    <a:pt x="112" y="360"/>
                    <a:pt x="103" y="366"/>
                  </a:cubicBezTo>
                  <a:cubicBezTo>
                    <a:pt x="94" y="372"/>
                    <a:pt x="79" y="374"/>
                    <a:pt x="73" y="360"/>
                  </a:cubicBezTo>
                  <a:cubicBezTo>
                    <a:pt x="67" y="346"/>
                    <a:pt x="75" y="303"/>
                    <a:pt x="64" y="282"/>
                  </a:cubicBezTo>
                  <a:cubicBezTo>
                    <a:pt x="53" y="261"/>
                    <a:pt x="14" y="250"/>
                    <a:pt x="7" y="231"/>
                  </a:cubicBezTo>
                  <a:cubicBezTo>
                    <a:pt x="0" y="212"/>
                    <a:pt x="21" y="181"/>
                    <a:pt x="25" y="16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75000"/>
                  </a:srgbClr>
                </a:gs>
                <a:gs pos="100000">
                  <a:srgbClr val="008000">
                    <a:alpha val="75998"/>
                  </a:srgbClr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1" name="Freeform 20"/>
            <p:cNvSpPr>
              <a:spLocks/>
            </p:cNvSpPr>
            <p:nvPr/>
          </p:nvSpPr>
          <p:spPr bwMode="auto">
            <a:xfrm>
              <a:off x="5351463" y="3762375"/>
              <a:ext cx="400050" cy="534988"/>
            </a:xfrm>
            <a:custGeom>
              <a:avLst/>
              <a:gdLst>
                <a:gd name="T0" fmla="*/ 2147483647 w 252"/>
                <a:gd name="T1" fmla="*/ 2147483647 h 337"/>
                <a:gd name="T2" fmla="*/ 2147483647 w 252"/>
                <a:gd name="T3" fmla="*/ 2147483647 h 337"/>
                <a:gd name="T4" fmla="*/ 2147483647 w 252"/>
                <a:gd name="T5" fmla="*/ 2147483647 h 337"/>
                <a:gd name="T6" fmla="*/ 2147483647 w 252"/>
                <a:gd name="T7" fmla="*/ 2147483647 h 337"/>
                <a:gd name="T8" fmla="*/ 2147483647 w 252"/>
                <a:gd name="T9" fmla="*/ 2147483647 h 337"/>
                <a:gd name="T10" fmla="*/ 2147483647 w 252"/>
                <a:gd name="T11" fmla="*/ 2147483647 h 337"/>
                <a:gd name="T12" fmla="*/ 2147483647 w 252"/>
                <a:gd name="T13" fmla="*/ 2147483647 h 337"/>
                <a:gd name="T14" fmla="*/ 2147483647 w 252"/>
                <a:gd name="T15" fmla="*/ 2147483647 h 337"/>
                <a:gd name="T16" fmla="*/ 2147483647 w 252"/>
                <a:gd name="T17" fmla="*/ 2147483647 h 337"/>
                <a:gd name="T18" fmla="*/ 2147483647 w 252"/>
                <a:gd name="T19" fmla="*/ 2147483647 h 337"/>
                <a:gd name="T20" fmla="*/ 2147483647 w 252"/>
                <a:gd name="T21" fmla="*/ 2147483647 h 337"/>
                <a:gd name="T22" fmla="*/ 2147483647 w 252"/>
                <a:gd name="T23" fmla="*/ 2147483647 h 337"/>
                <a:gd name="T24" fmla="*/ 2147483647 w 252"/>
                <a:gd name="T25" fmla="*/ 2147483647 h 337"/>
                <a:gd name="T26" fmla="*/ 2147483647 w 252"/>
                <a:gd name="T27" fmla="*/ 2147483647 h 337"/>
                <a:gd name="T28" fmla="*/ 2147483647 w 252"/>
                <a:gd name="T29" fmla="*/ 2147483647 h 337"/>
                <a:gd name="T30" fmla="*/ 2147483647 w 252"/>
                <a:gd name="T31" fmla="*/ 2147483647 h 337"/>
                <a:gd name="T32" fmla="*/ 2147483647 w 252"/>
                <a:gd name="T33" fmla="*/ 2147483647 h 337"/>
                <a:gd name="T34" fmla="*/ 2147483647 w 252"/>
                <a:gd name="T35" fmla="*/ 2147483647 h 337"/>
                <a:gd name="T36" fmla="*/ 2147483647 w 252"/>
                <a:gd name="T37" fmla="*/ 2147483647 h 337"/>
                <a:gd name="T38" fmla="*/ 2147483647 w 252"/>
                <a:gd name="T39" fmla="*/ 2147483647 h 337"/>
                <a:gd name="T40" fmla="*/ 2147483647 w 252"/>
                <a:gd name="T41" fmla="*/ 2147483647 h 337"/>
                <a:gd name="T42" fmla="*/ 2147483647 w 252"/>
                <a:gd name="T43" fmla="*/ 2147483647 h 337"/>
                <a:gd name="T44" fmla="*/ 2147483647 w 252"/>
                <a:gd name="T45" fmla="*/ 2147483647 h 337"/>
                <a:gd name="T46" fmla="*/ 2147483647 w 252"/>
                <a:gd name="T47" fmla="*/ 2147483647 h 337"/>
                <a:gd name="T48" fmla="*/ 2147483647 w 252"/>
                <a:gd name="T49" fmla="*/ 2147483647 h 337"/>
                <a:gd name="T50" fmla="*/ 2147483647 w 252"/>
                <a:gd name="T51" fmla="*/ 2147483647 h 337"/>
                <a:gd name="T52" fmla="*/ 2147483647 w 252"/>
                <a:gd name="T53" fmla="*/ 2147483647 h 337"/>
                <a:gd name="T54" fmla="*/ 2147483647 w 252"/>
                <a:gd name="T55" fmla="*/ 2147483647 h 337"/>
                <a:gd name="T56" fmla="*/ 2147483647 w 252"/>
                <a:gd name="T57" fmla="*/ 2147483647 h 337"/>
                <a:gd name="T58" fmla="*/ 2147483647 w 252"/>
                <a:gd name="T59" fmla="*/ 2147483647 h 337"/>
                <a:gd name="T60" fmla="*/ 2147483647 w 252"/>
                <a:gd name="T61" fmla="*/ 2147483647 h 337"/>
                <a:gd name="T62" fmla="*/ 2147483647 w 252"/>
                <a:gd name="T63" fmla="*/ 2147483647 h 337"/>
                <a:gd name="T64" fmla="*/ 2147483647 w 252"/>
                <a:gd name="T65" fmla="*/ 2147483647 h 337"/>
                <a:gd name="T66" fmla="*/ 2147483647 w 252"/>
                <a:gd name="T67" fmla="*/ 2147483647 h 337"/>
                <a:gd name="T68" fmla="*/ 2147483647 w 252"/>
                <a:gd name="T69" fmla="*/ 2147483647 h 337"/>
                <a:gd name="T70" fmla="*/ 2147483647 w 252"/>
                <a:gd name="T71" fmla="*/ 2147483647 h 337"/>
                <a:gd name="T72" fmla="*/ 2147483647 w 252"/>
                <a:gd name="T73" fmla="*/ 2147483647 h 337"/>
                <a:gd name="T74" fmla="*/ 2147483647 w 252"/>
                <a:gd name="T75" fmla="*/ 2147483647 h 337"/>
                <a:gd name="T76" fmla="*/ 2147483647 w 252"/>
                <a:gd name="T77" fmla="*/ 2147483647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52"/>
                <a:gd name="T118" fmla="*/ 0 h 337"/>
                <a:gd name="T119" fmla="*/ 252 w 252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52" h="337">
                  <a:moveTo>
                    <a:pt x="7" y="324"/>
                  </a:moveTo>
                  <a:cubicBezTo>
                    <a:pt x="13" y="314"/>
                    <a:pt x="37" y="293"/>
                    <a:pt x="43" y="272"/>
                  </a:cubicBezTo>
                  <a:cubicBezTo>
                    <a:pt x="49" y="251"/>
                    <a:pt x="45" y="216"/>
                    <a:pt x="44" y="198"/>
                  </a:cubicBezTo>
                  <a:cubicBezTo>
                    <a:pt x="43" y="180"/>
                    <a:pt x="35" y="177"/>
                    <a:pt x="35" y="164"/>
                  </a:cubicBezTo>
                  <a:cubicBezTo>
                    <a:pt x="35" y="151"/>
                    <a:pt x="39" y="132"/>
                    <a:pt x="41" y="122"/>
                  </a:cubicBezTo>
                  <a:cubicBezTo>
                    <a:pt x="43" y="112"/>
                    <a:pt x="45" y="109"/>
                    <a:pt x="46" y="102"/>
                  </a:cubicBezTo>
                  <a:cubicBezTo>
                    <a:pt x="47" y="95"/>
                    <a:pt x="44" y="88"/>
                    <a:pt x="46" y="81"/>
                  </a:cubicBezTo>
                  <a:cubicBezTo>
                    <a:pt x="48" y="74"/>
                    <a:pt x="54" y="64"/>
                    <a:pt x="59" y="60"/>
                  </a:cubicBezTo>
                  <a:cubicBezTo>
                    <a:pt x="64" y="56"/>
                    <a:pt x="71" y="51"/>
                    <a:pt x="74" y="54"/>
                  </a:cubicBezTo>
                  <a:cubicBezTo>
                    <a:pt x="77" y="57"/>
                    <a:pt x="73" y="72"/>
                    <a:pt x="74" y="78"/>
                  </a:cubicBezTo>
                  <a:cubicBezTo>
                    <a:pt x="75" y="84"/>
                    <a:pt x="80" y="91"/>
                    <a:pt x="82" y="89"/>
                  </a:cubicBezTo>
                  <a:cubicBezTo>
                    <a:pt x="84" y="87"/>
                    <a:pt x="88" y="72"/>
                    <a:pt x="88" y="65"/>
                  </a:cubicBezTo>
                  <a:cubicBezTo>
                    <a:pt x="88" y="58"/>
                    <a:pt x="83" y="51"/>
                    <a:pt x="83" y="45"/>
                  </a:cubicBezTo>
                  <a:cubicBezTo>
                    <a:pt x="83" y="39"/>
                    <a:pt x="83" y="30"/>
                    <a:pt x="88" y="27"/>
                  </a:cubicBezTo>
                  <a:cubicBezTo>
                    <a:pt x="93" y="24"/>
                    <a:pt x="110" y="26"/>
                    <a:pt x="113" y="24"/>
                  </a:cubicBezTo>
                  <a:cubicBezTo>
                    <a:pt x="116" y="22"/>
                    <a:pt x="109" y="15"/>
                    <a:pt x="107" y="12"/>
                  </a:cubicBezTo>
                  <a:cubicBezTo>
                    <a:pt x="105" y="9"/>
                    <a:pt x="100" y="5"/>
                    <a:pt x="103" y="3"/>
                  </a:cubicBezTo>
                  <a:cubicBezTo>
                    <a:pt x="106" y="1"/>
                    <a:pt x="117" y="0"/>
                    <a:pt x="128" y="2"/>
                  </a:cubicBezTo>
                  <a:cubicBezTo>
                    <a:pt x="139" y="4"/>
                    <a:pt x="159" y="13"/>
                    <a:pt x="170" y="18"/>
                  </a:cubicBezTo>
                  <a:cubicBezTo>
                    <a:pt x="181" y="23"/>
                    <a:pt x="192" y="29"/>
                    <a:pt x="196" y="35"/>
                  </a:cubicBezTo>
                  <a:cubicBezTo>
                    <a:pt x="200" y="41"/>
                    <a:pt x="192" y="47"/>
                    <a:pt x="194" y="56"/>
                  </a:cubicBezTo>
                  <a:cubicBezTo>
                    <a:pt x="196" y="65"/>
                    <a:pt x="206" y="79"/>
                    <a:pt x="206" y="89"/>
                  </a:cubicBezTo>
                  <a:cubicBezTo>
                    <a:pt x="206" y="99"/>
                    <a:pt x="195" y="108"/>
                    <a:pt x="191" y="114"/>
                  </a:cubicBezTo>
                  <a:cubicBezTo>
                    <a:pt x="187" y="120"/>
                    <a:pt x="187" y="120"/>
                    <a:pt x="184" y="125"/>
                  </a:cubicBezTo>
                  <a:cubicBezTo>
                    <a:pt x="181" y="130"/>
                    <a:pt x="176" y="142"/>
                    <a:pt x="175" y="147"/>
                  </a:cubicBezTo>
                  <a:cubicBezTo>
                    <a:pt x="174" y="152"/>
                    <a:pt x="175" y="155"/>
                    <a:pt x="179" y="156"/>
                  </a:cubicBezTo>
                  <a:cubicBezTo>
                    <a:pt x="183" y="157"/>
                    <a:pt x="192" y="159"/>
                    <a:pt x="197" y="155"/>
                  </a:cubicBezTo>
                  <a:cubicBezTo>
                    <a:pt x="202" y="151"/>
                    <a:pt x="201" y="136"/>
                    <a:pt x="208" y="131"/>
                  </a:cubicBezTo>
                  <a:cubicBezTo>
                    <a:pt x="215" y="126"/>
                    <a:pt x="231" y="118"/>
                    <a:pt x="238" y="126"/>
                  </a:cubicBezTo>
                  <a:cubicBezTo>
                    <a:pt x="245" y="134"/>
                    <a:pt x="250" y="164"/>
                    <a:pt x="251" y="177"/>
                  </a:cubicBezTo>
                  <a:cubicBezTo>
                    <a:pt x="252" y="190"/>
                    <a:pt x="248" y="192"/>
                    <a:pt x="244" y="204"/>
                  </a:cubicBezTo>
                  <a:cubicBezTo>
                    <a:pt x="240" y="216"/>
                    <a:pt x="233" y="237"/>
                    <a:pt x="226" y="248"/>
                  </a:cubicBezTo>
                  <a:cubicBezTo>
                    <a:pt x="219" y="259"/>
                    <a:pt x="214" y="267"/>
                    <a:pt x="202" y="273"/>
                  </a:cubicBezTo>
                  <a:cubicBezTo>
                    <a:pt x="190" y="279"/>
                    <a:pt x="167" y="284"/>
                    <a:pt x="152" y="287"/>
                  </a:cubicBezTo>
                  <a:cubicBezTo>
                    <a:pt x="137" y="290"/>
                    <a:pt x="126" y="287"/>
                    <a:pt x="113" y="293"/>
                  </a:cubicBezTo>
                  <a:cubicBezTo>
                    <a:pt x="100" y="299"/>
                    <a:pt x="88" y="319"/>
                    <a:pt x="74" y="326"/>
                  </a:cubicBezTo>
                  <a:cubicBezTo>
                    <a:pt x="60" y="333"/>
                    <a:pt x="40" y="335"/>
                    <a:pt x="29" y="336"/>
                  </a:cubicBezTo>
                  <a:cubicBezTo>
                    <a:pt x="18" y="337"/>
                    <a:pt x="12" y="336"/>
                    <a:pt x="7" y="335"/>
                  </a:cubicBezTo>
                  <a:cubicBezTo>
                    <a:pt x="2" y="334"/>
                    <a:pt x="0" y="334"/>
                    <a:pt x="7" y="324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2" name="Freeform 21"/>
            <p:cNvSpPr>
              <a:spLocks/>
            </p:cNvSpPr>
            <p:nvPr/>
          </p:nvSpPr>
          <p:spPr bwMode="auto">
            <a:xfrm>
              <a:off x="5805488" y="3983038"/>
              <a:ext cx="111125" cy="136525"/>
            </a:xfrm>
            <a:custGeom>
              <a:avLst/>
              <a:gdLst>
                <a:gd name="T0" fmla="*/ 2147483647 w 70"/>
                <a:gd name="T1" fmla="*/ 2147483647 h 86"/>
                <a:gd name="T2" fmla="*/ 2147483647 w 70"/>
                <a:gd name="T3" fmla="*/ 2147483647 h 86"/>
                <a:gd name="T4" fmla="*/ 2147483647 w 70"/>
                <a:gd name="T5" fmla="*/ 2147483647 h 86"/>
                <a:gd name="T6" fmla="*/ 2147483647 w 70"/>
                <a:gd name="T7" fmla="*/ 2147483647 h 86"/>
                <a:gd name="T8" fmla="*/ 2147483647 w 70"/>
                <a:gd name="T9" fmla="*/ 2147483647 h 86"/>
                <a:gd name="T10" fmla="*/ 2147483647 w 70"/>
                <a:gd name="T11" fmla="*/ 2147483647 h 86"/>
                <a:gd name="T12" fmla="*/ 2147483647 w 70"/>
                <a:gd name="T13" fmla="*/ 2147483647 h 86"/>
                <a:gd name="T14" fmla="*/ 2147483647 w 70"/>
                <a:gd name="T15" fmla="*/ 2147483647 h 86"/>
                <a:gd name="T16" fmla="*/ 2147483647 w 70"/>
                <a:gd name="T17" fmla="*/ 2147483647 h 86"/>
                <a:gd name="T18" fmla="*/ 2147483647 w 70"/>
                <a:gd name="T19" fmla="*/ 2147483647 h 86"/>
                <a:gd name="T20" fmla="*/ 2147483647 w 70"/>
                <a:gd name="T21" fmla="*/ 2147483647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86"/>
                <a:gd name="T35" fmla="*/ 70 w 70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86">
                  <a:moveTo>
                    <a:pt x="46" y="85"/>
                  </a:moveTo>
                  <a:cubicBezTo>
                    <a:pt x="38" y="84"/>
                    <a:pt x="20" y="77"/>
                    <a:pt x="13" y="73"/>
                  </a:cubicBezTo>
                  <a:cubicBezTo>
                    <a:pt x="6" y="69"/>
                    <a:pt x="2" y="65"/>
                    <a:pt x="1" y="59"/>
                  </a:cubicBezTo>
                  <a:cubicBezTo>
                    <a:pt x="0" y="53"/>
                    <a:pt x="6" y="45"/>
                    <a:pt x="9" y="38"/>
                  </a:cubicBezTo>
                  <a:cubicBezTo>
                    <a:pt x="12" y="31"/>
                    <a:pt x="20" y="22"/>
                    <a:pt x="22" y="16"/>
                  </a:cubicBezTo>
                  <a:cubicBezTo>
                    <a:pt x="24" y="10"/>
                    <a:pt x="20" y="4"/>
                    <a:pt x="24" y="2"/>
                  </a:cubicBezTo>
                  <a:cubicBezTo>
                    <a:pt x="28" y="0"/>
                    <a:pt x="44" y="1"/>
                    <a:pt x="49" y="4"/>
                  </a:cubicBezTo>
                  <a:cubicBezTo>
                    <a:pt x="54" y="7"/>
                    <a:pt x="54" y="15"/>
                    <a:pt x="57" y="23"/>
                  </a:cubicBezTo>
                  <a:cubicBezTo>
                    <a:pt x="60" y="31"/>
                    <a:pt x="70" y="46"/>
                    <a:pt x="70" y="55"/>
                  </a:cubicBezTo>
                  <a:cubicBezTo>
                    <a:pt x="70" y="64"/>
                    <a:pt x="64" y="75"/>
                    <a:pt x="60" y="80"/>
                  </a:cubicBezTo>
                  <a:cubicBezTo>
                    <a:pt x="56" y="85"/>
                    <a:pt x="54" y="86"/>
                    <a:pt x="46" y="85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3" name="Freeform 22"/>
            <p:cNvSpPr>
              <a:spLocks/>
            </p:cNvSpPr>
            <p:nvPr/>
          </p:nvSpPr>
          <p:spPr bwMode="auto">
            <a:xfrm>
              <a:off x="5189538" y="4298950"/>
              <a:ext cx="392112" cy="593725"/>
            </a:xfrm>
            <a:custGeom>
              <a:avLst/>
              <a:gdLst>
                <a:gd name="T0" fmla="*/ 2147483647 w 247"/>
                <a:gd name="T1" fmla="*/ 2147483647 h 362"/>
                <a:gd name="T2" fmla="*/ 2147483647 w 247"/>
                <a:gd name="T3" fmla="*/ 2147483647 h 362"/>
                <a:gd name="T4" fmla="*/ 2147483647 w 247"/>
                <a:gd name="T5" fmla="*/ 2147483647 h 362"/>
                <a:gd name="T6" fmla="*/ 2147483647 w 247"/>
                <a:gd name="T7" fmla="*/ 2147483647 h 362"/>
                <a:gd name="T8" fmla="*/ 2147483647 w 247"/>
                <a:gd name="T9" fmla="*/ 2147483647 h 362"/>
                <a:gd name="T10" fmla="*/ 2147483647 w 247"/>
                <a:gd name="T11" fmla="*/ 2147483647 h 362"/>
                <a:gd name="T12" fmla="*/ 2147483647 w 247"/>
                <a:gd name="T13" fmla="*/ 2147483647 h 362"/>
                <a:gd name="T14" fmla="*/ 2147483647 w 247"/>
                <a:gd name="T15" fmla="*/ 2147483647 h 362"/>
                <a:gd name="T16" fmla="*/ 2147483647 w 247"/>
                <a:gd name="T17" fmla="*/ 2147483647 h 362"/>
                <a:gd name="T18" fmla="*/ 2147483647 w 247"/>
                <a:gd name="T19" fmla="*/ 2147483647 h 362"/>
                <a:gd name="T20" fmla="*/ 2147483647 w 247"/>
                <a:gd name="T21" fmla="*/ 2147483647 h 362"/>
                <a:gd name="T22" fmla="*/ 2147483647 w 247"/>
                <a:gd name="T23" fmla="*/ 2147483647 h 362"/>
                <a:gd name="T24" fmla="*/ 2147483647 w 247"/>
                <a:gd name="T25" fmla="*/ 2147483647 h 362"/>
                <a:gd name="T26" fmla="*/ 2147483647 w 247"/>
                <a:gd name="T27" fmla="*/ 2147483647 h 362"/>
                <a:gd name="T28" fmla="*/ 2147483647 w 247"/>
                <a:gd name="T29" fmla="*/ 2147483647 h 362"/>
                <a:gd name="T30" fmla="*/ 2147483647 w 247"/>
                <a:gd name="T31" fmla="*/ 2147483647 h 362"/>
                <a:gd name="T32" fmla="*/ 2147483647 w 247"/>
                <a:gd name="T33" fmla="*/ 2147483647 h 362"/>
                <a:gd name="T34" fmla="*/ 2147483647 w 247"/>
                <a:gd name="T35" fmla="*/ 2147483647 h 362"/>
                <a:gd name="T36" fmla="*/ 2147483647 w 247"/>
                <a:gd name="T37" fmla="*/ 2147483647 h 362"/>
                <a:gd name="T38" fmla="*/ 2147483647 w 247"/>
                <a:gd name="T39" fmla="*/ 2147483647 h 362"/>
                <a:gd name="T40" fmla="*/ 2147483647 w 247"/>
                <a:gd name="T41" fmla="*/ 2147483647 h 3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7"/>
                <a:gd name="T64" fmla="*/ 0 h 362"/>
                <a:gd name="T65" fmla="*/ 247 w 247"/>
                <a:gd name="T66" fmla="*/ 362 h 3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7" h="362">
                  <a:moveTo>
                    <a:pt x="20" y="264"/>
                  </a:moveTo>
                  <a:cubicBezTo>
                    <a:pt x="17" y="245"/>
                    <a:pt x="9" y="205"/>
                    <a:pt x="7" y="181"/>
                  </a:cubicBezTo>
                  <a:cubicBezTo>
                    <a:pt x="5" y="157"/>
                    <a:pt x="11" y="136"/>
                    <a:pt x="11" y="120"/>
                  </a:cubicBezTo>
                  <a:cubicBezTo>
                    <a:pt x="11" y="104"/>
                    <a:pt x="7" y="96"/>
                    <a:pt x="7" y="84"/>
                  </a:cubicBezTo>
                  <a:cubicBezTo>
                    <a:pt x="7" y="72"/>
                    <a:pt x="0" y="55"/>
                    <a:pt x="8" y="46"/>
                  </a:cubicBezTo>
                  <a:cubicBezTo>
                    <a:pt x="16" y="37"/>
                    <a:pt x="42" y="37"/>
                    <a:pt x="55" y="30"/>
                  </a:cubicBezTo>
                  <a:cubicBezTo>
                    <a:pt x="68" y="23"/>
                    <a:pt x="74" y="6"/>
                    <a:pt x="89" y="3"/>
                  </a:cubicBezTo>
                  <a:cubicBezTo>
                    <a:pt x="104" y="0"/>
                    <a:pt x="130" y="8"/>
                    <a:pt x="145" y="13"/>
                  </a:cubicBezTo>
                  <a:cubicBezTo>
                    <a:pt x="160" y="18"/>
                    <a:pt x="176" y="25"/>
                    <a:pt x="182" y="34"/>
                  </a:cubicBezTo>
                  <a:cubicBezTo>
                    <a:pt x="188" y="43"/>
                    <a:pt x="182" y="51"/>
                    <a:pt x="181" y="67"/>
                  </a:cubicBezTo>
                  <a:cubicBezTo>
                    <a:pt x="180" y="83"/>
                    <a:pt x="171" y="115"/>
                    <a:pt x="173" y="133"/>
                  </a:cubicBezTo>
                  <a:cubicBezTo>
                    <a:pt x="175" y="151"/>
                    <a:pt x="189" y="161"/>
                    <a:pt x="196" y="175"/>
                  </a:cubicBezTo>
                  <a:cubicBezTo>
                    <a:pt x="203" y="189"/>
                    <a:pt x="211" y="205"/>
                    <a:pt x="217" y="217"/>
                  </a:cubicBezTo>
                  <a:cubicBezTo>
                    <a:pt x="223" y="229"/>
                    <a:pt x="231" y="235"/>
                    <a:pt x="233" y="246"/>
                  </a:cubicBezTo>
                  <a:cubicBezTo>
                    <a:pt x="235" y="257"/>
                    <a:pt x="231" y="270"/>
                    <a:pt x="232" y="283"/>
                  </a:cubicBezTo>
                  <a:cubicBezTo>
                    <a:pt x="233" y="296"/>
                    <a:pt x="247" y="310"/>
                    <a:pt x="236" y="322"/>
                  </a:cubicBezTo>
                  <a:cubicBezTo>
                    <a:pt x="225" y="334"/>
                    <a:pt x="187" y="352"/>
                    <a:pt x="167" y="357"/>
                  </a:cubicBezTo>
                  <a:cubicBezTo>
                    <a:pt x="147" y="362"/>
                    <a:pt x="131" y="360"/>
                    <a:pt x="113" y="355"/>
                  </a:cubicBezTo>
                  <a:cubicBezTo>
                    <a:pt x="95" y="350"/>
                    <a:pt x="73" y="337"/>
                    <a:pt x="59" y="327"/>
                  </a:cubicBezTo>
                  <a:cubicBezTo>
                    <a:pt x="45" y="317"/>
                    <a:pt x="34" y="305"/>
                    <a:pt x="28" y="294"/>
                  </a:cubicBezTo>
                  <a:cubicBezTo>
                    <a:pt x="22" y="283"/>
                    <a:pt x="23" y="283"/>
                    <a:pt x="20" y="264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4" name="Freeform 23"/>
            <p:cNvSpPr>
              <a:spLocks/>
            </p:cNvSpPr>
            <p:nvPr/>
          </p:nvSpPr>
          <p:spPr bwMode="auto">
            <a:xfrm>
              <a:off x="5619750" y="3978275"/>
              <a:ext cx="876300" cy="903288"/>
            </a:xfrm>
            <a:custGeom>
              <a:avLst/>
              <a:gdLst>
                <a:gd name="T0" fmla="*/ 2147483647 w 552"/>
                <a:gd name="T1" fmla="*/ 2147483647 h 569"/>
                <a:gd name="T2" fmla="*/ 2147483647 w 552"/>
                <a:gd name="T3" fmla="*/ 2147483647 h 569"/>
                <a:gd name="T4" fmla="*/ 2147483647 w 552"/>
                <a:gd name="T5" fmla="*/ 2147483647 h 569"/>
                <a:gd name="T6" fmla="*/ 2147483647 w 552"/>
                <a:gd name="T7" fmla="*/ 2147483647 h 569"/>
                <a:gd name="T8" fmla="*/ 2147483647 w 552"/>
                <a:gd name="T9" fmla="*/ 2147483647 h 569"/>
                <a:gd name="T10" fmla="*/ 2147483647 w 552"/>
                <a:gd name="T11" fmla="*/ 2147483647 h 569"/>
                <a:gd name="T12" fmla="*/ 2147483647 w 552"/>
                <a:gd name="T13" fmla="*/ 2147483647 h 569"/>
                <a:gd name="T14" fmla="*/ 2147483647 w 552"/>
                <a:gd name="T15" fmla="*/ 2147483647 h 569"/>
                <a:gd name="T16" fmla="*/ 2147483647 w 552"/>
                <a:gd name="T17" fmla="*/ 2147483647 h 569"/>
                <a:gd name="T18" fmla="*/ 2147483647 w 552"/>
                <a:gd name="T19" fmla="*/ 2147483647 h 569"/>
                <a:gd name="T20" fmla="*/ 2147483647 w 552"/>
                <a:gd name="T21" fmla="*/ 2147483647 h 569"/>
                <a:gd name="T22" fmla="*/ 2147483647 w 552"/>
                <a:gd name="T23" fmla="*/ 2147483647 h 569"/>
                <a:gd name="T24" fmla="*/ 2147483647 w 552"/>
                <a:gd name="T25" fmla="*/ 2147483647 h 569"/>
                <a:gd name="T26" fmla="*/ 2147483647 w 552"/>
                <a:gd name="T27" fmla="*/ 2147483647 h 569"/>
                <a:gd name="T28" fmla="*/ 2147483647 w 552"/>
                <a:gd name="T29" fmla="*/ 2147483647 h 569"/>
                <a:gd name="T30" fmla="*/ 2147483647 w 552"/>
                <a:gd name="T31" fmla="*/ 2147483647 h 569"/>
                <a:gd name="T32" fmla="*/ 2147483647 w 552"/>
                <a:gd name="T33" fmla="*/ 2147483647 h 569"/>
                <a:gd name="T34" fmla="*/ 2147483647 w 552"/>
                <a:gd name="T35" fmla="*/ 2147483647 h 569"/>
                <a:gd name="T36" fmla="*/ 2147483647 w 552"/>
                <a:gd name="T37" fmla="*/ 2147483647 h 569"/>
                <a:gd name="T38" fmla="*/ 2147483647 w 552"/>
                <a:gd name="T39" fmla="*/ 2147483647 h 569"/>
                <a:gd name="T40" fmla="*/ 2147483647 w 552"/>
                <a:gd name="T41" fmla="*/ 2147483647 h 569"/>
                <a:gd name="T42" fmla="*/ 2147483647 w 552"/>
                <a:gd name="T43" fmla="*/ 2147483647 h 569"/>
                <a:gd name="T44" fmla="*/ 2147483647 w 552"/>
                <a:gd name="T45" fmla="*/ 2147483647 h 569"/>
                <a:gd name="T46" fmla="*/ 2147483647 w 552"/>
                <a:gd name="T47" fmla="*/ 2147483647 h 569"/>
                <a:gd name="T48" fmla="*/ 2147483647 w 552"/>
                <a:gd name="T49" fmla="*/ 2147483647 h 569"/>
                <a:gd name="T50" fmla="*/ 2147483647 w 552"/>
                <a:gd name="T51" fmla="*/ 2147483647 h 569"/>
                <a:gd name="T52" fmla="*/ 2147483647 w 552"/>
                <a:gd name="T53" fmla="*/ 2147483647 h 569"/>
                <a:gd name="T54" fmla="*/ 2147483647 w 552"/>
                <a:gd name="T55" fmla="*/ 2147483647 h 569"/>
                <a:gd name="T56" fmla="*/ 2147483647 w 552"/>
                <a:gd name="T57" fmla="*/ 2147483647 h 569"/>
                <a:gd name="T58" fmla="*/ 2147483647 w 552"/>
                <a:gd name="T59" fmla="*/ 2147483647 h 5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2"/>
                <a:gd name="T91" fmla="*/ 0 h 569"/>
                <a:gd name="T92" fmla="*/ 552 w 552"/>
                <a:gd name="T93" fmla="*/ 569 h 56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2" h="569">
                  <a:moveTo>
                    <a:pt x="15" y="390"/>
                  </a:moveTo>
                  <a:cubicBezTo>
                    <a:pt x="12" y="363"/>
                    <a:pt x="4" y="302"/>
                    <a:pt x="2" y="272"/>
                  </a:cubicBezTo>
                  <a:cubicBezTo>
                    <a:pt x="0" y="242"/>
                    <a:pt x="2" y="222"/>
                    <a:pt x="5" y="207"/>
                  </a:cubicBezTo>
                  <a:cubicBezTo>
                    <a:pt x="8" y="192"/>
                    <a:pt x="14" y="185"/>
                    <a:pt x="21" y="179"/>
                  </a:cubicBezTo>
                  <a:cubicBezTo>
                    <a:pt x="28" y="173"/>
                    <a:pt x="37" y="172"/>
                    <a:pt x="48" y="174"/>
                  </a:cubicBezTo>
                  <a:cubicBezTo>
                    <a:pt x="59" y="176"/>
                    <a:pt x="79" y="190"/>
                    <a:pt x="89" y="192"/>
                  </a:cubicBezTo>
                  <a:cubicBezTo>
                    <a:pt x="99" y="194"/>
                    <a:pt x="101" y="187"/>
                    <a:pt x="110" y="185"/>
                  </a:cubicBezTo>
                  <a:cubicBezTo>
                    <a:pt x="119" y="183"/>
                    <a:pt x="133" y="184"/>
                    <a:pt x="142" y="178"/>
                  </a:cubicBezTo>
                  <a:cubicBezTo>
                    <a:pt x="151" y="172"/>
                    <a:pt x="148" y="156"/>
                    <a:pt x="161" y="149"/>
                  </a:cubicBezTo>
                  <a:cubicBezTo>
                    <a:pt x="174" y="142"/>
                    <a:pt x="200" y="148"/>
                    <a:pt x="222" y="134"/>
                  </a:cubicBezTo>
                  <a:cubicBezTo>
                    <a:pt x="244" y="120"/>
                    <a:pt x="271" y="86"/>
                    <a:pt x="295" y="67"/>
                  </a:cubicBezTo>
                  <a:cubicBezTo>
                    <a:pt x="319" y="48"/>
                    <a:pt x="341" y="28"/>
                    <a:pt x="364" y="17"/>
                  </a:cubicBezTo>
                  <a:cubicBezTo>
                    <a:pt x="387" y="6"/>
                    <a:pt x="409" y="0"/>
                    <a:pt x="434" y="3"/>
                  </a:cubicBezTo>
                  <a:cubicBezTo>
                    <a:pt x="459" y="6"/>
                    <a:pt x="492" y="20"/>
                    <a:pt x="512" y="32"/>
                  </a:cubicBezTo>
                  <a:cubicBezTo>
                    <a:pt x="532" y="44"/>
                    <a:pt x="550" y="60"/>
                    <a:pt x="551" y="75"/>
                  </a:cubicBezTo>
                  <a:cubicBezTo>
                    <a:pt x="552" y="90"/>
                    <a:pt x="530" y="115"/>
                    <a:pt x="516" y="125"/>
                  </a:cubicBezTo>
                  <a:cubicBezTo>
                    <a:pt x="502" y="135"/>
                    <a:pt x="477" y="127"/>
                    <a:pt x="467" y="137"/>
                  </a:cubicBezTo>
                  <a:cubicBezTo>
                    <a:pt x="457" y="147"/>
                    <a:pt x="462" y="167"/>
                    <a:pt x="455" y="186"/>
                  </a:cubicBezTo>
                  <a:cubicBezTo>
                    <a:pt x="448" y="205"/>
                    <a:pt x="437" y="230"/>
                    <a:pt x="425" y="251"/>
                  </a:cubicBezTo>
                  <a:cubicBezTo>
                    <a:pt x="413" y="272"/>
                    <a:pt x="399" y="297"/>
                    <a:pt x="380" y="311"/>
                  </a:cubicBezTo>
                  <a:cubicBezTo>
                    <a:pt x="361" y="325"/>
                    <a:pt x="330" y="321"/>
                    <a:pt x="312" y="333"/>
                  </a:cubicBezTo>
                  <a:cubicBezTo>
                    <a:pt x="294" y="345"/>
                    <a:pt x="282" y="364"/>
                    <a:pt x="269" y="383"/>
                  </a:cubicBezTo>
                  <a:cubicBezTo>
                    <a:pt x="256" y="402"/>
                    <a:pt x="245" y="431"/>
                    <a:pt x="234" y="449"/>
                  </a:cubicBezTo>
                  <a:cubicBezTo>
                    <a:pt x="223" y="467"/>
                    <a:pt x="220" y="478"/>
                    <a:pt x="204" y="494"/>
                  </a:cubicBezTo>
                  <a:cubicBezTo>
                    <a:pt x="188" y="510"/>
                    <a:pt x="160" y="533"/>
                    <a:pt x="138" y="545"/>
                  </a:cubicBezTo>
                  <a:cubicBezTo>
                    <a:pt x="116" y="557"/>
                    <a:pt x="91" y="565"/>
                    <a:pt x="71" y="567"/>
                  </a:cubicBezTo>
                  <a:cubicBezTo>
                    <a:pt x="51" y="569"/>
                    <a:pt x="28" y="569"/>
                    <a:pt x="17" y="560"/>
                  </a:cubicBezTo>
                  <a:cubicBezTo>
                    <a:pt x="6" y="551"/>
                    <a:pt x="4" y="536"/>
                    <a:pt x="5" y="515"/>
                  </a:cubicBezTo>
                  <a:cubicBezTo>
                    <a:pt x="6" y="494"/>
                    <a:pt x="19" y="455"/>
                    <a:pt x="21" y="434"/>
                  </a:cubicBezTo>
                  <a:cubicBezTo>
                    <a:pt x="23" y="413"/>
                    <a:pt x="18" y="417"/>
                    <a:pt x="15" y="39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rgbClr val="FF0000"/>
                </a:gs>
              </a:gsLst>
              <a:lin ang="27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5" name="Freeform 24"/>
            <p:cNvSpPr>
              <a:spLocks/>
            </p:cNvSpPr>
            <p:nvPr/>
          </p:nvSpPr>
          <p:spPr bwMode="auto">
            <a:xfrm rot="411931">
              <a:off x="6427788" y="3298825"/>
              <a:ext cx="280987" cy="422275"/>
            </a:xfrm>
            <a:custGeom>
              <a:avLst/>
              <a:gdLst>
                <a:gd name="T0" fmla="*/ 2147483647 w 177"/>
                <a:gd name="T1" fmla="*/ 2147483647 h 266"/>
                <a:gd name="T2" fmla="*/ 0 w 177"/>
                <a:gd name="T3" fmla="*/ 2147483647 h 266"/>
                <a:gd name="T4" fmla="*/ 2147483647 w 177"/>
                <a:gd name="T5" fmla="*/ 2147483647 h 266"/>
                <a:gd name="T6" fmla="*/ 2147483647 w 177"/>
                <a:gd name="T7" fmla="*/ 2147483647 h 266"/>
                <a:gd name="T8" fmla="*/ 2147483647 w 177"/>
                <a:gd name="T9" fmla="*/ 2147483647 h 266"/>
                <a:gd name="T10" fmla="*/ 2147483647 w 177"/>
                <a:gd name="T11" fmla="*/ 2147483647 h 266"/>
                <a:gd name="T12" fmla="*/ 2147483647 w 177"/>
                <a:gd name="T13" fmla="*/ 2147483647 h 266"/>
                <a:gd name="T14" fmla="*/ 2147483647 w 177"/>
                <a:gd name="T15" fmla="*/ 2147483647 h 266"/>
                <a:gd name="T16" fmla="*/ 2147483647 w 177"/>
                <a:gd name="T17" fmla="*/ 2147483647 h 266"/>
                <a:gd name="T18" fmla="*/ 2147483647 w 177"/>
                <a:gd name="T19" fmla="*/ 2147483647 h 266"/>
                <a:gd name="T20" fmla="*/ 2147483647 w 177"/>
                <a:gd name="T21" fmla="*/ 2147483647 h 266"/>
                <a:gd name="T22" fmla="*/ 2147483647 w 177"/>
                <a:gd name="T23" fmla="*/ 2147483647 h 266"/>
                <a:gd name="T24" fmla="*/ 2147483647 w 177"/>
                <a:gd name="T25" fmla="*/ 2147483647 h 266"/>
                <a:gd name="T26" fmla="*/ 2147483647 w 177"/>
                <a:gd name="T27" fmla="*/ 2147483647 h 26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7"/>
                <a:gd name="T43" fmla="*/ 0 h 266"/>
                <a:gd name="T44" fmla="*/ 177 w 177"/>
                <a:gd name="T45" fmla="*/ 266 h 26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7" h="266">
                  <a:moveTo>
                    <a:pt x="6" y="250"/>
                  </a:moveTo>
                  <a:cubicBezTo>
                    <a:pt x="4" y="241"/>
                    <a:pt x="0" y="219"/>
                    <a:pt x="0" y="209"/>
                  </a:cubicBezTo>
                  <a:cubicBezTo>
                    <a:pt x="0" y="199"/>
                    <a:pt x="0" y="200"/>
                    <a:pt x="4" y="190"/>
                  </a:cubicBezTo>
                  <a:cubicBezTo>
                    <a:pt x="8" y="180"/>
                    <a:pt x="16" y="171"/>
                    <a:pt x="27" y="149"/>
                  </a:cubicBezTo>
                  <a:cubicBezTo>
                    <a:pt x="38" y="127"/>
                    <a:pt x="62" y="79"/>
                    <a:pt x="72" y="59"/>
                  </a:cubicBezTo>
                  <a:cubicBezTo>
                    <a:pt x="82" y="39"/>
                    <a:pt x="73" y="38"/>
                    <a:pt x="90" y="31"/>
                  </a:cubicBezTo>
                  <a:cubicBezTo>
                    <a:pt x="107" y="24"/>
                    <a:pt x="167" y="0"/>
                    <a:pt x="172" y="14"/>
                  </a:cubicBezTo>
                  <a:cubicBezTo>
                    <a:pt x="177" y="28"/>
                    <a:pt x="133" y="91"/>
                    <a:pt x="120" y="115"/>
                  </a:cubicBezTo>
                  <a:cubicBezTo>
                    <a:pt x="107" y="139"/>
                    <a:pt x="101" y="149"/>
                    <a:pt x="93" y="158"/>
                  </a:cubicBezTo>
                  <a:cubicBezTo>
                    <a:pt x="85" y="167"/>
                    <a:pt x="76" y="159"/>
                    <a:pt x="69" y="169"/>
                  </a:cubicBezTo>
                  <a:cubicBezTo>
                    <a:pt x="62" y="179"/>
                    <a:pt x="53" y="204"/>
                    <a:pt x="48" y="218"/>
                  </a:cubicBezTo>
                  <a:cubicBezTo>
                    <a:pt x="43" y="232"/>
                    <a:pt x="45" y="246"/>
                    <a:pt x="39" y="254"/>
                  </a:cubicBezTo>
                  <a:cubicBezTo>
                    <a:pt x="33" y="262"/>
                    <a:pt x="19" y="266"/>
                    <a:pt x="13" y="265"/>
                  </a:cubicBezTo>
                  <a:cubicBezTo>
                    <a:pt x="7" y="264"/>
                    <a:pt x="8" y="259"/>
                    <a:pt x="6" y="250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6" name="Freeform 25"/>
            <p:cNvSpPr>
              <a:spLocks/>
            </p:cNvSpPr>
            <p:nvPr/>
          </p:nvSpPr>
          <p:spPr bwMode="auto">
            <a:xfrm>
              <a:off x="3673475" y="3430588"/>
              <a:ext cx="244475" cy="295275"/>
            </a:xfrm>
            <a:custGeom>
              <a:avLst/>
              <a:gdLst>
                <a:gd name="T0" fmla="*/ 2147483647 w 154"/>
                <a:gd name="T1" fmla="*/ 2147483647 h 186"/>
                <a:gd name="T2" fmla="*/ 2147483647 w 154"/>
                <a:gd name="T3" fmla="*/ 2147483647 h 186"/>
                <a:gd name="T4" fmla="*/ 2147483647 w 154"/>
                <a:gd name="T5" fmla="*/ 2147483647 h 186"/>
                <a:gd name="T6" fmla="*/ 2147483647 w 154"/>
                <a:gd name="T7" fmla="*/ 0 h 186"/>
                <a:gd name="T8" fmla="*/ 2147483647 w 154"/>
                <a:gd name="T9" fmla="*/ 2147483647 h 186"/>
                <a:gd name="T10" fmla="*/ 2147483647 w 154"/>
                <a:gd name="T11" fmla="*/ 2147483647 h 186"/>
                <a:gd name="T12" fmla="*/ 2147483647 w 154"/>
                <a:gd name="T13" fmla="*/ 2147483647 h 186"/>
                <a:gd name="T14" fmla="*/ 2147483647 w 154"/>
                <a:gd name="T15" fmla="*/ 2147483647 h 186"/>
                <a:gd name="T16" fmla="*/ 2147483647 w 154"/>
                <a:gd name="T17" fmla="*/ 2147483647 h 186"/>
                <a:gd name="T18" fmla="*/ 2147483647 w 154"/>
                <a:gd name="T19" fmla="*/ 2147483647 h 186"/>
                <a:gd name="T20" fmla="*/ 2147483647 w 154"/>
                <a:gd name="T21" fmla="*/ 2147483647 h 186"/>
                <a:gd name="T22" fmla="*/ 2147483647 w 154"/>
                <a:gd name="T23" fmla="*/ 2147483647 h 186"/>
                <a:gd name="T24" fmla="*/ 2147483647 w 154"/>
                <a:gd name="T25" fmla="*/ 2147483647 h 1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4"/>
                <a:gd name="T40" fmla="*/ 0 h 186"/>
                <a:gd name="T41" fmla="*/ 154 w 154"/>
                <a:gd name="T42" fmla="*/ 186 h 1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4" h="186">
                  <a:moveTo>
                    <a:pt x="41" y="76"/>
                  </a:moveTo>
                  <a:cubicBezTo>
                    <a:pt x="33" y="69"/>
                    <a:pt x="18" y="60"/>
                    <a:pt x="11" y="51"/>
                  </a:cubicBezTo>
                  <a:cubicBezTo>
                    <a:pt x="4" y="42"/>
                    <a:pt x="0" y="29"/>
                    <a:pt x="2" y="21"/>
                  </a:cubicBezTo>
                  <a:cubicBezTo>
                    <a:pt x="4" y="13"/>
                    <a:pt x="14" y="0"/>
                    <a:pt x="23" y="0"/>
                  </a:cubicBezTo>
                  <a:cubicBezTo>
                    <a:pt x="32" y="0"/>
                    <a:pt x="47" y="8"/>
                    <a:pt x="59" y="19"/>
                  </a:cubicBezTo>
                  <a:cubicBezTo>
                    <a:pt x="71" y="30"/>
                    <a:pt x="83" y="52"/>
                    <a:pt x="97" y="66"/>
                  </a:cubicBezTo>
                  <a:cubicBezTo>
                    <a:pt x="111" y="80"/>
                    <a:pt x="138" y="88"/>
                    <a:pt x="146" y="102"/>
                  </a:cubicBezTo>
                  <a:cubicBezTo>
                    <a:pt x="154" y="116"/>
                    <a:pt x="149" y="137"/>
                    <a:pt x="145" y="151"/>
                  </a:cubicBezTo>
                  <a:cubicBezTo>
                    <a:pt x="141" y="165"/>
                    <a:pt x="133" y="182"/>
                    <a:pt x="122" y="184"/>
                  </a:cubicBezTo>
                  <a:cubicBezTo>
                    <a:pt x="111" y="186"/>
                    <a:pt x="85" y="174"/>
                    <a:pt x="77" y="165"/>
                  </a:cubicBezTo>
                  <a:cubicBezTo>
                    <a:pt x="69" y="156"/>
                    <a:pt x="73" y="139"/>
                    <a:pt x="71" y="127"/>
                  </a:cubicBezTo>
                  <a:cubicBezTo>
                    <a:pt x="69" y="115"/>
                    <a:pt x="67" y="102"/>
                    <a:pt x="62" y="93"/>
                  </a:cubicBezTo>
                  <a:cubicBezTo>
                    <a:pt x="57" y="84"/>
                    <a:pt x="49" y="83"/>
                    <a:pt x="41" y="76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7" name="Freeform 26"/>
            <p:cNvSpPr>
              <a:spLocks/>
            </p:cNvSpPr>
            <p:nvPr/>
          </p:nvSpPr>
          <p:spPr bwMode="auto">
            <a:xfrm>
              <a:off x="2090738" y="4508500"/>
              <a:ext cx="90487" cy="127000"/>
            </a:xfrm>
            <a:custGeom>
              <a:avLst/>
              <a:gdLst>
                <a:gd name="T0" fmla="*/ 2147483647 w 57"/>
                <a:gd name="T1" fmla="*/ 2147483647 h 80"/>
                <a:gd name="T2" fmla="*/ 2147483647 w 57"/>
                <a:gd name="T3" fmla="*/ 2147483647 h 80"/>
                <a:gd name="T4" fmla="*/ 2147483647 w 57"/>
                <a:gd name="T5" fmla="*/ 2147483647 h 80"/>
                <a:gd name="T6" fmla="*/ 2147483647 w 57"/>
                <a:gd name="T7" fmla="*/ 2147483647 h 80"/>
                <a:gd name="T8" fmla="*/ 2147483647 w 57"/>
                <a:gd name="T9" fmla="*/ 2147483647 h 80"/>
                <a:gd name="T10" fmla="*/ 2147483647 w 57"/>
                <a:gd name="T11" fmla="*/ 2147483647 h 80"/>
                <a:gd name="T12" fmla="*/ 2147483647 w 57"/>
                <a:gd name="T13" fmla="*/ 2147483647 h 80"/>
                <a:gd name="T14" fmla="*/ 2147483647 w 57"/>
                <a:gd name="T15" fmla="*/ 2147483647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"/>
                <a:gd name="T25" fmla="*/ 0 h 80"/>
                <a:gd name="T26" fmla="*/ 57 w 57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" h="80">
                  <a:moveTo>
                    <a:pt x="21" y="70"/>
                  </a:moveTo>
                  <a:cubicBezTo>
                    <a:pt x="13" y="65"/>
                    <a:pt x="2" y="54"/>
                    <a:pt x="1" y="45"/>
                  </a:cubicBezTo>
                  <a:cubicBezTo>
                    <a:pt x="0" y="36"/>
                    <a:pt x="10" y="25"/>
                    <a:pt x="13" y="18"/>
                  </a:cubicBezTo>
                  <a:cubicBezTo>
                    <a:pt x="16" y="11"/>
                    <a:pt x="15" y="2"/>
                    <a:pt x="21" y="1"/>
                  </a:cubicBezTo>
                  <a:cubicBezTo>
                    <a:pt x="27" y="0"/>
                    <a:pt x="45" y="2"/>
                    <a:pt x="51" y="9"/>
                  </a:cubicBezTo>
                  <a:cubicBezTo>
                    <a:pt x="57" y="16"/>
                    <a:pt x="57" y="34"/>
                    <a:pt x="57" y="45"/>
                  </a:cubicBezTo>
                  <a:cubicBezTo>
                    <a:pt x="57" y="56"/>
                    <a:pt x="57" y="72"/>
                    <a:pt x="51" y="76"/>
                  </a:cubicBezTo>
                  <a:cubicBezTo>
                    <a:pt x="45" y="80"/>
                    <a:pt x="29" y="75"/>
                    <a:pt x="21" y="70"/>
                  </a:cubicBezTo>
                  <a:close/>
                </a:path>
              </a:pathLst>
            </a:custGeom>
            <a:solidFill>
              <a:srgbClr val="008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8" name="Freeform 28"/>
            <p:cNvSpPr>
              <a:spLocks/>
            </p:cNvSpPr>
            <p:nvPr/>
          </p:nvSpPr>
          <p:spPr bwMode="auto">
            <a:xfrm>
              <a:off x="2609850" y="1727200"/>
              <a:ext cx="252413" cy="319088"/>
            </a:xfrm>
            <a:custGeom>
              <a:avLst/>
              <a:gdLst>
                <a:gd name="T0" fmla="*/ 2147483647 w 159"/>
                <a:gd name="T1" fmla="*/ 2147483647 h 201"/>
                <a:gd name="T2" fmla="*/ 2147483647 w 159"/>
                <a:gd name="T3" fmla="*/ 2147483647 h 201"/>
                <a:gd name="T4" fmla="*/ 2147483647 w 159"/>
                <a:gd name="T5" fmla="*/ 2147483647 h 201"/>
                <a:gd name="T6" fmla="*/ 2147483647 w 159"/>
                <a:gd name="T7" fmla="*/ 2147483647 h 201"/>
                <a:gd name="T8" fmla="*/ 2147483647 w 159"/>
                <a:gd name="T9" fmla="*/ 2147483647 h 201"/>
                <a:gd name="T10" fmla="*/ 2147483647 w 159"/>
                <a:gd name="T11" fmla="*/ 2147483647 h 201"/>
                <a:gd name="T12" fmla="*/ 2147483647 w 159"/>
                <a:gd name="T13" fmla="*/ 2147483647 h 201"/>
                <a:gd name="T14" fmla="*/ 2147483647 w 159"/>
                <a:gd name="T15" fmla="*/ 2147483647 h 201"/>
                <a:gd name="T16" fmla="*/ 2147483647 w 159"/>
                <a:gd name="T17" fmla="*/ 2147483647 h 201"/>
                <a:gd name="T18" fmla="*/ 2147483647 w 159"/>
                <a:gd name="T19" fmla="*/ 2147483647 h 201"/>
                <a:gd name="T20" fmla="*/ 2147483647 w 159"/>
                <a:gd name="T21" fmla="*/ 2147483647 h 201"/>
                <a:gd name="T22" fmla="*/ 2147483647 w 159"/>
                <a:gd name="T23" fmla="*/ 2147483647 h 201"/>
                <a:gd name="T24" fmla="*/ 2147483647 w 159"/>
                <a:gd name="T25" fmla="*/ 2147483647 h 201"/>
                <a:gd name="T26" fmla="*/ 2147483647 w 159"/>
                <a:gd name="T27" fmla="*/ 2147483647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9"/>
                <a:gd name="T43" fmla="*/ 0 h 201"/>
                <a:gd name="T44" fmla="*/ 159 w 159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9" h="201">
                  <a:moveTo>
                    <a:pt x="49" y="131"/>
                  </a:moveTo>
                  <a:cubicBezTo>
                    <a:pt x="44" y="116"/>
                    <a:pt x="35" y="106"/>
                    <a:pt x="29" y="95"/>
                  </a:cubicBezTo>
                  <a:cubicBezTo>
                    <a:pt x="23" y="84"/>
                    <a:pt x="16" y="79"/>
                    <a:pt x="12" y="66"/>
                  </a:cubicBezTo>
                  <a:cubicBezTo>
                    <a:pt x="8" y="53"/>
                    <a:pt x="0" y="27"/>
                    <a:pt x="6" y="16"/>
                  </a:cubicBezTo>
                  <a:cubicBezTo>
                    <a:pt x="12" y="5"/>
                    <a:pt x="34" y="2"/>
                    <a:pt x="49" y="1"/>
                  </a:cubicBezTo>
                  <a:cubicBezTo>
                    <a:pt x="64" y="0"/>
                    <a:pt x="79" y="5"/>
                    <a:pt x="94" y="11"/>
                  </a:cubicBezTo>
                  <a:cubicBezTo>
                    <a:pt x="109" y="17"/>
                    <a:pt x="128" y="26"/>
                    <a:pt x="138" y="37"/>
                  </a:cubicBezTo>
                  <a:cubicBezTo>
                    <a:pt x="148" y="48"/>
                    <a:pt x="153" y="59"/>
                    <a:pt x="156" y="78"/>
                  </a:cubicBezTo>
                  <a:cubicBezTo>
                    <a:pt x="159" y="97"/>
                    <a:pt x="158" y="131"/>
                    <a:pt x="157" y="150"/>
                  </a:cubicBezTo>
                  <a:cubicBezTo>
                    <a:pt x="156" y="169"/>
                    <a:pt x="157" y="187"/>
                    <a:pt x="149" y="194"/>
                  </a:cubicBezTo>
                  <a:cubicBezTo>
                    <a:pt x="141" y="201"/>
                    <a:pt x="123" y="191"/>
                    <a:pt x="111" y="191"/>
                  </a:cubicBezTo>
                  <a:cubicBezTo>
                    <a:pt x="99" y="191"/>
                    <a:pt x="83" y="197"/>
                    <a:pt x="75" y="196"/>
                  </a:cubicBezTo>
                  <a:cubicBezTo>
                    <a:pt x="67" y="195"/>
                    <a:pt x="65" y="195"/>
                    <a:pt x="61" y="184"/>
                  </a:cubicBezTo>
                  <a:cubicBezTo>
                    <a:pt x="57" y="173"/>
                    <a:pt x="54" y="146"/>
                    <a:pt x="49" y="131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9" name="Freeform 29"/>
            <p:cNvSpPr>
              <a:spLocks/>
            </p:cNvSpPr>
            <p:nvPr/>
          </p:nvSpPr>
          <p:spPr bwMode="auto">
            <a:xfrm>
              <a:off x="2898775" y="1458913"/>
              <a:ext cx="1306513" cy="1928812"/>
            </a:xfrm>
            <a:custGeom>
              <a:avLst/>
              <a:gdLst>
                <a:gd name="T0" fmla="*/ 2147483647 w 823"/>
                <a:gd name="T1" fmla="*/ 2147483647 h 1215"/>
                <a:gd name="T2" fmla="*/ 2147483647 w 823"/>
                <a:gd name="T3" fmla="*/ 2147483647 h 1215"/>
                <a:gd name="T4" fmla="*/ 2147483647 w 823"/>
                <a:gd name="T5" fmla="*/ 2147483647 h 1215"/>
                <a:gd name="T6" fmla="*/ 2147483647 w 823"/>
                <a:gd name="T7" fmla="*/ 2147483647 h 1215"/>
                <a:gd name="T8" fmla="*/ 2147483647 w 823"/>
                <a:gd name="T9" fmla="*/ 2147483647 h 1215"/>
                <a:gd name="T10" fmla="*/ 2147483647 w 823"/>
                <a:gd name="T11" fmla="*/ 2147483647 h 1215"/>
                <a:gd name="T12" fmla="*/ 2147483647 w 823"/>
                <a:gd name="T13" fmla="*/ 2147483647 h 1215"/>
                <a:gd name="T14" fmla="*/ 2147483647 w 823"/>
                <a:gd name="T15" fmla="*/ 2147483647 h 1215"/>
                <a:gd name="T16" fmla="*/ 2147483647 w 823"/>
                <a:gd name="T17" fmla="*/ 2147483647 h 1215"/>
                <a:gd name="T18" fmla="*/ 2147483647 w 823"/>
                <a:gd name="T19" fmla="*/ 2147483647 h 1215"/>
                <a:gd name="T20" fmla="*/ 2147483647 w 823"/>
                <a:gd name="T21" fmla="*/ 2147483647 h 1215"/>
                <a:gd name="T22" fmla="*/ 2147483647 w 823"/>
                <a:gd name="T23" fmla="*/ 2147483647 h 1215"/>
                <a:gd name="T24" fmla="*/ 2147483647 w 823"/>
                <a:gd name="T25" fmla="*/ 2147483647 h 1215"/>
                <a:gd name="T26" fmla="*/ 2147483647 w 823"/>
                <a:gd name="T27" fmla="*/ 2147483647 h 1215"/>
                <a:gd name="T28" fmla="*/ 2147483647 w 823"/>
                <a:gd name="T29" fmla="*/ 2147483647 h 1215"/>
                <a:gd name="T30" fmla="*/ 2147483647 w 823"/>
                <a:gd name="T31" fmla="*/ 2147483647 h 1215"/>
                <a:gd name="T32" fmla="*/ 2147483647 w 823"/>
                <a:gd name="T33" fmla="*/ 2147483647 h 1215"/>
                <a:gd name="T34" fmla="*/ 2147483647 w 823"/>
                <a:gd name="T35" fmla="*/ 2147483647 h 1215"/>
                <a:gd name="T36" fmla="*/ 2147483647 w 823"/>
                <a:gd name="T37" fmla="*/ 2147483647 h 1215"/>
                <a:gd name="T38" fmla="*/ 2147483647 w 823"/>
                <a:gd name="T39" fmla="*/ 2147483647 h 1215"/>
                <a:gd name="T40" fmla="*/ 2147483647 w 823"/>
                <a:gd name="T41" fmla="*/ 2147483647 h 1215"/>
                <a:gd name="T42" fmla="*/ 2147483647 w 823"/>
                <a:gd name="T43" fmla="*/ 2147483647 h 1215"/>
                <a:gd name="T44" fmla="*/ 2147483647 w 823"/>
                <a:gd name="T45" fmla="*/ 2147483647 h 1215"/>
                <a:gd name="T46" fmla="*/ 2147483647 w 823"/>
                <a:gd name="T47" fmla="*/ 2147483647 h 1215"/>
                <a:gd name="T48" fmla="*/ 2147483647 w 823"/>
                <a:gd name="T49" fmla="*/ 2147483647 h 1215"/>
                <a:gd name="T50" fmla="*/ 2147483647 w 823"/>
                <a:gd name="T51" fmla="*/ 2147483647 h 1215"/>
                <a:gd name="T52" fmla="*/ 2147483647 w 823"/>
                <a:gd name="T53" fmla="*/ 2147483647 h 1215"/>
                <a:gd name="T54" fmla="*/ 2147483647 w 823"/>
                <a:gd name="T55" fmla="*/ 2147483647 h 1215"/>
                <a:gd name="T56" fmla="*/ 2147483647 w 823"/>
                <a:gd name="T57" fmla="*/ 2147483647 h 1215"/>
                <a:gd name="T58" fmla="*/ 2147483647 w 823"/>
                <a:gd name="T59" fmla="*/ 2147483647 h 1215"/>
                <a:gd name="T60" fmla="*/ 2147483647 w 823"/>
                <a:gd name="T61" fmla="*/ 2147483647 h 1215"/>
                <a:gd name="T62" fmla="*/ 2147483647 w 823"/>
                <a:gd name="T63" fmla="*/ 2147483647 h 12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23"/>
                <a:gd name="T97" fmla="*/ 0 h 1215"/>
                <a:gd name="T98" fmla="*/ 823 w 823"/>
                <a:gd name="T99" fmla="*/ 1215 h 12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23" h="1215">
                  <a:moveTo>
                    <a:pt x="57" y="272"/>
                  </a:moveTo>
                  <a:cubicBezTo>
                    <a:pt x="56" y="256"/>
                    <a:pt x="55" y="228"/>
                    <a:pt x="52" y="206"/>
                  </a:cubicBezTo>
                  <a:cubicBezTo>
                    <a:pt x="49" y="184"/>
                    <a:pt x="43" y="155"/>
                    <a:pt x="36" y="137"/>
                  </a:cubicBezTo>
                  <a:cubicBezTo>
                    <a:pt x="30" y="119"/>
                    <a:pt x="17" y="107"/>
                    <a:pt x="11" y="94"/>
                  </a:cubicBezTo>
                  <a:cubicBezTo>
                    <a:pt x="6" y="81"/>
                    <a:pt x="0" y="73"/>
                    <a:pt x="7" y="60"/>
                  </a:cubicBezTo>
                  <a:cubicBezTo>
                    <a:pt x="15" y="47"/>
                    <a:pt x="35" y="29"/>
                    <a:pt x="54" y="19"/>
                  </a:cubicBezTo>
                  <a:cubicBezTo>
                    <a:pt x="73" y="9"/>
                    <a:pt x="92" y="0"/>
                    <a:pt x="118" y="0"/>
                  </a:cubicBezTo>
                  <a:cubicBezTo>
                    <a:pt x="144" y="0"/>
                    <a:pt x="186" y="6"/>
                    <a:pt x="209" y="20"/>
                  </a:cubicBezTo>
                  <a:cubicBezTo>
                    <a:pt x="232" y="34"/>
                    <a:pt x="242" y="62"/>
                    <a:pt x="256" y="82"/>
                  </a:cubicBezTo>
                  <a:cubicBezTo>
                    <a:pt x="269" y="102"/>
                    <a:pt x="289" y="121"/>
                    <a:pt x="293" y="140"/>
                  </a:cubicBezTo>
                  <a:cubicBezTo>
                    <a:pt x="297" y="159"/>
                    <a:pt x="283" y="175"/>
                    <a:pt x="281" y="197"/>
                  </a:cubicBezTo>
                  <a:cubicBezTo>
                    <a:pt x="278" y="219"/>
                    <a:pt x="280" y="246"/>
                    <a:pt x="278" y="274"/>
                  </a:cubicBezTo>
                  <a:cubicBezTo>
                    <a:pt x="277" y="302"/>
                    <a:pt x="275" y="344"/>
                    <a:pt x="275" y="367"/>
                  </a:cubicBezTo>
                  <a:cubicBezTo>
                    <a:pt x="275" y="390"/>
                    <a:pt x="272" y="396"/>
                    <a:pt x="276" y="413"/>
                  </a:cubicBezTo>
                  <a:cubicBezTo>
                    <a:pt x="281" y="430"/>
                    <a:pt x="295" y="448"/>
                    <a:pt x="301" y="468"/>
                  </a:cubicBezTo>
                  <a:cubicBezTo>
                    <a:pt x="308" y="488"/>
                    <a:pt x="313" y="517"/>
                    <a:pt x="316" y="533"/>
                  </a:cubicBezTo>
                  <a:cubicBezTo>
                    <a:pt x="319" y="549"/>
                    <a:pt x="307" y="561"/>
                    <a:pt x="318" y="567"/>
                  </a:cubicBezTo>
                  <a:cubicBezTo>
                    <a:pt x="329" y="573"/>
                    <a:pt x="363" y="572"/>
                    <a:pt x="386" y="572"/>
                  </a:cubicBezTo>
                  <a:cubicBezTo>
                    <a:pt x="408" y="572"/>
                    <a:pt x="432" y="564"/>
                    <a:pt x="453" y="566"/>
                  </a:cubicBezTo>
                  <a:cubicBezTo>
                    <a:pt x="474" y="568"/>
                    <a:pt x="499" y="575"/>
                    <a:pt x="510" y="586"/>
                  </a:cubicBezTo>
                  <a:cubicBezTo>
                    <a:pt x="522" y="597"/>
                    <a:pt x="521" y="617"/>
                    <a:pt x="523" y="632"/>
                  </a:cubicBezTo>
                  <a:cubicBezTo>
                    <a:pt x="525" y="647"/>
                    <a:pt x="514" y="662"/>
                    <a:pt x="523" y="674"/>
                  </a:cubicBezTo>
                  <a:cubicBezTo>
                    <a:pt x="531" y="686"/>
                    <a:pt x="558" y="696"/>
                    <a:pt x="573" y="703"/>
                  </a:cubicBezTo>
                  <a:cubicBezTo>
                    <a:pt x="587" y="710"/>
                    <a:pt x="604" y="708"/>
                    <a:pt x="613" y="718"/>
                  </a:cubicBezTo>
                  <a:cubicBezTo>
                    <a:pt x="622" y="728"/>
                    <a:pt x="626" y="745"/>
                    <a:pt x="630" y="761"/>
                  </a:cubicBezTo>
                  <a:cubicBezTo>
                    <a:pt x="634" y="777"/>
                    <a:pt x="629" y="796"/>
                    <a:pt x="635" y="814"/>
                  </a:cubicBezTo>
                  <a:cubicBezTo>
                    <a:pt x="641" y="832"/>
                    <a:pt x="656" y="856"/>
                    <a:pt x="668" y="871"/>
                  </a:cubicBezTo>
                  <a:cubicBezTo>
                    <a:pt x="681" y="886"/>
                    <a:pt x="689" y="893"/>
                    <a:pt x="708" y="902"/>
                  </a:cubicBezTo>
                  <a:cubicBezTo>
                    <a:pt x="726" y="911"/>
                    <a:pt x="766" y="915"/>
                    <a:pt x="780" y="924"/>
                  </a:cubicBezTo>
                  <a:cubicBezTo>
                    <a:pt x="795" y="933"/>
                    <a:pt x="794" y="936"/>
                    <a:pt x="797" y="955"/>
                  </a:cubicBezTo>
                  <a:cubicBezTo>
                    <a:pt x="800" y="974"/>
                    <a:pt x="799" y="1018"/>
                    <a:pt x="800" y="1040"/>
                  </a:cubicBezTo>
                  <a:cubicBezTo>
                    <a:pt x="801" y="1062"/>
                    <a:pt x="802" y="1074"/>
                    <a:pt x="805" y="1088"/>
                  </a:cubicBezTo>
                  <a:cubicBezTo>
                    <a:pt x="808" y="1102"/>
                    <a:pt x="821" y="1113"/>
                    <a:pt x="822" y="1126"/>
                  </a:cubicBezTo>
                  <a:cubicBezTo>
                    <a:pt x="823" y="1139"/>
                    <a:pt x="821" y="1159"/>
                    <a:pt x="813" y="1167"/>
                  </a:cubicBezTo>
                  <a:cubicBezTo>
                    <a:pt x="804" y="1175"/>
                    <a:pt x="773" y="1178"/>
                    <a:pt x="770" y="1172"/>
                  </a:cubicBezTo>
                  <a:cubicBezTo>
                    <a:pt x="767" y="1166"/>
                    <a:pt x="789" y="1144"/>
                    <a:pt x="792" y="1130"/>
                  </a:cubicBezTo>
                  <a:cubicBezTo>
                    <a:pt x="795" y="1116"/>
                    <a:pt x="800" y="1097"/>
                    <a:pt x="792" y="1087"/>
                  </a:cubicBezTo>
                  <a:cubicBezTo>
                    <a:pt x="784" y="1077"/>
                    <a:pt x="763" y="1074"/>
                    <a:pt x="740" y="1068"/>
                  </a:cubicBezTo>
                  <a:cubicBezTo>
                    <a:pt x="717" y="1062"/>
                    <a:pt x="678" y="1056"/>
                    <a:pt x="655" y="1051"/>
                  </a:cubicBezTo>
                  <a:cubicBezTo>
                    <a:pt x="632" y="1046"/>
                    <a:pt x="620" y="1036"/>
                    <a:pt x="605" y="1040"/>
                  </a:cubicBezTo>
                  <a:cubicBezTo>
                    <a:pt x="589" y="1044"/>
                    <a:pt x="580" y="1069"/>
                    <a:pt x="558" y="1076"/>
                  </a:cubicBezTo>
                  <a:cubicBezTo>
                    <a:pt x="536" y="1083"/>
                    <a:pt x="495" y="1072"/>
                    <a:pt x="476" y="1080"/>
                  </a:cubicBezTo>
                  <a:cubicBezTo>
                    <a:pt x="457" y="1088"/>
                    <a:pt x="453" y="1113"/>
                    <a:pt x="442" y="1125"/>
                  </a:cubicBezTo>
                  <a:cubicBezTo>
                    <a:pt x="431" y="1137"/>
                    <a:pt x="421" y="1146"/>
                    <a:pt x="407" y="1151"/>
                  </a:cubicBezTo>
                  <a:cubicBezTo>
                    <a:pt x="393" y="1156"/>
                    <a:pt x="376" y="1150"/>
                    <a:pt x="356" y="1156"/>
                  </a:cubicBezTo>
                  <a:cubicBezTo>
                    <a:pt x="336" y="1162"/>
                    <a:pt x="314" y="1180"/>
                    <a:pt x="289" y="1186"/>
                  </a:cubicBezTo>
                  <a:cubicBezTo>
                    <a:pt x="264" y="1192"/>
                    <a:pt x="223" y="1215"/>
                    <a:pt x="208" y="1191"/>
                  </a:cubicBezTo>
                  <a:cubicBezTo>
                    <a:pt x="193" y="1167"/>
                    <a:pt x="197" y="1070"/>
                    <a:pt x="196" y="1039"/>
                  </a:cubicBezTo>
                  <a:cubicBezTo>
                    <a:pt x="195" y="1008"/>
                    <a:pt x="202" y="1016"/>
                    <a:pt x="202" y="1003"/>
                  </a:cubicBezTo>
                  <a:cubicBezTo>
                    <a:pt x="202" y="990"/>
                    <a:pt x="196" y="973"/>
                    <a:pt x="193" y="962"/>
                  </a:cubicBezTo>
                  <a:cubicBezTo>
                    <a:pt x="190" y="951"/>
                    <a:pt x="182" y="949"/>
                    <a:pt x="181" y="936"/>
                  </a:cubicBezTo>
                  <a:cubicBezTo>
                    <a:pt x="180" y="923"/>
                    <a:pt x="190" y="906"/>
                    <a:pt x="188" y="886"/>
                  </a:cubicBezTo>
                  <a:cubicBezTo>
                    <a:pt x="186" y="866"/>
                    <a:pt x="176" y="837"/>
                    <a:pt x="168" y="816"/>
                  </a:cubicBezTo>
                  <a:cubicBezTo>
                    <a:pt x="161" y="795"/>
                    <a:pt x="151" y="776"/>
                    <a:pt x="143" y="756"/>
                  </a:cubicBezTo>
                  <a:cubicBezTo>
                    <a:pt x="136" y="736"/>
                    <a:pt x="133" y="711"/>
                    <a:pt x="126" y="696"/>
                  </a:cubicBezTo>
                  <a:cubicBezTo>
                    <a:pt x="118" y="681"/>
                    <a:pt x="110" y="676"/>
                    <a:pt x="99" y="663"/>
                  </a:cubicBezTo>
                  <a:cubicBezTo>
                    <a:pt x="87" y="650"/>
                    <a:pt x="69" y="632"/>
                    <a:pt x="59" y="620"/>
                  </a:cubicBezTo>
                  <a:cubicBezTo>
                    <a:pt x="50" y="608"/>
                    <a:pt x="45" y="605"/>
                    <a:pt x="42" y="593"/>
                  </a:cubicBezTo>
                  <a:cubicBezTo>
                    <a:pt x="38" y="581"/>
                    <a:pt x="43" y="561"/>
                    <a:pt x="42" y="545"/>
                  </a:cubicBezTo>
                  <a:cubicBezTo>
                    <a:pt x="41" y="529"/>
                    <a:pt x="38" y="513"/>
                    <a:pt x="36" y="499"/>
                  </a:cubicBezTo>
                  <a:cubicBezTo>
                    <a:pt x="34" y="485"/>
                    <a:pt x="29" y="475"/>
                    <a:pt x="31" y="459"/>
                  </a:cubicBezTo>
                  <a:cubicBezTo>
                    <a:pt x="33" y="443"/>
                    <a:pt x="44" y="421"/>
                    <a:pt x="49" y="403"/>
                  </a:cubicBezTo>
                  <a:cubicBezTo>
                    <a:pt x="54" y="385"/>
                    <a:pt x="61" y="367"/>
                    <a:pt x="63" y="351"/>
                  </a:cubicBezTo>
                  <a:cubicBezTo>
                    <a:pt x="65" y="335"/>
                    <a:pt x="60" y="319"/>
                    <a:pt x="59" y="305"/>
                  </a:cubicBezTo>
                  <a:cubicBezTo>
                    <a:pt x="58" y="291"/>
                    <a:pt x="58" y="288"/>
                    <a:pt x="57" y="272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10" name="Freeform 30"/>
            <p:cNvSpPr>
              <a:spLocks/>
            </p:cNvSpPr>
            <p:nvPr/>
          </p:nvSpPr>
          <p:spPr bwMode="auto">
            <a:xfrm>
              <a:off x="3609975" y="3100388"/>
              <a:ext cx="561975" cy="474662"/>
            </a:xfrm>
            <a:custGeom>
              <a:avLst/>
              <a:gdLst>
                <a:gd name="T0" fmla="*/ 2147483647 w 354"/>
                <a:gd name="T1" fmla="*/ 2147483647 h 299"/>
                <a:gd name="T2" fmla="*/ 2147483647 w 354"/>
                <a:gd name="T3" fmla="*/ 2147483647 h 299"/>
                <a:gd name="T4" fmla="*/ 2147483647 w 354"/>
                <a:gd name="T5" fmla="*/ 2147483647 h 299"/>
                <a:gd name="T6" fmla="*/ 2147483647 w 354"/>
                <a:gd name="T7" fmla="*/ 2147483647 h 299"/>
                <a:gd name="T8" fmla="*/ 2147483647 w 354"/>
                <a:gd name="T9" fmla="*/ 2147483647 h 299"/>
                <a:gd name="T10" fmla="*/ 2147483647 w 354"/>
                <a:gd name="T11" fmla="*/ 2147483647 h 299"/>
                <a:gd name="T12" fmla="*/ 2147483647 w 354"/>
                <a:gd name="T13" fmla="*/ 2147483647 h 299"/>
                <a:gd name="T14" fmla="*/ 2147483647 w 354"/>
                <a:gd name="T15" fmla="*/ 2147483647 h 299"/>
                <a:gd name="T16" fmla="*/ 2147483647 w 354"/>
                <a:gd name="T17" fmla="*/ 2147483647 h 299"/>
                <a:gd name="T18" fmla="*/ 2147483647 w 354"/>
                <a:gd name="T19" fmla="*/ 2147483647 h 299"/>
                <a:gd name="T20" fmla="*/ 2147483647 w 354"/>
                <a:gd name="T21" fmla="*/ 2147483647 h 299"/>
                <a:gd name="T22" fmla="*/ 2147483647 w 354"/>
                <a:gd name="T23" fmla="*/ 2147483647 h 299"/>
                <a:gd name="T24" fmla="*/ 2147483647 w 354"/>
                <a:gd name="T25" fmla="*/ 2147483647 h 299"/>
                <a:gd name="T26" fmla="*/ 2147483647 w 354"/>
                <a:gd name="T27" fmla="*/ 2147483647 h 299"/>
                <a:gd name="T28" fmla="*/ 2147483647 w 354"/>
                <a:gd name="T29" fmla="*/ 2147483647 h 299"/>
                <a:gd name="T30" fmla="*/ 2147483647 w 354"/>
                <a:gd name="T31" fmla="*/ 2147483647 h 299"/>
                <a:gd name="T32" fmla="*/ 2147483647 w 354"/>
                <a:gd name="T33" fmla="*/ 2147483647 h 299"/>
                <a:gd name="T34" fmla="*/ 2147483647 w 354"/>
                <a:gd name="T35" fmla="*/ 2147483647 h 299"/>
                <a:gd name="T36" fmla="*/ 2147483647 w 354"/>
                <a:gd name="T37" fmla="*/ 2147483647 h 299"/>
                <a:gd name="T38" fmla="*/ 2147483647 w 354"/>
                <a:gd name="T39" fmla="*/ 2147483647 h 299"/>
                <a:gd name="T40" fmla="*/ 2147483647 w 354"/>
                <a:gd name="T41" fmla="*/ 2147483647 h 299"/>
                <a:gd name="T42" fmla="*/ 2147483647 w 354"/>
                <a:gd name="T43" fmla="*/ 2147483647 h 299"/>
                <a:gd name="T44" fmla="*/ 2147483647 w 354"/>
                <a:gd name="T45" fmla="*/ 2147483647 h 2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54"/>
                <a:gd name="T70" fmla="*/ 0 h 299"/>
                <a:gd name="T71" fmla="*/ 354 w 354"/>
                <a:gd name="T72" fmla="*/ 299 h 2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54" h="299">
                  <a:moveTo>
                    <a:pt x="76" y="137"/>
                  </a:moveTo>
                  <a:cubicBezTo>
                    <a:pt x="88" y="142"/>
                    <a:pt x="103" y="139"/>
                    <a:pt x="110" y="149"/>
                  </a:cubicBezTo>
                  <a:cubicBezTo>
                    <a:pt x="117" y="159"/>
                    <a:pt x="113" y="185"/>
                    <a:pt x="118" y="197"/>
                  </a:cubicBezTo>
                  <a:cubicBezTo>
                    <a:pt x="123" y="209"/>
                    <a:pt x="133" y="210"/>
                    <a:pt x="142" y="219"/>
                  </a:cubicBezTo>
                  <a:cubicBezTo>
                    <a:pt x="151" y="228"/>
                    <a:pt x="162" y="242"/>
                    <a:pt x="170" y="253"/>
                  </a:cubicBezTo>
                  <a:cubicBezTo>
                    <a:pt x="178" y="264"/>
                    <a:pt x="184" y="281"/>
                    <a:pt x="192" y="288"/>
                  </a:cubicBezTo>
                  <a:cubicBezTo>
                    <a:pt x="200" y="295"/>
                    <a:pt x="210" y="299"/>
                    <a:pt x="221" y="293"/>
                  </a:cubicBezTo>
                  <a:cubicBezTo>
                    <a:pt x="232" y="287"/>
                    <a:pt x="249" y="266"/>
                    <a:pt x="259" y="252"/>
                  </a:cubicBezTo>
                  <a:cubicBezTo>
                    <a:pt x="269" y="238"/>
                    <a:pt x="276" y="219"/>
                    <a:pt x="281" y="207"/>
                  </a:cubicBezTo>
                  <a:cubicBezTo>
                    <a:pt x="286" y="195"/>
                    <a:pt x="285" y="189"/>
                    <a:pt x="288" y="181"/>
                  </a:cubicBezTo>
                  <a:cubicBezTo>
                    <a:pt x="291" y="173"/>
                    <a:pt x="296" y="168"/>
                    <a:pt x="302" y="161"/>
                  </a:cubicBezTo>
                  <a:cubicBezTo>
                    <a:pt x="308" y="154"/>
                    <a:pt x="317" y="149"/>
                    <a:pt x="324" y="138"/>
                  </a:cubicBezTo>
                  <a:cubicBezTo>
                    <a:pt x="331" y="127"/>
                    <a:pt x="343" y="108"/>
                    <a:pt x="346" y="94"/>
                  </a:cubicBezTo>
                  <a:cubicBezTo>
                    <a:pt x="349" y="80"/>
                    <a:pt x="354" y="63"/>
                    <a:pt x="345" y="53"/>
                  </a:cubicBezTo>
                  <a:cubicBezTo>
                    <a:pt x="336" y="43"/>
                    <a:pt x="315" y="38"/>
                    <a:pt x="293" y="32"/>
                  </a:cubicBezTo>
                  <a:cubicBezTo>
                    <a:pt x="271" y="26"/>
                    <a:pt x="232" y="19"/>
                    <a:pt x="211" y="15"/>
                  </a:cubicBezTo>
                  <a:cubicBezTo>
                    <a:pt x="190" y="11"/>
                    <a:pt x="180" y="0"/>
                    <a:pt x="165" y="5"/>
                  </a:cubicBezTo>
                  <a:cubicBezTo>
                    <a:pt x="150" y="10"/>
                    <a:pt x="138" y="37"/>
                    <a:pt x="118" y="44"/>
                  </a:cubicBezTo>
                  <a:cubicBezTo>
                    <a:pt x="98" y="51"/>
                    <a:pt x="59" y="42"/>
                    <a:pt x="41" y="46"/>
                  </a:cubicBezTo>
                  <a:cubicBezTo>
                    <a:pt x="23" y="50"/>
                    <a:pt x="13" y="59"/>
                    <a:pt x="7" y="68"/>
                  </a:cubicBezTo>
                  <a:cubicBezTo>
                    <a:pt x="1" y="77"/>
                    <a:pt x="0" y="93"/>
                    <a:pt x="5" y="102"/>
                  </a:cubicBezTo>
                  <a:cubicBezTo>
                    <a:pt x="10" y="111"/>
                    <a:pt x="26" y="114"/>
                    <a:pt x="38" y="120"/>
                  </a:cubicBezTo>
                  <a:cubicBezTo>
                    <a:pt x="50" y="126"/>
                    <a:pt x="64" y="132"/>
                    <a:pt x="76" y="137"/>
                  </a:cubicBezTo>
                  <a:close/>
                </a:path>
              </a:pathLst>
            </a:custGeom>
            <a:solidFill>
              <a:srgbClr val="008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11" name="Text Box 31"/>
            <p:cNvSpPr txBox="1">
              <a:spLocks noChangeArrowheads="1"/>
            </p:cNvSpPr>
            <p:nvPr/>
          </p:nvSpPr>
          <p:spPr bwMode="auto">
            <a:xfrm>
              <a:off x="3103563" y="4908551"/>
              <a:ext cx="752475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b="1"/>
                <a:t>Palo Duro</a:t>
              </a:r>
            </a:p>
          </p:txBody>
        </p:sp>
        <p:sp>
          <p:nvSpPr>
            <p:cNvPr id="42012" name="Oval 32"/>
            <p:cNvSpPr>
              <a:spLocks noChangeArrowheads="1"/>
            </p:cNvSpPr>
            <p:nvPr/>
          </p:nvSpPr>
          <p:spPr bwMode="auto">
            <a:xfrm>
              <a:off x="3321050" y="2565400"/>
              <a:ext cx="373063" cy="444500"/>
            </a:xfrm>
            <a:prstGeom prst="ellipse">
              <a:avLst/>
            </a:pr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13" name="Oval 33"/>
            <p:cNvSpPr>
              <a:spLocks noChangeArrowheads="1"/>
            </p:cNvSpPr>
            <p:nvPr/>
          </p:nvSpPr>
          <p:spPr bwMode="auto">
            <a:xfrm>
              <a:off x="2933700" y="2041525"/>
              <a:ext cx="274638" cy="287338"/>
            </a:xfrm>
            <a:prstGeom prst="ellipse">
              <a:avLst/>
            </a:pr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14" name="Oval 34"/>
            <p:cNvSpPr>
              <a:spLocks noChangeArrowheads="1"/>
            </p:cNvSpPr>
            <p:nvPr/>
          </p:nvSpPr>
          <p:spPr bwMode="auto">
            <a:xfrm>
              <a:off x="3143250" y="1651000"/>
              <a:ext cx="234950" cy="303213"/>
            </a:xfrm>
            <a:prstGeom prst="ellipse">
              <a:avLst/>
            </a:pr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15" name="Text Box 35"/>
            <p:cNvSpPr txBox="1">
              <a:spLocks noChangeArrowheads="1"/>
            </p:cNvSpPr>
            <p:nvPr/>
          </p:nvSpPr>
          <p:spPr bwMode="auto">
            <a:xfrm>
              <a:off x="3829050" y="4787900"/>
              <a:ext cx="744538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/>
                <a:t>Woodford</a:t>
              </a:r>
            </a:p>
          </p:txBody>
        </p:sp>
        <p:sp>
          <p:nvSpPr>
            <p:cNvPr id="42016" name="Line 39"/>
            <p:cNvSpPr>
              <a:spLocks noChangeShapeType="1"/>
            </p:cNvSpPr>
            <p:nvPr/>
          </p:nvSpPr>
          <p:spPr bwMode="auto">
            <a:xfrm flipV="1">
              <a:off x="2868613" y="5437188"/>
              <a:ext cx="647700" cy="169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25" name="Rectangle 37"/>
            <p:cNvSpPr>
              <a:spLocks noChangeArrowheads="1"/>
            </p:cNvSpPr>
            <p:nvPr/>
          </p:nvSpPr>
          <p:spPr bwMode="auto">
            <a:xfrm>
              <a:off x="2220913" y="5478463"/>
              <a:ext cx="647700" cy="347662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Avalon</a:t>
              </a:r>
            </a:p>
          </p:txBody>
        </p:sp>
        <p:sp>
          <p:nvSpPr>
            <p:cNvPr id="42018" name="Line 40"/>
            <p:cNvSpPr>
              <a:spLocks noChangeShapeType="1"/>
            </p:cNvSpPr>
            <p:nvPr/>
          </p:nvSpPr>
          <p:spPr bwMode="auto">
            <a:xfrm flipH="1" flipV="1">
              <a:off x="4284663" y="5476875"/>
              <a:ext cx="357187" cy="606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29" name="Rectangle 41"/>
            <p:cNvSpPr>
              <a:spLocks noChangeArrowheads="1"/>
            </p:cNvSpPr>
            <p:nvPr/>
          </p:nvSpPr>
          <p:spPr bwMode="auto">
            <a:xfrm>
              <a:off x="4386263" y="5991225"/>
              <a:ext cx="833437" cy="347663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Barnett</a:t>
              </a:r>
            </a:p>
            <a:p>
              <a:pPr>
                <a:defRPr/>
              </a:pPr>
              <a:r>
                <a:rPr lang="en-US" sz="800" b="1"/>
                <a:t>24-252 Tcf</a:t>
              </a:r>
            </a:p>
          </p:txBody>
        </p:sp>
        <p:sp>
          <p:nvSpPr>
            <p:cNvPr id="42020" name="Line 42"/>
            <p:cNvSpPr>
              <a:spLocks noChangeShapeType="1"/>
            </p:cNvSpPr>
            <p:nvPr/>
          </p:nvSpPr>
          <p:spPr bwMode="auto">
            <a:xfrm flipH="1" flipV="1">
              <a:off x="4867275" y="5541963"/>
              <a:ext cx="792163" cy="508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31" name="Rectangle 43"/>
            <p:cNvSpPr>
              <a:spLocks noChangeArrowheads="1"/>
            </p:cNvSpPr>
            <p:nvPr/>
          </p:nvSpPr>
          <p:spPr bwMode="auto">
            <a:xfrm>
              <a:off x="5318125" y="5829300"/>
              <a:ext cx="1455738" cy="45243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Haynesville</a:t>
              </a:r>
            </a:p>
            <a:p>
              <a:pPr>
                <a:defRPr/>
              </a:pPr>
              <a:r>
                <a:rPr lang="en-US" sz="800" b="1"/>
                <a:t>(Shreveport/Louisiana)</a:t>
              </a:r>
            </a:p>
            <a:p>
              <a:pPr>
                <a:defRPr/>
              </a:pPr>
              <a:r>
                <a:rPr lang="en-US" sz="800" b="1"/>
                <a:t>29-39 Tcf</a:t>
              </a:r>
            </a:p>
          </p:txBody>
        </p:sp>
        <p:sp>
          <p:nvSpPr>
            <p:cNvPr id="42022" name="Line 44"/>
            <p:cNvSpPr>
              <a:spLocks noChangeShapeType="1"/>
            </p:cNvSpPr>
            <p:nvPr/>
          </p:nvSpPr>
          <p:spPr bwMode="auto">
            <a:xfrm flipH="1" flipV="1">
              <a:off x="4803775" y="4999038"/>
              <a:ext cx="1189038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33" name="Rectangle 45"/>
            <p:cNvSpPr>
              <a:spLocks noChangeArrowheads="1"/>
            </p:cNvSpPr>
            <p:nvPr/>
          </p:nvSpPr>
          <p:spPr bwMode="auto">
            <a:xfrm>
              <a:off x="5994400" y="5003800"/>
              <a:ext cx="792163" cy="314325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Fayetteville</a:t>
              </a:r>
            </a:p>
            <a:p>
              <a:pPr>
                <a:defRPr/>
              </a:pPr>
              <a:r>
                <a:rPr lang="en-US" sz="800" b="1"/>
                <a:t>20 Tcf</a:t>
              </a:r>
            </a:p>
          </p:txBody>
        </p:sp>
        <p:sp>
          <p:nvSpPr>
            <p:cNvPr id="42024" name="Text Box 46"/>
            <p:cNvSpPr txBox="1">
              <a:spLocks noChangeArrowheads="1"/>
            </p:cNvSpPr>
            <p:nvPr/>
          </p:nvSpPr>
          <p:spPr bwMode="auto">
            <a:xfrm>
              <a:off x="5057775" y="5362575"/>
              <a:ext cx="809625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800" b="1"/>
                <a:t>Floyd/</a:t>
              </a:r>
            </a:p>
            <a:p>
              <a:pPr>
                <a:lnSpc>
                  <a:spcPct val="90000"/>
                </a:lnSpc>
              </a:pPr>
              <a:r>
                <a:rPr lang="en-US" sz="800" b="1"/>
                <a:t>Conasauga</a:t>
              </a:r>
            </a:p>
          </p:txBody>
        </p:sp>
        <p:sp>
          <p:nvSpPr>
            <p:cNvPr id="42025" name="Text Box 48"/>
            <p:cNvSpPr txBox="1">
              <a:spLocks noChangeArrowheads="1"/>
            </p:cNvSpPr>
            <p:nvPr/>
          </p:nvSpPr>
          <p:spPr bwMode="auto">
            <a:xfrm>
              <a:off x="3294063" y="3937001"/>
              <a:ext cx="1138237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/>
                <a:t>Niobrara/Mowry</a:t>
              </a:r>
            </a:p>
          </p:txBody>
        </p:sp>
        <p:sp>
          <p:nvSpPr>
            <p:cNvPr id="42026" name="Text Box 49"/>
            <p:cNvSpPr txBox="1">
              <a:spLocks noChangeArrowheads="1"/>
            </p:cNvSpPr>
            <p:nvPr/>
          </p:nvSpPr>
          <p:spPr bwMode="auto">
            <a:xfrm>
              <a:off x="2671763" y="4191000"/>
              <a:ext cx="512762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800" b="1"/>
                <a:t>Cane </a:t>
              </a:r>
            </a:p>
            <a:p>
              <a:pPr>
                <a:lnSpc>
                  <a:spcPct val="90000"/>
                </a:lnSpc>
              </a:pPr>
              <a:r>
                <a:rPr lang="en-US" sz="800" b="1"/>
                <a:t>Creek</a:t>
              </a:r>
            </a:p>
          </p:txBody>
        </p:sp>
        <p:sp>
          <p:nvSpPr>
            <p:cNvPr id="42027" name="Text Box 50"/>
            <p:cNvSpPr txBox="1">
              <a:spLocks noChangeArrowheads="1"/>
            </p:cNvSpPr>
            <p:nvPr/>
          </p:nvSpPr>
          <p:spPr bwMode="auto">
            <a:xfrm>
              <a:off x="1595438" y="4325937"/>
              <a:ext cx="72390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/>
                <a:t>Monterey</a:t>
              </a:r>
            </a:p>
          </p:txBody>
        </p:sp>
        <p:sp>
          <p:nvSpPr>
            <p:cNvPr id="42028" name="Text Box 52"/>
            <p:cNvSpPr txBox="1">
              <a:spLocks noChangeArrowheads="1"/>
            </p:cNvSpPr>
            <p:nvPr/>
          </p:nvSpPr>
          <p:spPr bwMode="auto">
            <a:xfrm>
              <a:off x="5627688" y="3776664"/>
              <a:ext cx="1046162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/>
                <a:t>Michigan Basin</a:t>
              </a:r>
            </a:p>
          </p:txBody>
        </p:sp>
        <p:sp>
          <p:nvSpPr>
            <p:cNvPr id="42029" name="Text Box 53"/>
            <p:cNvSpPr txBox="1">
              <a:spLocks noChangeArrowheads="1"/>
            </p:cNvSpPr>
            <p:nvPr/>
          </p:nvSpPr>
          <p:spPr bwMode="auto">
            <a:xfrm>
              <a:off x="6032499" y="3268663"/>
              <a:ext cx="511174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800" b="1"/>
                <a:t>Utica </a:t>
              </a:r>
            </a:p>
            <a:p>
              <a:pPr>
                <a:lnSpc>
                  <a:spcPct val="90000"/>
                </a:lnSpc>
              </a:pPr>
              <a:r>
                <a:rPr lang="en-US" sz="800" b="1"/>
                <a:t>Shale</a:t>
              </a:r>
            </a:p>
          </p:txBody>
        </p:sp>
        <p:sp>
          <p:nvSpPr>
            <p:cNvPr id="42030" name="Freeform 55"/>
            <p:cNvSpPr>
              <a:spLocks/>
            </p:cNvSpPr>
            <p:nvPr/>
          </p:nvSpPr>
          <p:spPr bwMode="auto">
            <a:xfrm>
              <a:off x="7216775" y="3251200"/>
              <a:ext cx="190500" cy="90488"/>
            </a:xfrm>
            <a:custGeom>
              <a:avLst/>
              <a:gdLst>
                <a:gd name="T0" fmla="*/ 0 w 120"/>
                <a:gd name="T1" fmla="*/ 2147483647 h 57"/>
                <a:gd name="T2" fmla="*/ 2147483647 w 120"/>
                <a:gd name="T3" fmla="*/ 0 h 57"/>
                <a:gd name="T4" fmla="*/ 2147483647 w 120"/>
                <a:gd name="T5" fmla="*/ 2147483647 h 57"/>
                <a:gd name="T6" fmla="*/ 2147483647 w 120"/>
                <a:gd name="T7" fmla="*/ 2147483647 h 57"/>
                <a:gd name="T8" fmla="*/ 2147483647 w 120"/>
                <a:gd name="T9" fmla="*/ 2147483647 h 57"/>
                <a:gd name="T10" fmla="*/ 2147483647 w 120"/>
                <a:gd name="T11" fmla="*/ 2147483647 h 57"/>
                <a:gd name="T12" fmla="*/ 2147483647 w 120"/>
                <a:gd name="T13" fmla="*/ 2147483647 h 57"/>
                <a:gd name="T14" fmla="*/ 2147483647 w 120"/>
                <a:gd name="T15" fmla="*/ 2147483647 h 57"/>
                <a:gd name="T16" fmla="*/ 2147483647 w 120"/>
                <a:gd name="T17" fmla="*/ 2147483647 h 57"/>
                <a:gd name="T18" fmla="*/ 2147483647 w 120"/>
                <a:gd name="T19" fmla="*/ 2147483647 h 57"/>
                <a:gd name="T20" fmla="*/ 2147483647 w 120"/>
                <a:gd name="T21" fmla="*/ 2147483647 h 57"/>
                <a:gd name="T22" fmla="*/ 2147483647 w 120"/>
                <a:gd name="T23" fmla="*/ 2147483647 h 57"/>
                <a:gd name="T24" fmla="*/ 2147483647 w 120"/>
                <a:gd name="T25" fmla="*/ 2147483647 h 57"/>
                <a:gd name="T26" fmla="*/ 2147483647 w 120"/>
                <a:gd name="T27" fmla="*/ 2147483647 h 57"/>
                <a:gd name="T28" fmla="*/ 2147483647 w 120"/>
                <a:gd name="T29" fmla="*/ 2147483647 h 57"/>
                <a:gd name="T30" fmla="*/ 2147483647 w 120"/>
                <a:gd name="T31" fmla="*/ 2147483647 h 57"/>
                <a:gd name="T32" fmla="*/ 2147483647 w 120"/>
                <a:gd name="T33" fmla="*/ 2147483647 h 57"/>
                <a:gd name="T34" fmla="*/ 2147483647 w 120"/>
                <a:gd name="T35" fmla="*/ 2147483647 h 57"/>
                <a:gd name="T36" fmla="*/ 2147483647 w 120"/>
                <a:gd name="T37" fmla="*/ 2147483647 h 57"/>
                <a:gd name="T38" fmla="*/ 0 w 120"/>
                <a:gd name="T39" fmla="*/ 2147483647 h 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0"/>
                <a:gd name="T61" fmla="*/ 0 h 57"/>
                <a:gd name="T62" fmla="*/ 120 w 120"/>
                <a:gd name="T63" fmla="*/ 57 h 5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0" h="57">
                  <a:moveTo>
                    <a:pt x="0" y="25"/>
                  </a:moveTo>
                  <a:lnTo>
                    <a:pt x="11" y="0"/>
                  </a:lnTo>
                  <a:lnTo>
                    <a:pt x="14" y="19"/>
                  </a:lnTo>
                  <a:lnTo>
                    <a:pt x="30" y="40"/>
                  </a:lnTo>
                  <a:lnTo>
                    <a:pt x="44" y="30"/>
                  </a:lnTo>
                  <a:lnTo>
                    <a:pt x="68" y="31"/>
                  </a:lnTo>
                  <a:lnTo>
                    <a:pt x="80" y="28"/>
                  </a:lnTo>
                  <a:lnTo>
                    <a:pt x="102" y="13"/>
                  </a:lnTo>
                  <a:lnTo>
                    <a:pt x="120" y="15"/>
                  </a:lnTo>
                  <a:lnTo>
                    <a:pt x="108" y="28"/>
                  </a:lnTo>
                  <a:lnTo>
                    <a:pt x="108" y="51"/>
                  </a:lnTo>
                  <a:lnTo>
                    <a:pt x="93" y="57"/>
                  </a:lnTo>
                  <a:lnTo>
                    <a:pt x="80" y="42"/>
                  </a:lnTo>
                  <a:lnTo>
                    <a:pt x="72" y="52"/>
                  </a:lnTo>
                  <a:lnTo>
                    <a:pt x="48" y="54"/>
                  </a:lnTo>
                  <a:lnTo>
                    <a:pt x="33" y="46"/>
                  </a:lnTo>
                  <a:lnTo>
                    <a:pt x="21" y="51"/>
                  </a:lnTo>
                  <a:lnTo>
                    <a:pt x="15" y="37"/>
                  </a:lnTo>
                  <a:lnTo>
                    <a:pt x="5" y="3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ABAD7A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31" name="Freeform 56"/>
            <p:cNvSpPr>
              <a:spLocks/>
            </p:cNvSpPr>
            <p:nvPr/>
          </p:nvSpPr>
          <p:spPr bwMode="auto">
            <a:xfrm>
              <a:off x="7323138" y="3365500"/>
              <a:ext cx="60325" cy="82550"/>
            </a:xfrm>
            <a:custGeom>
              <a:avLst/>
              <a:gdLst>
                <a:gd name="T0" fmla="*/ 2147483647 w 38"/>
                <a:gd name="T1" fmla="*/ 2147483647 h 52"/>
                <a:gd name="T2" fmla="*/ 2147483647 w 38"/>
                <a:gd name="T3" fmla="*/ 2147483647 h 52"/>
                <a:gd name="T4" fmla="*/ 2147483647 w 38"/>
                <a:gd name="T5" fmla="*/ 2147483647 h 52"/>
                <a:gd name="T6" fmla="*/ 2147483647 w 38"/>
                <a:gd name="T7" fmla="*/ 2147483647 h 52"/>
                <a:gd name="T8" fmla="*/ 2147483647 w 38"/>
                <a:gd name="T9" fmla="*/ 214748364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52"/>
                <a:gd name="T17" fmla="*/ 38 w 3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52">
                  <a:moveTo>
                    <a:pt x="1" y="46"/>
                  </a:moveTo>
                  <a:cubicBezTo>
                    <a:pt x="2" y="40"/>
                    <a:pt x="11" y="14"/>
                    <a:pt x="17" y="7"/>
                  </a:cubicBezTo>
                  <a:cubicBezTo>
                    <a:pt x="23" y="0"/>
                    <a:pt x="38" y="1"/>
                    <a:pt x="37" y="7"/>
                  </a:cubicBezTo>
                  <a:cubicBezTo>
                    <a:pt x="36" y="13"/>
                    <a:pt x="20" y="38"/>
                    <a:pt x="14" y="45"/>
                  </a:cubicBezTo>
                  <a:cubicBezTo>
                    <a:pt x="8" y="52"/>
                    <a:pt x="0" y="52"/>
                    <a:pt x="1" y="46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32" name="Text Box 54"/>
            <p:cNvSpPr txBox="1">
              <a:spLocks noChangeArrowheads="1"/>
            </p:cNvSpPr>
            <p:nvPr/>
          </p:nvSpPr>
          <p:spPr bwMode="auto">
            <a:xfrm>
              <a:off x="6940551" y="3090863"/>
              <a:ext cx="885824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800" b="1"/>
                <a:t>Horton Bluff</a:t>
              </a:r>
            </a:p>
            <a:p>
              <a:pPr>
                <a:lnSpc>
                  <a:spcPct val="90000"/>
                </a:lnSpc>
              </a:pPr>
              <a:r>
                <a:rPr lang="en-US" sz="800" b="1"/>
                <a:t>Formation</a:t>
              </a:r>
            </a:p>
          </p:txBody>
        </p:sp>
        <p:sp>
          <p:nvSpPr>
            <p:cNvPr id="42033" name="Line 57"/>
            <p:cNvSpPr>
              <a:spLocks noChangeShapeType="1"/>
            </p:cNvSpPr>
            <p:nvPr/>
          </p:nvSpPr>
          <p:spPr bwMode="auto">
            <a:xfrm>
              <a:off x="4932363" y="3668713"/>
              <a:ext cx="333375" cy="641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46" name="Rectangle 58"/>
            <p:cNvSpPr>
              <a:spLocks noChangeArrowheads="1"/>
            </p:cNvSpPr>
            <p:nvPr/>
          </p:nvSpPr>
          <p:spPr bwMode="auto">
            <a:xfrm>
              <a:off x="4367213" y="3368675"/>
              <a:ext cx="792162" cy="307975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New Albany</a:t>
              </a:r>
            </a:p>
            <a:p>
              <a:pPr>
                <a:defRPr/>
              </a:pPr>
              <a:r>
                <a:rPr lang="en-US" sz="800" b="1"/>
                <a:t>86-160 Tcf</a:t>
              </a:r>
            </a:p>
          </p:txBody>
        </p:sp>
        <p:sp>
          <p:nvSpPr>
            <p:cNvPr id="42035" name="Line 59"/>
            <p:cNvSpPr>
              <a:spLocks noChangeShapeType="1"/>
            </p:cNvSpPr>
            <p:nvPr/>
          </p:nvSpPr>
          <p:spPr bwMode="auto">
            <a:xfrm flipH="1" flipV="1">
              <a:off x="6227763" y="4448175"/>
              <a:ext cx="785812" cy="968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48" name="Rectangle 60"/>
            <p:cNvSpPr>
              <a:spLocks noChangeArrowheads="1"/>
            </p:cNvSpPr>
            <p:nvPr/>
          </p:nvSpPr>
          <p:spPr bwMode="auto">
            <a:xfrm>
              <a:off x="6705600" y="4389438"/>
              <a:ext cx="881063" cy="330200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Marcellus</a:t>
              </a:r>
            </a:p>
            <a:p>
              <a:pPr>
                <a:defRPr/>
              </a:pPr>
              <a:r>
                <a:rPr lang="en-US" sz="800" b="1"/>
                <a:t>225-520 Tcf</a:t>
              </a:r>
            </a:p>
          </p:txBody>
        </p:sp>
        <p:sp>
          <p:nvSpPr>
            <p:cNvPr id="42037" name="Line 61"/>
            <p:cNvSpPr>
              <a:spLocks noChangeShapeType="1"/>
            </p:cNvSpPr>
            <p:nvPr/>
          </p:nvSpPr>
          <p:spPr bwMode="auto">
            <a:xfrm>
              <a:off x="5386388" y="3094038"/>
              <a:ext cx="195262" cy="690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50" name="Rectangle 62"/>
            <p:cNvSpPr>
              <a:spLocks noChangeArrowheads="1"/>
            </p:cNvSpPr>
            <p:nvPr/>
          </p:nvSpPr>
          <p:spPr bwMode="auto">
            <a:xfrm>
              <a:off x="4924425" y="2801938"/>
              <a:ext cx="833438" cy="307975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Antrim</a:t>
              </a:r>
            </a:p>
            <a:p>
              <a:pPr>
                <a:defRPr/>
              </a:pPr>
              <a:r>
                <a:rPr lang="en-US" sz="800" b="1"/>
                <a:t>35-160 Tcf</a:t>
              </a:r>
            </a:p>
          </p:txBody>
        </p:sp>
        <p:sp>
          <p:nvSpPr>
            <p:cNvPr id="42039" name="Line 63"/>
            <p:cNvSpPr>
              <a:spLocks noChangeShapeType="1"/>
            </p:cNvSpPr>
            <p:nvPr/>
          </p:nvSpPr>
          <p:spPr bwMode="auto">
            <a:xfrm>
              <a:off x="1778000" y="4103688"/>
              <a:ext cx="1350963" cy="517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52" name="Rectangle 64"/>
            <p:cNvSpPr>
              <a:spLocks noChangeArrowheads="1"/>
            </p:cNvSpPr>
            <p:nvPr/>
          </p:nvSpPr>
          <p:spPr bwMode="auto">
            <a:xfrm>
              <a:off x="636588" y="3924300"/>
              <a:ext cx="1212850" cy="347663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Lewis/Mancos</a:t>
              </a:r>
            </a:p>
            <a:p>
              <a:pPr>
                <a:defRPr/>
              </a:pPr>
              <a:r>
                <a:rPr lang="en-US" sz="800" b="1"/>
                <a:t>97 Tcf</a:t>
              </a:r>
            </a:p>
          </p:txBody>
        </p:sp>
        <p:sp>
          <p:nvSpPr>
            <p:cNvPr id="42041" name="Line 65"/>
            <p:cNvSpPr>
              <a:spLocks noChangeShapeType="1"/>
            </p:cNvSpPr>
            <p:nvPr/>
          </p:nvSpPr>
          <p:spPr bwMode="auto">
            <a:xfrm>
              <a:off x="1736725" y="3471863"/>
              <a:ext cx="1360488" cy="6080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54" name="Rectangle 66"/>
            <p:cNvSpPr>
              <a:spLocks noChangeArrowheads="1"/>
            </p:cNvSpPr>
            <p:nvPr/>
          </p:nvSpPr>
          <p:spPr bwMode="auto">
            <a:xfrm>
              <a:off x="636588" y="3260725"/>
              <a:ext cx="1212850" cy="347663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Green River</a:t>
              </a:r>
            </a:p>
            <a:p>
              <a:pPr>
                <a:defRPr/>
              </a:pPr>
              <a:r>
                <a:rPr lang="en-US" sz="800" b="1"/>
                <a:t>1.3-2 Trillion Bbl</a:t>
              </a:r>
            </a:p>
          </p:txBody>
        </p:sp>
        <p:sp>
          <p:nvSpPr>
            <p:cNvPr id="42043" name="Text Box 67"/>
            <p:cNvSpPr txBox="1">
              <a:spLocks noChangeArrowheads="1"/>
            </p:cNvSpPr>
            <p:nvPr/>
          </p:nvSpPr>
          <p:spPr bwMode="auto">
            <a:xfrm>
              <a:off x="3125787" y="3508376"/>
              <a:ext cx="693737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/>
                <a:t>Gammon</a:t>
              </a:r>
            </a:p>
          </p:txBody>
        </p:sp>
        <p:sp>
          <p:nvSpPr>
            <p:cNvPr id="42044" name="Line 68"/>
            <p:cNvSpPr>
              <a:spLocks noChangeShapeType="1"/>
            </p:cNvSpPr>
            <p:nvPr/>
          </p:nvSpPr>
          <p:spPr bwMode="auto">
            <a:xfrm>
              <a:off x="2068513" y="2447925"/>
              <a:ext cx="1223962" cy="3508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57" name="Rectangle 69"/>
            <p:cNvSpPr>
              <a:spLocks noChangeArrowheads="1"/>
            </p:cNvSpPr>
            <p:nvPr/>
          </p:nvSpPr>
          <p:spPr bwMode="auto">
            <a:xfrm>
              <a:off x="1195388" y="2300288"/>
              <a:ext cx="1060450" cy="307975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Colorado Group</a:t>
              </a:r>
            </a:p>
            <a:p>
              <a:pPr>
                <a:defRPr/>
              </a:pPr>
              <a:r>
                <a:rPr lang="en-US" sz="800" b="1"/>
                <a:t>&gt;300 Tcf</a:t>
              </a:r>
            </a:p>
          </p:txBody>
        </p:sp>
        <p:sp>
          <p:nvSpPr>
            <p:cNvPr id="42046" name="Line 70"/>
            <p:cNvSpPr>
              <a:spLocks noChangeShapeType="1"/>
            </p:cNvSpPr>
            <p:nvPr/>
          </p:nvSpPr>
          <p:spPr bwMode="auto">
            <a:xfrm>
              <a:off x="1939925" y="2836863"/>
              <a:ext cx="1724025" cy="4810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59" name="Rectangle 71"/>
            <p:cNvSpPr>
              <a:spLocks noChangeArrowheads="1"/>
            </p:cNvSpPr>
            <p:nvPr/>
          </p:nvSpPr>
          <p:spPr bwMode="auto">
            <a:xfrm>
              <a:off x="1220788" y="2735263"/>
              <a:ext cx="1035050" cy="347662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Bakken</a:t>
              </a:r>
            </a:p>
            <a:p>
              <a:pPr>
                <a:defRPr/>
              </a:pPr>
              <a:r>
                <a:rPr lang="en-US" sz="800" b="1"/>
                <a:t>3.65 Billion Bbl</a:t>
              </a:r>
            </a:p>
          </p:txBody>
        </p:sp>
        <p:sp>
          <p:nvSpPr>
            <p:cNvPr id="42048" name="Line 72"/>
            <p:cNvSpPr>
              <a:spLocks noChangeShapeType="1"/>
            </p:cNvSpPr>
            <p:nvPr/>
          </p:nvSpPr>
          <p:spPr bwMode="auto">
            <a:xfrm>
              <a:off x="1736725" y="1898650"/>
              <a:ext cx="1200150" cy="2936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61" name="Rectangle 73"/>
            <p:cNvSpPr>
              <a:spLocks noChangeArrowheads="1"/>
            </p:cNvSpPr>
            <p:nvPr/>
          </p:nvSpPr>
          <p:spPr bwMode="auto">
            <a:xfrm>
              <a:off x="896938" y="1822450"/>
              <a:ext cx="1358900" cy="314325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Montney Deep Basin</a:t>
              </a:r>
            </a:p>
            <a:p>
              <a:pPr>
                <a:defRPr/>
              </a:pPr>
              <a:r>
                <a:rPr lang="en-US" sz="800" b="1"/>
                <a:t>&gt;250 Tcf</a:t>
              </a:r>
            </a:p>
          </p:txBody>
        </p:sp>
        <p:sp>
          <p:nvSpPr>
            <p:cNvPr id="42050" name="Line 74"/>
            <p:cNvSpPr>
              <a:spLocks noChangeShapeType="1"/>
            </p:cNvSpPr>
            <p:nvPr/>
          </p:nvSpPr>
          <p:spPr bwMode="auto">
            <a:xfrm>
              <a:off x="1962150" y="1436688"/>
              <a:ext cx="1200150" cy="2936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63" name="Rectangle 75"/>
            <p:cNvSpPr>
              <a:spLocks noChangeArrowheads="1"/>
            </p:cNvSpPr>
            <p:nvPr/>
          </p:nvSpPr>
          <p:spPr bwMode="auto">
            <a:xfrm>
              <a:off x="896938" y="1263650"/>
              <a:ext cx="1358900" cy="403225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Horn River Basin/</a:t>
              </a:r>
            </a:p>
            <a:p>
              <a:pPr>
                <a:defRPr/>
              </a:pPr>
              <a:r>
                <a:rPr lang="en-US" sz="800" b="1"/>
                <a:t>Cordova Embayment</a:t>
              </a:r>
            </a:p>
            <a:p>
              <a:pPr>
                <a:defRPr/>
              </a:pPr>
              <a:r>
                <a:rPr lang="en-US" sz="800" b="1"/>
                <a:t>&gt;700 Tcf</a:t>
              </a:r>
            </a:p>
          </p:txBody>
        </p:sp>
        <p:sp>
          <p:nvSpPr>
            <p:cNvPr id="42052" name="Line 77"/>
            <p:cNvSpPr>
              <a:spLocks noChangeShapeType="1"/>
            </p:cNvSpPr>
            <p:nvPr/>
          </p:nvSpPr>
          <p:spPr bwMode="auto">
            <a:xfrm>
              <a:off x="7512050" y="5891213"/>
              <a:ext cx="955675" cy="0"/>
            </a:xfrm>
            <a:prstGeom prst="line">
              <a:avLst/>
            </a:prstGeom>
            <a:noFill/>
            <a:ln w="28575">
              <a:solidFill>
                <a:srgbClr val="33333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53" name="Text Box 78"/>
            <p:cNvSpPr txBox="1">
              <a:spLocks noChangeArrowheads="1"/>
            </p:cNvSpPr>
            <p:nvPr/>
          </p:nvSpPr>
          <p:spPr bwMode="auto">
            <a:xfrm>
              <a:off x="7410450" y="5688012"/>
              <a:ext cx="257175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333333"/>
                  </a:solidFill>
                </a:rPr>
                <a:t>0</a:t>
              </a:r>
            </a:p>
          </p:txBody>
        </p:sp>
        <p:sp>
          <p:nvSpPr>
            <p:cNvPr id="42054" name="Text Box 79"/>
            <p:cNvSpPr txBox="1">
              <a:spLocks noChangeArrowheads="1"/>
            </p:cNvSpPr>
            <p:nvPr/>
          </p:nvSpPr>
          <p:spPr bwMode="auto">
            <a:xfrm>
              <a:off x="8251825" y="5688012"/>
              <a:ext cx="403225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333333"/>
                  </a:solidFill>
                </a:rPr>
                <a:t>600</a:t>
              </a:r>
            </a:p>
          </p:txBody>
        </p:sp>
        <p:sp>
          <p:nvSpPr>
            <p:cNvPr id="42055" name="Text Box 80"/>
            <p:cNvSpPr txBox="1">
              <a:spLocks noChangeArrowheads="1"/>
            </p:cNvSpPr>
            <p:nvPr/>
          </p:nvSpPr>
          <p:spPr bwMode="auto">
            <a:xfrm>
              <a:off x="7705725" y="5875338"/>
              <a:ext cx="542924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333333"/>
                  </a:solidFill>
                </a:rPr>
                <a:t>MILES</a:t>
              </a:r>
            </a:p>
          </p:txBody>
        </p:sp>
        <p:sp>
          <p:nvSpPr>
            <p:cNvPr id="42056" name="Line 82"/>
            <p:cNvSpPr>
              <a:spLocks noChangeShapeType="1"/>
            </p:cNvSpPr>
            <p:nvPr/>
          </p:nvSpPr>
          <p:spPr bwMode="auto">
            <a:xfrm flipV="1">
              <a:off x="3484563" y="5943600"/>
              <a:ext cx="504825" cy="230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769" name="Rectangle 81"/>
            <p:cNvSpPr>
              <a:spLocks noChangeArrowheads="1"/>
            </p:cNvSpPr>
            <p:nvPr/>
          </p:nvSpPr>
          <p:spPr bwMode="auto">
            <a:xfrm>
              <a:off x="2611438" y="6003925"/>
              <a:ext cx="898525" cy="347663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tint val="2431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800" b="1"/>
                <a:t>Eagle Ford</a:t>
              </a:r>
            </a:p>
            <a:p>
              <a:pPr>
                <a:defRPr/>
              </a:pPr>
              <a:r>
                <a:rPr lang="en-US" sz="800" b="1"/>
                <a:t>25-100+ Tcfe</a:t>
              </a:r>
            </a:p>
          </p:txBody>
        </p:sp>
        <p:sp>
          <p:nvSpPr>
            <p:cNvPr id="42058" name="Freeform 84"/>
            <p:cNvSpPr>
              <a:spLocks/>
            </p:cNvSpPr>
            <p:nvPr/>
          </p:nvSpPr>
          <p:spPr bwMode="auto">
            <a:xfrm>
              <a:off x="3630613" y="3671888"/>
              <a:ext cx="160337" cy="312737"/>
            </a:xfrm>
            <a:custGeom>
              <a:avLst/>
              <a:gdLst>
                <a:gd name="T0" fmla="*/ 2147483647 w 101"/>
                <a:gd name="T1" fmla="*/ 2147483647 h 197"/>
                <a:gd name="T2" fmla="*/ 2147483647 w 101"/>
                <a:gd name="T3" fmla="*/ 2147483647 h 197"/>
                <a:gd name="T4" fmla="*/ 2147483647 w 101"/>
                <a:gd name="T5" fmla="*/ 2147483647 h 197"/>
                <a:gd name="T6" fmla="*/ 2147483647 w 101"/>
                <a:gd name="T7" fmla="*/ 2147483647 h 197"/>
                <a:gd name="T8" fmla="*/ 2147483647 w 101"/>
                <a:gd name="T9" fmla="*/ 2147483647 h 197"/>
                <a:gd name="T10" fmla="*/ 2147483647 w 101"/>
                <a:gd name="T11" fmla="*/ 2147483647 h 197"/>
                <a:gd name="T12" fmla="*/ 2147483647 w 101"/>
                <a:gd name="T13" fmla="*/ 2147483647 h 197"/>
                <a:gd name="T14" fmla="*/ 2147483647 w 101"/>
                <a:gd name="T15" fmla="*/ 2147483647 h 197"/>
                <a:gd name="T16" fmla="*/ 2147483647 w 101"/>
                <a:gd name="T17" fmla="*/ 2147483647 h 1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1"/>
                <a:gd name="T28" fmla="*/ 0 h 197"/>
                <a:gd name="T29" fmla="*/ 101 w 101"/>
                <a:gd name="T30" fmla="*/ 197 h 19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1" h="197">
                  <a:moveTo>
                    <a:pt x="37" y="6"/>
                  </a:moveTo>
                  <a:cubicBezTo>
                    <a:pt x="30" y="12"/>
                    <a:pt x="37" y="37"/>
                    <a:pt x="32" y="52"/>
                  </a:cubicBezTo>
                  <a:cubicBezTo>
                    <a:pt x="27" y="67"/>
                    <a:pt x="12" y="81"/>
                    <a:pt x="7" y="98"/>
                  </a:cubicBezTo>
                  <a:cubicBezTo>
                    <a:pt x="2" y="115"/>
                    <a:pt x="0" y="138"/>
                    <a:pt x="2" y="154"/>
                  </a:cubicBezTo>
                  <a:cubicBezTo>
                    <a:pt x="4" y="170"/>
                    <a:pt x="8" y="193"/>
                    <a:pt x="22" y="195"/>
                  </a:cubicBezTo>
                  <a:cubicBezTo>
                    <a:pt x="36" y="197"/>
                    <a:pt x="75" y="188"/>
                    <a:pt x="88" y="169"/>
                  </a:cubicBezTo>
                  <a:cubicBezTo>
                    <a:pt x="101" y="150"/>
                    <a:pt x="101" y="108"/>
                    <a:pt x="99" y="83"/>
                  </a:cubicBezTo>
                  <a:cubicBezTo>
                    <a:pt x="97" y="58"/>
                    <a:pt x="83" y="28"/>
                    <a:pt x="73" y="16"/>
                  </a:cubicBezTo>
                  <a:cubicBezTo>
                    <a:pt x="63" y="4"/>
                    <a:pt x="44" y="0"/>
                    <a:pt x="37" y="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75000"/>
                  </a:srgbClr>
                </a:gs>
                <a:gs pos="100000">
                  <a:srgbClr val="008000">
                    <a:alpha val="75998"/>
                  </a:srgbClr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59" name="Oval 87"/>
            <p:cNvSpPr>
              <a:spLocks noChangeArrowheads="1"/>
            </p:cNvSpPr>
            <p:nvPr/>
          </p:nvSpPr>
          <p:spPr bwMode="auto">
            <a:xfrm>
              <a:off x="412750" y="5730875"/>
              <a:ext cx="193675" cy="104775"/>
            </a:xfrm>
            <a:prstGeom prst="ellipse">
              <a:avLst/>
            </a:prstGeom>
            <a:solidFill>
              <a:srgbClr val="008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60" name="Oval 88"/>
            <p:cNvSpPr>
              <a:spLocks noChangeArrowheads="1"/>
            </p:cNvSpPr>
            <p:nvPr/>
          </p:nvSpPr>
          <p:spPr bwMode="auto">
            <a:xfrm>
              <a:off x="412750" y="5940425"/>
              <a:ext cx="193675" cy="104775"/>
            </a:xfrm>
            <a:prstGeom prst="ellipse">
              <a:avLst/>
            </a:prstGeom>
            <a:solidFill>
              <a:srgbClr val="FF0000">
                <a:alpha val="74901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61" name="Text Box 89"/>
            <p:cNvSpPr txBox="1">
              <a:spLocks noChangeArrowheads="1"/>
            </p:cNvSpPr>
            <p:nvPr/>
          </p:nvSpPr>
          <p:spPr bwMode="auto">
            <a:xfrm>
              <a:off x="573088" y="5661025"/>
              <a:ext cx="1627187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US" sz="1100" b="1">
                  <a:latin typeface="Trebuchet MS" charset="0"/>
                </a:rPr>
                <a:t>OIL SHALE PLAY</a:t>
              </a:r>
            </a:p>
          </p:txBody>
        </p:sp>
        <p:sp>
          <p:nvSpPr>
            <p:cNvPr id="42062" name="Text Box 90"/>
            <p:cNvSpPr txBox="1">
              <a:spLocks noChangeArrowheads="1"/>
            </p:cNvSpPr>
            <p:nvPr/>
          </p:nvSpPr>
          <p:spPr bwMode="auto">
            <a:xfrm>
              <a:off x="573088" y="5862638"/>
              <a:ext cx="1627187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US" sz="1100" b="1">
                  <a:latin typeface="Trebuchet MS" charset="0"/>
                </a:rPr>
                <a:t>GAS SHALE PLAY</a:t>
              </a:r>
            </a:p>
          </p:txBody>
        </p:sp>
        <p:sp>
          <p:nvSpPr>
            <p:cNvPr id="42063" name="Freeform 91"/>
            <p:cNvSpPr>
              <a:spLocks/>
            </p:cNvSpPr>
            <p:nvPr/>
          </p:nvSpPr>
          <p:spPr bwMode="auto">
            <a:xfrm>
              <a:off x="2609850" y="6000750"/>
              <a:ext cx="438150" cy="352425"/>
            </a:xfrm>
            <a:custGeom>
              <a:avLst/>
              <a:gdLst>
                <a:gd name="T0" fmla="*/ 2147483647 w 276"/>
                <a:gd name="T1" fmla="*/ 0 h 222"/>
                <a:gd name="T2" fmla="*/ 0 w 276"/>
                <a:gd name="T3" fmla="*/ 0 h 222"/>
                <a:gd name="T4" fmla="*/ 0 w 276"/>
                <a:gd name="T5" fmla="*/ 2147483647 h 222"/>
                <a:gd name="T6" fmla="*/ 2147483647 w 276"/>
                <a:gd name="T7" fmla="*/ 2147483647 h 2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222"/>
                <a:gd name="T14" fmla="*/ 276 w 276"/>
                <a:gd name="T15" fmla="*/ 222 h 2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222">
                  <a:moveTo>
                    <a:pt x="264" y="0"/>
                  </a:moveTo>
                  <a:lnTo>
                    <a:pt x="0" y="0"/>
                  </a:lnTo>
                  <a:lnTo>
                    <a:pt x="0" y="222"/>
                  </a:lnTo>
                  <a:lnTo>
                    <a:pt x="276" y="222"/>
                  </a:lnTo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64" name="Freeform 92"/>
            <p:cNvSpPr>
              <a:spLocks/>
            </p:cNvSpPr>
            <p:nvPr/>
          </p:nvSpPr>
          <p:spPr bwMode="auto">
            <a:xfrm>
              <a:off x="2219325" y="5476875"/>
              <a:ext cx="371475" cy="352425"/>
            </a:xfrm>
            <a:custGeom>
              <a:avLst/>
              <a:gdLst>
                <a:gd name="T0" fmla="*/ 2147483647 w 276"/>
                <a:gd name="T1" fmla="*/ 0 h 222"/>
                <a:gd name="T2" fmla="*/ 0 w 276"/>
                <a:gd name="T3" fmla="*/ 0 h 222"/>
                <a:gd name="T4" fmla="*/ 0 w 276"/>
                <a:gd name="T5" fmla="*/ 2147483647 h 222"/>
                <a:gd name="T6" fmla="*/ 2147483647 w 276"/>
                <a:gd name="T7" fmla="*/ 2147483647 h 2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222"/>
                <a:gd name="T14" fmla="*/ 276 w 276"/>
                <a:gd name="T15" fmla="*/ 222 h 2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222">
                  <a:moveTo>
                    <a:pt x="264" y="0"/>
                  </a:moveTo>
                  <a:lnTo>
                    <a:pt x="0" y="0"/>
                  </a:lnTo>
                  <a:lnTo>
                    <a:pt x="0" y="222"/>
                  </a:lnTo>
                  <a:lnTo>
                    <a:pt x="276" y="222"/>
                  </a:lnTo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3" name="TextBox 6"/>
          <p:cNvSpPr txBox="1">
            <a:spLocks noChangeArrowheads="1"/>
          </p:cNvSpPr>
          <p:nvPr/>
        </p:nvSpPr>
        <p:spPr bwMode="auto">
          <a:xfrm>
            <a:off x="1998659" y="-41196"/>
            <a:ext cx="545624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The Next 5-10 Years</a:t>
            </a:r>
          </a:p>
          <a:p>
            <a:pPr algn="ctr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~100,000 Wells, 1-2 Million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Hydrofracs</a:t>
            </a:r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1156775" y="6036350"/>
            <a:ext cx="6891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How Do We Optimize Resource Development?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How Do we Minimize the Environmental Impact?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0" y="2463768"/>
            <a:ext cx="4267200" cy="6096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Will Vertical </a:t>
            </a:r>
            <a:r>
              <a:rPr lang="en-US" sz="3200" dirty="0" err="1" smtClean="0">
                <a:latin typeface="Arial" charset="0"/>
                <a:ea typeface="Arial" charset="0"/>
                <a:cs typeface="Arial" charset="0"/>
              </a:rPr>
              <a:t>Hydrofrac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 Growth Affect </a:t>
            </a:r>
            <a:br>
              <a:rPr lang="en-US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Water Supplies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?</a:t>
            </a:r>
            <a:br>
              <a:rPr lang="en-US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Representation and</a:t>
            </a:r>
            <a:br>
              <a:rPr lang="en-US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Public Opinion</a:t>
            </a:r>
            <a:endParaRPr lang="en-US" sz="32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60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8625" y="0"/>
            <a:ext cx="4905375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News report following </a:t>
            </a:r>
            <a:r>
              <a:rPr lang="en-US" sz="3200" dirty="0" err="1" smtClean="0">
                <a:latin typeface="Arial"/>
                <a:cs typeface="Arial"/>
              </a:rPr>
              <a:t>Blackpool</a:t>
            </a:r>
            <a:r>
              <a:rPr lang="en-US" sz="3200" dirty="0" smtClean="0">
                <a:latin typeface="Arial"/>
                <a:cs typeface="Arial"/>
              </a:rPr>
              <a:t> Earthquake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1778000"/>
            <a:ext cx="6426200" cy="441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2800" y="6197600"/>
            <a:ext cx="179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BBC, online news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2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90 Day Report Summary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048280"/>
            <a:ext cx="8366760" cy="5809720"/>
          </a:xfrm>
        </p:spPr>
        <p:txBody>
          <a:bodyPr>
            <a:noAutofit/>
          </a:bodyPr>
          <a:lstStyle/>
          <a:p>
            <a:r>
              <a:rPr lang="en-US" sz="2800" u="sng" dirty="0" smtClean="0">
                <a:latin typeface="Arial"/>
                <a:cs typeface="Arial"/>
              </a:rPr>
              <a:t>Protection of water </a:t>
            </a:r>
            <a:r>
              <a:rPr lang="en-US" sz="2800" u="sng" dirty="0" smtClean="0">
                <a:latin typeface="Arial"/>
                <a:cs typeface="Arial"/>
              </a:rPr>
              <a:t>quality-3</a:t>
            </a:r>
            <a:r>
              <a:rPr lang="en-US" sz="2800" dirty="0" smtClean="0">
                <a:latin typeface="Arial"/>
                <a:cs typeface="Arial"/>
              </a:rPr>
              <a:t>: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Adopt best practices in well development and construction, especially casing, cementing, and pressure management. Pressure testing of cemented casing and state-of-the-art cement bond logs should be used to confirm formation isolation. 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0536" y="6359550"/>
            <a:ext cx="356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George King, Apache Corp.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1203" r="5523"/>
          <a:stretch>
            <a:fillRect/>
          </a:stretch>
        </p:blipFill>
        <p:spPr>
          <a:xfrm>
            <a:off x="-52914" y="24872"/>
            <a:ext cx="5773611" cy="4525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3882" t="2971" r="3261"/>
          <a:stretch>
            <a:fillRect/>
          </a:stretch>
        </p:blipFill>
        <p:spPr>
          <a:xfrm>
            <a:off x="4351088" y="3102511"/>
            <a:ext cx="4809845" cy="375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2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90 Day Report Summary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048280"/>
            <a:ext cx="8366760" cy="5809720"/>
          </a:xfrm>
        </p:spPr>
        <p:txBody>
          <a:bodyPr>
            <a:noAutofit/>
          </a:bodyPr>
          <a:lstStyle/>
          <a:p>
            <a:r>
              <a:rPr lang="en-US" sz="2800" u="sng" dirty="0" smtClean="0">
                <a:latin typeface="Arial"/>
                <a:cs typeface="Arial"/>
              </a:rPr>
              <a:t>Protection of water </a:t>
            </a:r>
            <a:r>
              <a:rPr lang="en-US" sz="2800" u="sng" dirty="0" smtClean="0">
                <a:latin typeface="Arial"/>
                <a:cs typeface="Arial"/>
              </a:rPr>
              <a:t>quality-4</a:t>
            </a:r>
            <a:r>
              <a:rPr lang="en-US" sz="2800" dirty="0" smtClean="0">
                <a:latin typeface="Arial"/>
                <a:cs typeface="Arial"/>
              </a:rPr>
              <a:t>: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Water use and water disposal issues are changing rapidly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673" y="-11705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Water Issues Changing Rapidly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9" name="Content Placeholder 8" descr="P1040897.JPG"/>
          <p:cNvPicPr>
            <a:picLocks noGrp="1" noChangeAspect="1"/>
          </p:cNvPicPr>
          <p:nvPr>
            <p:ph idx="1"/>
          </p:nvPr>
        </p:nvPicPr>
        <p:blipFill>
          <a:blip r:embed="rId2"/>
          <a:srcRect l="4571" t="39140" r="1053" b="7097"/>
          <a:stretch>
            <a:fillRect/>
          </a:stretch>
        </p:blipFill>
        <p:spPr>
          <a:xfrm>
            <a:off x="157883" y="1543050"/>
            <a:ext cx="8828234" cy="3771900"/>
          </a:xfrm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5" name="Rectangle 4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673" y="-25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Water Issues Changing Rapidly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73" y="1117600"/>
            <a:ext cx="8710527" cy="5240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5633" y="6476484"/>
            <a:ext cx="356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George King, Apache Corp.</a:t>
            </a:r>
            <a:endParaRPr lang="en-US" dirty="0"/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7" name="Rectangle 6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2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90 Day Report Summary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2280"/>
            <a:ext cx="8366760" cy="4450080"/>
          </a:xfrm>
        </p:spPr>
        <p:txBody>
          <a:bodyPr>
            <a:normAutofit/>
          </a:bodyPr>
          <a:lstStyle/>
          <a:p>
            <a:r>
              <a:rPr lang="en-US" sz="2800" u="sng" baseline="0" dirty="0" smtClean="0"/>
              <a:t>Disclosure of fracturing fluid composition</a:t>
            </a:r>
            <a:r>
              <a:rPr lang="en-US" sz="2800" baseline="0" dirty="0" smtClean="0"/>
              <a:t>: The Subcommittee shares the</a:t>
            </a:r>
            <a:r>
              <a:rPr lang="en-US" sz="2800" dirty="0" smtClean="0"/>
              <a:t> </a:t>
            </a:r>
            <a:r>
              <a:rPr lang="en-US" sz="2800" baseline="0" dirty="0" smtClean="0"/>
              <a:t>prevailing view that the risk of fracturing fluid leakage into drinking water sources</a:t>
            </a:r>
            <a:r>
              <a:rPr lang="en-US" sz="2800" dirty="0" smtClean="0"/>
              <a:t> </a:t>
            </a:r>
            <a:r>
              <a:rPr lang="en-US" sz="2800" baseline="0" dirty="0" smtClean="0"/>
              <a:t>through fractures made in deep shale reservoirs is remote. Nevertheless the</a:t>
            </a:r>
            <a:r>
              <a:rPr lang="en-US" sz="2800" dirty="0" smtClean="0"/>
              <a:t> </a:t>
            </a:r>
            <a:r>
              <a:rPr lang="en-US" sz="2800" baseline="0" dirty="0" smtClean="0"/>
              <a:t>Subcommittee believes there is no economic or technical reason to prevent</a:t>
            </a:r>
            <a:r>
              <a:rPr lang="en-US" sz="2800" dirty="0" smtClean="0"/>
              <a:t> </a:t>
            </a:r>
            <a:r>
              <a:rPr lang="en-US" sz="2800" baseline="0" dirty="0" smtClean="0"/>
              <a:t>public disclosure of all chemicals in fracturing fluids...</a:t>
            </a:r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52910" y="6287643"/>
            <a:ext cx="39294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  <a:hlinkClick r:id="rId2"/>
              </a:rPr>
              <a:t>http://www.shalegas.energy.gov/</a:t>
            </a:r>
            <a:r>
              <a:rPr lang="en-US" sz="2000" dirty="0" smtClean="0">
                <a:latin typeface="Arial"/>
                <a:cs typeface="Arial"/>
              </a:rPr>
              <a:t>  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56" dirty="0" smtClean="0">
                <a:latin typeface="Arial"/>
                <a:cs typeface="Arial"/>
              </a:rPr>
              <a:t>90 Day Report Summary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" y="1206277"/>
            <a:ext cx="8366760" cy="4979765"/>
          </a:xfrm>
        </p:spPr>
        <p:txBody>
          <a:bodyPr>
            <a:normAutofit/>
          </a:bodyPr>
          <a:lstStyle/>
          <a:p>
            <a:r>
              <a:rPr lang="en-US" sz="2800" u="sng" baseline="0" dirty="0" smtClean="0"/>
              <a:t>Managing short-term and cumulative impacts on communities, land use, wildlife,</a:t>
            </a:r>
            <a:r>
              <a:rPr lang="en-US" sz="2800" u="sng" dirty="0" smtClean="0"/>
              <a:t> </a:t>
            </a:r>
            <a:r>
              <a:rPr lang="en-US" sz="2800" u="sng" baseline="0" dirty="0" smtClean="0"/>
              <a:t>and ecologies</a:t>
            </a:r>
            <a:r>
              <a:rPr lang="en-US" sz="2800" baseline="0" dirty="0" smtClean="0"/>
              <a:t>. Each relevant jurisdiction should pay greater attention to the</a:t>
            </a:r>
            <a:r>
              <a:rPr lang="en-US" sz="2800" dirty="0" smtClean="0"/>
              <a:t> </a:t>
            </a:r>
            <a:r>
              <a:rPr lang="en-US" sz="2800" baseline="0" dirty="0" smtClean="0"/>
              <a:t>combination of impacts from multiple drilling, production and delivery activities</a:t>
            </a:r>
          </a:p>
          <a:p>
            <a:pPr>
              <a:buNone/>
            </a:pPr>
            <a:endParaRPr lang="en-US" sz="3273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52910" y="6287643"/>
            <a:ext cx="39294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  <a:hlinkClick r:id="rId2"/>
              </a:rPr>
              <a:t>http://www.shalegas.energy.gov/</a:t>
            </a:r>
            <a:r>
              <a:rPr lang="en-US" sz="2000" dirty="0" smtClean="0">
                <a:latin typeface="Arial"/>
                <a:cs typeface="Arial"/>
              </a:rPr>
              <a:t>  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2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90 Day Report Summary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2279"/>
            <a:ext cx="8366760" cy="4985363"/>
          </a:xfrm>
        </p:spPr>
        <p:txBody>
          <a:bodyPr>
            <a:normAutofit/>
          </a:bodyPr>
          <a:lstStyle/>
          <a:p>
            <a:r>
              <a:rPr lang="en-US" sz="2800" u="sng" baseline="0" dirty="0" smtClean="0"/>
              <a:t>Organizing for best practice</a:t>
            </a:r>
            <a:r>
              <a:rPr lang="en-US" sz="2800" baseline="0" dirty="0" smtClean="0"/>
              <a:t>: The Subcommittee believes the creation of a shale</a:t>
            </a:r>
            <a:r>
              <a:rPr lang="en-US" sz="2800" dirty="0" smtClean="0"/>
              <a:t> </a:t>
            </a:r>
            <a:r>
              <a:rPr lang="en-US" sz="2800" baseline="0" dirty="0" smtClean="0"/>
              <a:t>gas industry production organization dedicated to continuous improvement of</a:t>
            </a:r>
            <a:r>
              <a:rPr lang="en-US" sz="2800" dirty="0" smtClean="0"/>
              <a:t> </a:t>
            </a:r>
            <a:r>
              <a:rPr lang="en-US" sz="2800" baseline="0" dirty="0" smtClean="0"/>
              <a:t>best practice, defined as improvements in techniques and methods that rely on</a:t>
            </a:r>
            <a:r>
              <a:rPr lang="en-US" sz="2800" dirty="0" smtClean="0"/>
              <a:t> </a:t>
            </a:r>
            <a:r>
              <a:rPr lang="en-US" sz="2800" baseline="0" dirty="0" smtClean="0"/>
              <a:t>measurement and field experience, is needed to improve operational and</a:t>
            </a:r>
            <a:r>
              <a:rPr lang="en-US" sz="2800" dirty="0" smtClean="0"/>
              <a:t> </a:t>
            </a:r>
            <a:r>
              <a:rPr lang="en-US" sz="2800" baseline="0" dirty="0" smtClean="0"/>
              <a:t>environmental outcomes. </a:t>
            </a:r>
            <a:endParaRPr lang="en-US" sz="2800" dirty="0" smtClean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52910" y="6287643"/>
            <a:ext cx="39294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  <a:hlinkClick r:id="rId2"/>
              </a:rPr>
              <a:t>http://www.shalegas.energy.gov/</a:t>
            </a:r>
            <a:r>
              <a:rPr lang="en-US" sz="2000" dirty="0" smtClean="0">
                <a:latin typeface="Arial"/>
                <a:cs typeface="Arial"/>
              </a:rPr>
              <a:t> 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7446" y="5435600"/>
            <a:ext cx="406794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Final Report: </a:t>
            </a:r>
            <a:r>
              <a:rPr lang="en-US" sz="2400" dirty="0" smtClean="0">
                <a:latin typeface="Arial"/>
                <a:cs typeface="Arial"/>
              </a:rPr>
              <a:t> Just Released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118E3-9F1E-4065-AC22-A331EAB1AF0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762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Opportunity: Global Shale Plays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923843"/>
            <a:ext cx="92456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64687" y="5910648"/>
            <a:ext cx="4778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~22,600 TCF of Recoverable Reserves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6600 TCF from Shale (40%)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Current use ~160 TCF/year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2900" y="1155700"/>
            <a:ext cx="313364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Major Reassessments Reported </a:t>
            </a:r>
          </a:p>
          <a:p>
            <a:r>
              <a:rPr lang="en-US" dirty="0" smtClean="0"/>
              <a:t>In England, Argentina and </a:t>
            </a:r>
          </a:p>
          <a:p>
            <a:r>
              <a:rPr lang="en-US" dirty="0" smtClean="0"/>
              <a:t>Bengal Province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6274347" y="2245984"/>
            <a:ext cx="1169769" cy="789862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4902203" y="1725829"/>
            <a:ext cx="495298" cy="483973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111500" y="2120215"/>
            <a:ext cx="2806698" cy="2742523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11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6" name="Picture 3" descr="Time Cover.jpg"/>
          <p:cNvPicPr>
            <a:picLocks noChangeAspect="1"/>
          </p:cNvPicPr>
          <p:nvPr/>
        </p:nvPicPr>
        <p:blipFill>
          <a:blip r:embed="rId2"/>
          <a:srcRect l="5048" t="10582" r="7138" b="17778"/>
          <a:stretch>
            <a:fillRect/>
          </a:stretch>
        </p:blipFill>
        <p:spPr bwMode="auto">
          <a:xfrm>
            <a:off x="152400" y="457200"/>
            <a:ext cx="5540375" cy="595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TextBox 4"/>
          <p:cNvSpPr txBox="1">
            <a:spLocks noChangeArrowheads="1"/>
          </p:cNvSpPr>
          <p:nvPr/>
        </p:nvSpPr>
        <p:spPr bwMode="auto">
          <a:xfrm>
            <a:off x="5153025" y="645953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3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40" name="Picture 3" descr="Time Cover.jpg"/>
          <p:cNvPicPr>
            <a:picLocks noChangeAspect="1"/>
          </p:cNvPicPr>
          <p:nvPr/>
        </p:nvPicPr>
        <p:blipFill>
          <a:blip r:embed="rId2"/>
          <a:srcRect l="5048" t="10582" r="7138" b="17778"/>
          <a:stretch>
            <a:fillRect/>
          </a:stretch>
        </p:blipFill>
        <p:spPr bwMode="auto">
          <a:xfrm>
            <a:off x="152400" y="457200"/>
            <a:ext cx="5540375" cy="595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TextBox 4"/>
          <p:cNvSpPr txBox="1">
            <a:spLocks noChangeArrowheads="1"/>
          </p:cNvSpPr>
          <p:nvPr/>
        </p:nvSpPr>
        <p:spPr bwMode="auto">
          <a:xfrm>
            <a:off x="5153025" y="645953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142" name="TextBox 5"/>
          <p:cNvSpPr txBox="1">
            <a:spLocks noChangeArrowheads="1"/>
          </p:cNvSpPr>
          <p:nvPr/>
        </p:nvSpPr>
        <p:spPr bwMode="auto">
          <a:xfrm>
            <a:off x="6400800" y="2286000"/>
            <a:ext cx="2667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 charset="0"/>
                <a:ea typeface="Arial" charset="0"/>
                <a:cs typeface="Arial" charset="0"/>
              </a:rPr>
              <a:t>But we still </a:t>
            </a:r>
          </a:p>
          <a:p>
            <a:r>
              <a:rPr lang="en-US" sz="3200">
                <a:latin typeface="Arial" charset="0"/>
                <a:ea typeface="Arial" charset="0"/>
                <a:cs typeface="Arial" charset="0"/>
              </a:rPr>
              <a:t>have a lot of work to do!</a:t>
            </a:r>
          </a:p>
        </p:txBody>
      </p:sp>
      <p:sp>
        <p:nvSpPr>
          <p:cNvPr id="91143" name="TextBox 6"/>
          <p:cNvSpPr txBox="1">
            <a:spLocks noChangeArrowheads="1"/>
          </p:cNvSpPr>
          <p:nvPr/>
        </p:nvSpPr>
        <p:spPr bwMode="auto">
          <a:xfrm>
            <a:off x="1905000" y="2743200"/>
            <a:ext cx="22367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676400" y="228600"/>
            <a:ext cx="5921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>
                <a:solidFill>
                  <a:schemeClr val="tx2"/>
                </a:solidFill>
              </a:rPr>
              <a:t>Global Energy and Environment Challenge</a:t>
            </a:r>
          </a:p>
        </p:txBody>
      </p:sp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76200" y="5654675"/>
            <a:ext cx="8991600" cy="822325"/>
          </a:xfrm>
          <a:prstGeom prst="rect">
            <a:avLst/>
          </a:prstGeom>
          <a:solidFill>
            <a:srgbClr val="DDDDDD"/>
          </a:solidFill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1775" indent="-231775" algn="ctr">
              <a:spcBef>
                <a:spcPct val="25000"/>
              </a:spcBef>
              <a:defRPr/>
            </a:pPr>
            <a:r>
              <a:rPr lang="en-US" alt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Do We Provide Accessible, Affordable, and Secure Energy While Protecting the Planet (2x by 2050, 3-4x by 2100)?</a:t>
            </a:r>
          </a:p>
        </p:txBody>
      </p:sp>
      <p:pic>
        <p:nvPicPr>
          <p:cNvPr id="51204" name="Picture 4" descr="worldp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836738"/>
            <a:ext cx="4343400" cy="33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5364163" y="5075238"/>
            <a:ext cx="2589212" cy="41116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08" name="Picture 8" descr="j01827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0163" y="1949450"/>
            <a:ext cx="3732212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4929188" y="1582738"/>
            <a:ext cx="661987" cy="38211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8120063" y="1700213"/>
            <a:ext cx="1023937" cy="38211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4808538" y="1524000"/>
            <a:ext cx="4033837" cy="7048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2" name="AutoShape 12"/>
          <p:cNvSpPr>
            <a:spLocks noChangeArrowheads="1"/>
          </p:cNvSpPr>
          <p:nvPr/>
        </p:nvSpPr>
        <p:spPr bwMode="auto">
          <a:xfrm>
            <a:off x="4762500" y="1371600"/>
            <a:ext cx="4154488" cy="4114800"/>
          </a:xfrm>
          <a:custGeom>
            <a:avLst/>
            <a:gdLst>
              <a:gd name="T0" fmla="*/ 2 w 21600"/>
              <a:gd name="T1" fmla="*/ 0 h 21600"/>
              <a:gd name="T2" fmla="*/ 1 w 21600"/>
              <a:gd name="T3" fmla="*/ 1 h 21600"/>
              <a:gd name="T4" fmla="*/ 0 w 21600"/>
              <a:gd name="T5" fmla="*/ 2 h 21600"/>
              <a:gd name="T6" fmla="*/ 1 w 21600"/>
              <a:gd name="T7" fmla="*/ 4 h 21600"/>
              <a:gd name="T8" fmla="*/ 2 w 21600"/>
              <a:gd name="T9" fmla="*/ 4 h 21600"/>
              <a:gd name="T10" fmla="*/ 4 w 21600"/>
              <a:gd name="T11" fmla="*/ 4 h 21600"/>
              <a:gd name="T12" fmla="*/ 5 w 21600"/>
              <a:gd name="T13" fmla="*/ 2 h 21600"/>
              <a:gd name="T14" fmla="*/ 4 w 21600"/>
              <a:gd name="T15" fmla="*/ 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1 w 21600"/>
              <a:gd name="T25" fmla="*/ 3167 h 21600"/>
              <a:gd name="T26" fmla="*/ 18439 w 21600"/>
              <a:gd name="T27" fmla="*/ 1843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676" y="10800"/>
                </a:moveTo>
                <a:cubicBezTo>
                  <a:pt x="4676" y="14182"/>
                  <a:pt x="7418" y="16924"/>
                  <a:pt x="10800" y="16924"/>
                </a:cubicBezTo>
                <a:cubicBezTo>
                  <a:pt x="14182" y="16924"/>
                  <a:pt x="16924" y="14182"/>
                  <a:pt x="16924" y="10800"/>
                </a:cubicBezTo>
                <a:cubicBezTo>
                  <a:pt x="16924" y="7418"/>
                  <a:pt x="14182" y="4676"/>
                  <a:pt x="10800" y="4676"/>
                </a:cubicBezTo>
                <a:cubicBezTo>
                  <a:pt x="7418" y="4676"/>
                  <a:pt x="4676" y="7418"/>
                  <a:pt x="4676" y="10800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rgbClr val="CCECFF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3" name="_s1030"/>
          <p:cNvSpPr>
            <a:spLocks noChangeArrowheads="1" noTextEdit="1"/>
          </p:cNvSpPr>
          <p:nvPr/>
        </p:nvSpPr>
        <p:spPr bwMode="auto">
          <a:xfrm rot="-1437037">
            <a:off x="5337175" y="1808163"/>
            <a:ext cx="2135188" cy="1973262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4 w 21600"/>
              <a:gd name="T19" fmla="*/ 3163 h 21600"/>
              <a:gd name="T20" fmla="*/ 18436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2050" y="3709"/>
                </a:moveTo>
                <a:cubicBezTo>
                  <a:pt x="11637" y="3636"/>
                  <a:pt x="11219" y="3600"/>
                  <a:pt x="10800" y="3600"/>
                </a:cubicBezTo>
                <a:cubicBezTo>
                  <a:pt x="9107" y="3599"/>
                  <a:pt x="7468" y="4196"/>
                  <a:pt x="6171" y="5284"/>
                </a:cubicBezTo>
                <a:lnTo>
                  <a:pt x="3857" y="2526"/>
                </a:lnTo>
                <a:cubicBezTo>
                  <a:pt x="5802" y="894"/>
                  <a:pt x="8260" y="-1"/>
                  <a:pt x="10800" y="0"/>
                </a:cubicBezTo>
                <a:cubicBezTo>
                  <a:pt x="11428" y="0"/>
                  <a:pt x="12056" y="54"/>
                  <a:pt x="12675" y="164"/>
                </a:cubicBezTo>
                <a:lnTo>
                  <a:pt x="13144" y="-2495"/>
                </a:lnTo>
                <a:lnTo>
                  <a:pt x="16794" y="2717"/>
                </a:lnTo>
                <a:lnTo>
                  <a:pt x="11581" y="6368"/>
                </a:lnTo>
                <a:lnTo>
                  <a:pt x="12050" y="3709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4822825" y="2727325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Society</a:t>
            </a:r>
          </a:p>
        </p:txBody>
      </p:sp>
      <p:sp>
        <p:nvSpPr>
          <p:cNvPr id="51215" name="_s1030"/>
          <p:cNvSpPr>
            <a:spLocks noChangeArrowheads="1" noTextEdit="1"/>
          </p:cNvSpPr>
          <p:nvPr/>
        </p:nvSpPr>
        <p:spPr bwMode="auto">
          <a:xfrm rot="4650703">
            <a:off x="6477794" y="1872456"/>
            <a:ext cx="2084388" cy="202247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59 w 21600"/>
              <a:gd name="T19" fmla="*/ 3170 h 21600"/>
              <a:gd name="T20" fmla="*/ 18441 w 21600"/>
              <a:gd name="T21" fmla="*/ 1843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2050" y="3709"/>
                </a:moveTo>
                <a:cubicBezTo>
                  <a:pt x="11637" y="3636"/>
                  <a:pt x="11219" y="3600"/>
                  <a:pt x="10800" y="3600"/>
                </a:cubicBezTo>
                <a:cubicBezTo>
                  <a:pt x="9107" y="3599"/>
                  <a:pt x="7468" y="4196"/>
                  <a:pt x="6171" y="5284"/>
                </a:cubicBezTo>
                <a:lnTo>
                  <a:pt x="3857" y="2526"/>
                </a:lnTo>
                <a:cubicBezTo>
                  <a:pt x="5802" y="894"/>
                  <a:pt x="8260" y="-1"/>
                  <a:pt x="10800" y="0"/>
                </a:cubicBezTo>
                <a:cubicBezTo>
                  <a:pt x="11428" y="0"/>
                  <a:pt x="12056" y="54"/>
                  <a:pt x="12675" y="164"/>
                </a:cubicBezTo>
                <a:lnTo>
                  <a:pt x="13144" y="-2495"/>
                </a:lnTo>
                <a:lnTo>
                  <a:pt x="16794" y="2717"/>
                </a:lnTo>
                <a:lnTo>
                  <a:pt x="11581" y="6368"/>
                </a:lnTo>
                <a:lnTo>
                  <a:pt x="12050" y="3709"/>
                </a:lnTo>
                <a:close/>
              </a:path>
            </a:pathLst>
          </a:cu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6929438" y="1844675"/>
            <a:ext cx="1136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6600"/>
                </a:solidFill>
              </a:rPr>
              <a:t>Economy</a:t>
            </a:r>
          </a:p>
        </p:txBody>
      </p:sp>
      <p:sp>
        <p:nvSpPr>
          <p:cNvPr id="51217" name="_s1030"/>
          <p:cNvSpPr>
            <a:spLocks noChangeArrowheads="1" noTextEdit="1"/>
          </p:cNvSpPr>
          <p:nvPr/>
        </p:nvSpPr>
        <p:spPr bwMode="auto">
          <a:xfrm rot="-6408988">
            <a:off x="5032375" y="2520950"/>
            <a:ext cx="2084388" cy="202088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59 w 21600"/>
              <a:gd name="T19" fmla="*/ 3156 h 21600"/>
              <a:gd name="T20" fmla="*/ 18441 w 21600"/>
              <a:gd name="T21" fmla="*/ 18444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2050" y="3709"/>
                </a:moveTo>
                <a:cubicBezTo>
                  <a:pt x="11637" y="3636"/>
                  <a:pt x="11219" y="3600"/>
                  <a:pt x="10800" y="3600"/>
                </a:cubicBezTo>
                <a:cubicBezTo>
                  <a:pt x="9107" y="3599"/>
                  <a:pt x="7468" y="4196"/>
                  <a:pt x="6171" y="5284"/>
                </a:cubicBezTo>
                <a:lnTo>
                  <a:pt x="3857" y="2526"/>
                </a:lnTo>
                <a:cubicBezTo>
                  <a:pt x="5802" y="894"/>
                  <a:pt x="8260" y="-1"/>
                  <a:pt x="10800" y="0"/>
                </a:cubicBezTo>
                <a:cubicBezTo>
                  <a:pt x="11428" y="0"/>
                  <a:pt x="12056" y="54"/>
                  <a:pt x="12675" y="164"/>
                </a:cubicBezTo>
                <a:lnTo>
                  <a:pt x="13144" y="-2495"/>
                </a:lnTo>
                <a:lnTo>
                  <a:pt x="16794" y="2717"/>
                </a:lnTo>
                <a:lnTo>
                  <a:pt x="11581" y="6368"/>
                </a:lnTo>
                <a:lnTo>
                  <a:pt x="12050" y="3709"/>
                </a:lnTo>
                <a:close/>
              </a:path>
            </a:pathLst>
          </a:custGeom>
          <a:solidFill>
            <a:srgbClr val="0066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5183188" y="4549775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6699"/>
                </a:solidFill>
              </a:rPr>
              <a:t>Environment</a:t>
            </a:r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7696200" y="3722688"/>
            <a:ext cx="1866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993300"/>
                </a:solidFill>
              </a:rPr>
              <a:t>   National </a:t>
            </a:r>
          </a:p>
          <a:p>
            <a:r>
              <a:rPr lang="en-US" dirty="0">
                <a:solidFill>
                  <a:srgbClr val="993300"/>
                </a:solidFill>
              </a:rPr>
              <a:t> Security</a:t>
            </a:r>
          </a:p>
        </p:txBody>
      </p:sp>
      <p:sp>
        <p:nvSpPr>
          <p:cNvPr id="51220" name="_s1030"/>
          <p:cNvSpPr>
            <a:spLocks noChangeArrowheads="1" noTextEdit="1"/>
          </p:cNvSpPr>
          <p:nvPr/>
        </p:nvSpPr>
        <p:spPr bwMode="auto">
          <a:xfrm rot="9903054">
            <a:off x="5967413" y="3217863"/>
            <a:ext cx="2133600" cy="197485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6 w 21600"/>
              <a:gd name="T19" fmla="*/ 3160 h 21600"/>
              <a:gd name="T20" fmla="*/ 18434 w 21600"/>
              <a:gd name="T21" fmla="*/ 1844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2050" y="3709"/>
                </a:moveTo>
                <a:cubicBezTo>
                  <a:pt x="11637" y="3636"/>
                  <a:pt x="11219" y="3600"/>
                  <a:pt x="10800" y="3600"/>
                </a:cubicBezTo>
                <a:cubicBezTo>
                  <a:pt x="9107" y="3599"/>
                  <a:pt x="7468" y="4196"/>
                  <a:pt x="6171" y="5284"/>
                </a:cubicBezTo>
                <a:lnTo>
                  <a:pt x="3857" y="2526"/>
                </a:lnTo>
                <a:cubicBezTo>
                  <a:pt x="5802" y="894"/>
                  <a:pt x="8260" y="-1"/>
                  <a:pt x="10800" y="0"/>
                </a:cubicBezTo>
                <a:cubicBezTo>
                  <a:pt x="11428" y="0"/>
                  <a:pt x="12056" y="54"/>
                  <a:pt x="12675" y="164"/>
                </a:cubicBezTo>
                <a:lnTo>
                  <a:pt x="13144" y="-2495"/>
                </a:lnTo>
                <a:lnTo>
                  <a:pt x="16794" y="2717"/>
                </a:lnTo>
                <a:lnTo>
                  <a:pt x="11581" y="6368"/>
                </a:lnTo>
                <a:lnTo>
                  <a:pt x="12050" y="3709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28407E18-468E-AF49-B9F3-8DEC4ACBFE82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sz="3200">
                <a:latin typeface="Arial" charset="0"/>
                <a:ea typeface="Arial" charset="0"/>
                <a:cs typeface="Arial" charset="0"/>
              </a:rPr>
              <a:t>Air Pollution and Energy Source</a:t>
            </a:r>
            <a:r>
              <a:rPr lang="en-US" sz="3200"/>
              <a:t>*</a:t>
            </a:r>
          </a:p>
        </p:txBody>
      </p:sp>
      <p:graphicFrame>
        <p:nvGraphicFramePr>
          <p:cNvPr id="477187" name="Group 3"/>
          <p:cNvGraphicFramePr>
            <a:graphicFrameLocks noGrp="1"/>
          </p:cNvGraphicFramePr>
          <p:nvPr>
            <p:ph idx="1"/>
          </p:nvPr>
        </p:nvGraphicFramePr>
        <p:xfrm>
          <a:off x="228600" y="1600200"/>
          <a:ext cx="8686800" cy="3960814"/>
        </p:xfrm>
        <a:graphic>
          <a:graphicData uri="http://schemas.openxmlformats.org/drawingml/2006/table">
            <a:tbl>
              <a:tblPr/>
              <a:tblGrid>
                <a:gridCol w="2286000"/>
                <a:gridCol w="2057400"/>
                <a:gridCol w="2171700"/>
                <a:gridCol w="2171700"/>
              </a:tblGrid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CO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117,000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164,000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208,000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NO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448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457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SO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1,122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2,591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Particulates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7.0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2,744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Formaldehyde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0.22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0.221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Mercury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0.007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0.016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74" name="Text Box 45"/>
          <p:cNvSpPr txBox="1">
            <a:spLocks noChangeArrowheads="1"/>
          </p:cNvSpPr>
          <p:nvPr/>
        </p:nvSpPr>
        <p:spPr bwMode="auto">
          <a:xfrm>
            <a:off x="6689725" y="5600700"/>
            <a:ext cx="1136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/>
              <a:t>EIA, 1998</a:t>
            </a:r>
          </a:p>
        </p:txBody>
      </p:sp>
      <p:sp>
        <p:nvSpPr>
          <p:cNvPr id="22575" name="Text Box 46"/>
          <p:cNvSpPr txBox="1">
            <a:spLocks noChangeArrowheads="1"/>
          </p:cNvSpPr>
          <p:nvPr/>
        </p:nvSpPr>
        <p:spPr bwMode="auto">
          <a:xfrm>
            <a:off x="3087688" y="981075"/>
            <a:ext cx="7985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/>
              <a:t>CH</a:t>
            </a:r>
            <a:r>
              <a:rPr lang="en-US" sz="2800" baseline="-25000"/>
              <a:t>4</a:t>
            </a:r>
          </a:p>
        </p:txBody>
      </p:sp>
      <p:sp>
        <p:nvSpPr>
          <p:cNvPr id="22576" name="Text Box 47"/>
          <p:cNvSpPr txBox="1">
            <a:spLocks noChangeArrowheads="1"/>
          </p:cNvSpPr>
          <p:nvPr/>
        </p:nvSpPr>
        <p:spPr bwMode="auto">
          <a:xfrm>
            <a:off x="5305425" y="981075"/>
            <a:ext cx="638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/>
              <a:t>Oil</a:t>
            </a:r>
          </a:p>
        </p:txBody>
      </p:sp>
      <p:sp>
        <p:nvSpPr>
          <p:cNvPr id="22577" name="Text Box 48"/>
          <p:cNvSpPr txBox="1">
            <a:spLocks noChangeArrowheads="1"/>
          </p:cNvSpPr>
          <p:nvPr/>
        </p:nvSpPr>
        <p:spPr bwMode="auto">
          <a:xfrm>
            <a:off x="7299325" y="981075"/>
            <a:ext cx="854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/>
              <a:t>Coal</a:t>
            </a:r>
          </a:p>
        </p:txBody>
      </p:sp>
      <p:sp>
        <p:nvSpPr>
          <p:cNvPr id="22578" name="Text Box 49"/>
          <p:cNvSpPr txBox="1">
            <a:spLocks noChangeArrowheads="1"/>
          </p:cNvSpPr>
          <p:nvPr/>
        </p:nvSpPr>
        <p:spPr bwMode="auto">
          <a:xfrm>
            <a:off x="76200" y="5602288"/>
            <a:ext cx="218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/>
              <a:t>*Pounds/Billion BTU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11" name="Rectangle 10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/>
          <a:srcRect l="10257" r="3847" b="10225"/>
          <a:stretch>
            <a:fillRect/>
          </a:stretch>
        </p:blipFill>
        <p:spPr bwMode="auto">
          <a:xfrm>
            <a:off x="5486400" y="1219200"/>
            <a:ext cx="3276600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-228600" y="76200"/>
            <a:ext cx="960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Drilling/Completion Technology </a:t>
            </a:r>
          </a:p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Key To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 Exploitation of Shale Gas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76200" y="5029200"/>
            <a:ext cx="5257800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Arial" charset="0"/>
                <a:ea typeface="Arial" charset="0"/>
                <a:cs typeface="Arial" charset="0"/>
              </a:rPr>
              <a:t>Horizontal Drilling and Multi-Stage </a:t>
            </a:r>
          </a:p>
          <a:p>
            <a:pPr algn="ctr" eaLnBrk="0" hangingPunct="0"/>
            <a:r>
              <a:rPr lang="en-US" i="1">
                <a:latin typeface="Arial" charset="0"/>
                <a:ea typeface="Arial" charset="0"/>
                <a:cs typeface="Arial" charset="0"/>
              </a:rPr>
              <a:t>Slick-Water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Hydraulic Fracturing</a:t>
            </a:r>
          </a:p>
          <a:p>
            <a:pPr algn="ctr" eaLnBrk="0" hangingPunct="0"/>
            <a:r>
              <a:rPr lang="en-US">
                <a:latin typeface="Arial" charset="0"/>
                <a:ea typeface="Arial" charset="0"/>
                <a:cs typeface="Arial" charset="0"/>
              </a:rPr>
              <a:t>Induces Microearthquakes (M ~ -1 to M~ -3) </a:t>
            </a:r>
          </a:p>
          <a:p>
            <a:pPr algn="ctr" eaLnBrk="0" hangingPunct="0"/>
            <a:r>
              <a:rPr lang="en-US">
                <a:latin typeface="Arial" charset="0"/>
                <a:ea typeface="Arial" charset="0"/>
                <a:cs typeface="Arial" charset="0"/>
              </a:rPr>
              <a:t>To Create a Permeable Fracture Network</a:t>
            </a:r>
          </a:p>
        </p:txBody>
      </p:sp>
      <p:pic>
        <p:nvPicPr>
          <p:cNvPr id="40965" name="Picture 32"/>
          <p:cNvPicPr>
            <a:picLocks noChangeAspect="1" noChangeArrowheads="1"/>
          </p:cNvPicPr>
          <p:nvPr/>
        </p:nvPicPr>
        <p:blipFill>
          <a:blip r:embed="rId3"/>
          <a:srcRect l="3896" t="2417" r="2597"/>
          <a:stretch>
            <a:fillRect/>
          </a:stretch>
        </p:blipFill>
        <p:spPr bwMode="auto">
          <a:xfrm>
            <a:off x="-76200" y="1447800"/>
            <a:ext cx="548640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Rectangle 8"/>
          <p:cNvSpPr>
            <a:spLocks noChangeArrowheads="1"/>
          </p:cNvSpPr>
          <p:nvPr/>
        </p:nvSpPr>
        <p:spPr bwMode="auto">
          <a:xfrm>
            <a:off x="-304800" y="4724400"/>
            <a:ext cx="57912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38"/>
          <p:cNvGrpSpPr>
            <a:grpSpLocks/>
          </p:cNvGrpSpPr>
          <p:nvPr/>
        </p:nvGrpSpPr>
        <p:grpSpPr bwMode="auto">
          <a:xfrm>
            <a:off x="5334000" y="3429000"/>
            <a:ext cx="3810000" cy="3186113"/>
            <a:chOff x="2362200" y="1371600"/>
            <a:chExt cx="4419600" cy="3666226"/>
          </a:xfrm>
        </p:grpSpPr>
        <p:grpSp>
          <p:nvGrpSpPr>
            <p:cNvPr id="3" name="Group 345"/>
            <p:cNvGrpSpPr>
              <a:grpSpLocks/>
            </p:cNvGrpSpPr>
            <p:nvPr/>
          </p:nvGrpSpPr>
          <p:grpSpPr bwMode="auto">
            <a:xfrm>
              <a:off x="2362200" y="1371600"/>
              <a:ext cx="4419600" cy="3666226"/>
              <a:chOff x="1295400" y="1676400"/>
              <a:chExt cx="4419600" cy="3666226"/>
            </a:xfrm>
          </p:grpSpPr>
          <p:grpSp>
            <p:nvGrpSpPr>
              <p:cNvPr id="4" name="Group 182"/>
              <p:cNvGrpSpPr>
                <a:grpSpLocks/>
              </p:cNvGrpSpPr>
              <p:nvPr/>
            </p:nvGrpSpPr>
            <p:grpSpPr bwMode="auto">
              <a:xfrm>
                <a:off x="1828800" y="1676400"/>
                <a:ext cx="3886200" cy="2819400"/>
                <a:chOff x="1828800" y="1676400"/>
                <a:chExt cx="3886200" cy="2819400"/>
              </a:xfrm>
            </p:grpSpPr>
            <p:grpSp>
              <p:nvGrpSpPr>
                <p:cNvPr id="5" name="Group 155"/>
                <p:cNvGrpSpPr>
                  <a:grpSpLocks/>
                </p:cNvGrpSpPr>
                <p:nvPr/>
              </p:nvGrpSpPr>
              <p:grpSpPr bwMode="auto">
                <a:xfrm>
                  <a:off x="1828800" y="1676400"/>
                  <a:ext cx="3581400" cy="2209800"/>
                  <a:chOff x="1828800" y="2286000"/>
                  <a:chExt cx="3581400" cy="2209800"/>
                </a:xfrm>
              </p:grpSpPr>
              <p:sp>
                <p:nvSpPr>
                  <p:cNvPr id="164" name="Rectangle 2"/>
                  <p:cNvSpPr/>
                  <p:nvPr/>
                </p:nvSpPr>
                <p:spPr>
                  <a:xfrm>
                    <a:off x="1829435" y="2286000"/>
                    <a:ext cx="75502" cy="2055060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5" name="Block Arc 4"/>
                  <p:cNvSpPr/>
                  <p:nvPr/>
                </p:nvSpPr>
                <p:spPr>
                  <a:xfrm rot="10800000">
                    <a:off x="1829435" y="4187615"/>
                    <a:ext cx="305689" cy="305062"/>
                  </a:xfrm>
                  <a:prstGeom prst="blockArc">
                    <a:avLst>
                      <a:gd name="adj1" fmla="val 16087108"/>
                      <a:gd name="adj2" fmla="val 0"/>
                      <a:gd name="adj3" fmla="val 25000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6" name="Rectangle 5"/>
                  <p:cNvSpPr/>
                  <p:nvPr/>
                </p:nvSpPr>
                <p:spPr>
                  <a:xfrm rot="5400000">
                    <a:off x="3658348" y="2738031"/>
                    <a:ext cx="74895" cy="3434398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" name="Group 14"/>
                <p:cNvGrpSpPr/>
                <p:nvPr/>
              </p:nvGrpSpPr>
              <p:grpSpPr>
                <a:xfrm>
                  <a:off x="2057400" y="3276600"/>
                  <a:ext cx="1396543" cy="1079500"/>
                  <a:chOff x="2389924" y="908050"/>
                  <a:chExt cx="1396543" cy="1079500"/>
                </a:xfrm>
                <a:solidFill>
                  <a:srgbClr val="008000">
                    <a:alpha val="45098"/>
                  </a:srgbClr>
                </a:solidFill>
              </p:grpSpPr>
              <p:sp>
                <p:nvSpPr>
                  <p:cNvPr id="161" name="Oval 160"/>
                  <p:cNvSpPr/>
                  <p:nvPr/>
                </p:nvSpPr>
                <p:spPr>
                  <a:xfrm>
                    <a:off x="3511550" y="9080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2" name="Parallelogram 161"/>
                  <p:cNvSpPr/>
                  <p:nvPr/>
                </p:nvSpPr>
                <p:spPr>
                  <a:xfrm rot="19384773">
                    <a:off x="2389924" y="1303294"/>
                    <a:ext cx="1396543" cy="304800"/>
                  </a:xfrm>
                  <a:prstGeom prst="parallelogram">
                    <a:avLst>
                      <a:gd name="adj" fmla="val 75994"/>
                    </a:avLst>
                  </a:prstGeom>
                  <a:grpFill/>
                  <a:ln w="9525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3" name="Oval 162"/>
                  <p:cNvSpPr/>
                  <p:nvPr/>
                </p:nvSpPr>
                <p:spPr>
                  <a:xfrm>
                    <a:off x="2584450" y="16065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7" name="Group 16"/>
                <p:cNvGrpSpPr/>
                <p:nvPr/>
              </p:nvGrpSpPr>
              <p:grpSpPr>
                <a:xfrm>
                  <a:off x="2794457" y="3276600"/>
                  <a:ext cx="1396543" cy="1079500"/>
                  <a:chOff x="2389924" y="908050"/>
                  <a:chExt cx="1396543" cy="1079500"/>
                </a:xfrm>
                <a:solidFill>
                  <a:srgbClr val="984807">
                    <a:alpha val="45098"/>
                  </a:srgbClr>
                </a:solidFill>
              </p:grpSpPr>
              <p:sp>
                <p:nvSpPr>
                  <p:cNvPr id="158" name="Oval 157"/>
                  <p:cNvSpPr/>
                  <p:nvPr/>
                </p:nvSpPr>
                <p:spPr>
                  <a:xfrm>
                    <a:off x="3511550" y="9080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98480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9" name="Parallelogram 158"/>
                  <p:cNvSpPr/>
                  <p:nvPr/>
                </p:nvSpPr>
                <p:spPr>
                  <a:xfrm rot="19384773">
                    <a:off x="2389924" y="1303294"/>
                    <a:ext cx="1396543" cy="304800"/>
                  </a:xfrm>
                  <a:prstGeom prst="parallelogram">
                    <a:avLst>
                      <a:gd name="adj" fmla="val 75994"/>
                    </a:avLst>
                  </a:prstGeom>
                  <a:grpFill/>
                  <a:ln w="9525">
                    <a:solidFill>
                      <a:srgbClr val="98480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0" name="Oval 159"/>
                  <p:cNvSpPr/>
                  <p:nvPr/>
                </p:nvSpPr>
                <p:spPr>
                  <a:xfrm>
                    <a:off x="2584450" y="16065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98480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8" name="Group 20"/>
                <p:cNvGrpSpPr/>
                <p:nvPr/>
              </p:nvGrpSpPr>
              <p:grpSpPr>
                <a:xfrm>
                  <a:off x="3556457" y="3276600"/>
                  <a:ext cx="1396543" cy="1079500"/>
                  <a:chOff x="2389924" y="908050"/>
                  <a:chExt cx="1396543" cy="1079500"/>
                </a:xfrm>
                <a:solidFill>
                  <a:srgbClr val="0066FF">
                    <a:alpha val="45098"/>
                  </a:srgbClr>
                </a:solidFill>
              </p:grpSpPr>
              <p:sp>
                <p:nvSpPr>
                  <p:cNvPr id="155" name="Oval 154"/>
                  <p:cNvSpPr/>
                  <p:nvPr/>
                </p:nvSpPr>
                <p:spPr>
                  <a:xfrm>
                    <a:off x="3511550" y="9080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6" name="Parallelogram 155"/>
                  <p:cNvSpPr/>
                  <p:nvPr/>
                </p:nvSpPr>
                <p:spPr>
                  <a:xfrm rot="19384773">
                    <a:off x="2389924" y="1303294"/>
                    <a:ext cx="1396543" cy="304800"/>
                  </a:xfrm>
                  <a:prstGeom prst="parallelogram">
                    <a:avLst>
                      <a:gd name="adj" fmla="val 75994"/>
                    </a:avLst>
                  </a:prstGeom>
                  <a:grpFill/>
                  <a:ln w="9525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7" name="Oval 156"/>
                  <p:cNvSpPr/>
                  <p:nvPr/>
                </p:nvSpPr>
                <p:spPr>
                  <a:xfrm>
                    <a:off x="2584450" y="16065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9" name="Group 24"/>
                <p:cNvGrpSpPr/>
                <p:nvPr/>
              </p:nvGrpSpPr>
              <p:grpSpPr>
                <a:xfrm>
                  <a:off x="4318457" y="3276600"/>
                  <a:ext cx="1396543" cy="1079500"/>
                  <a:chOff x="2389924" y="908050"/>
                  <a:chExt cx="1396543" cy="1079500"/>
                </a:xfrm>
                <a:solidFill>
                  <a:srgbClr val="FF0000">
                    <a:alpha val="45098"/>
                  </a:srgbClr>
                </a:solidFill>
              </p:grpSpPr>
              <p:sp>
                <p:nvSpPr>
                  <p:cNvPr id="152" name="Oval 151"/>
                  <p:cNvSpPr/>
                  <p:nvPr/>
                </p:nvSpPr>
                <p:spPr>
                  <a:xfrm>
                    <a:off x="3511550" y="9080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3" name="Parallelogram 152"/>
                  <p:cNvSpPr/>
                  <p:nvPr/>
                </p:nvSpPr>
                <p:spPr>
                  <a:xfrm rot="19384773">
                    <a:off x="2389924" y="1303294"/>
                    <a:ext cx="1396543" cy="304800"/>
                  </a:xfrm>
                  <a:prstGeom prst="parallelogram">
                    <a:avLst>
                      <a:gd name="adj" fmla="val 75994"/>
                    </a:avLst>
                  </a:prstGeom>
                  <a:grpFill/>
                  <a:ln w="952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4" name="Oval 153"/>
                  <p:cNvSpPr/>
                  <p:nvPr/>
                </p:nvSpPr>
                <p:spPr>
                  <a:xfrm>
                    <a:off x="2584450" y="1606550"/>
                    <a:ext cx="76200" cy="381000"/>
                  </a:xfrm>
                  <a:prstGeom prst="ellipse">
                    <a:avLst/>
                  </a:prstGeom>
                  <a:grpFill/>
                  <a:ln w="31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8" name="Parallelogram 27"/>
                <p:cNvSpPr/>
                <p:nvPr/>
              </p:nvSpPr>
              <p:spPr>
                <a:xfrm>
                  <a:off x="2742819" y="3810008"/>
                  <a:ext cx="421704" cy="74896"/>
                </a:xfrm>
                <a:prstGeom prst="parallelogram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9" name="Parallelogram 28"/>
                <p:cNvSpPr/>
                <p:nvPr/>
              </p:nvSpPr>
              <p:spPr>
                <a:xfrm>
                  <a:off x="3505200" y="3810008"/>
                  <a:ext cx="421704" cy="74896"/>
                </a:xfrm>
                <a:prstGeom prst="parallelogram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0" name="Parallelogram 29"/>
                <p:cNvSpPr/>
                <p:nvPr/>
              </p:nvSpPr>
              <p:spPr>
                <a:xfrm>
                  <a:off x="4227068" y="3810008"/>
                  <a:ext cx="421704" cy="74896"/>
                </a:xfrm>
                <a:prstGeom prst="parallelogram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1" name="Parallelogram 30"/>
                <p:cNvSpPr/>
                <p:nvPr/>
              </p:nvSpPr>
              <p:spPr>
                <a:xfrm>
                  <a:off x="4989449" y="3810008"/>
                  <a:ext cx="421704" cy="74896"/>
                </a:xfrm>
                <a:prstGeom prst="parallelogram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2820162" y="3232765"/>
                  <a:ext cx="75502" cy="43841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2514473" y="3581668"/>
                  <a:ext cx="152845" cy="74895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742819" y="3656563"/>
                  <a:ext cx="88392" cy="0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2973007" y="3810008"/>
                  <a:ext cx="88392" cy="74896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2973007" y="365656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363470" y="396162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5400000" flipH="1" flipV="1">
                  <a:off x="2825386" y="3726841"/>
                  <a:ext cx="153444" cy="12890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742819" y="3428224"/>
                  <a:ext cx="88392" cy="0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2895664" y="350494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667318" y="3884904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3048508" y="3428224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2438972" y="4189965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2591816" y="411324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3201353" y="373328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>
                  <a:off x="2204512" y="4108352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5400000">
                  <a:off x="2356436" y="3732953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rot="5400000">
                  <a:off x="2509281" y="3884571"/>
                  <a:ext cx="82202" cy="82867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5400000">
                  <a:off x="2661204" y="4038937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rot="5400000">
                  <a:off x="2814049" y="4038937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rot="5400000">
                  <a:off x="2584782" y="4260875"/>
                  <a:ext cx="82202" cy="82868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5400000">
                  <a:off x="2814049" y="4261796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5400000">
                  <a:off x="2362881" y="3582257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5400000" flipH="1" flipV="1">
                  <a:off x="2629259" y="3314664"/>
                  <a:ext cx="151618" cy="75501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 flipH="1">
                  <a:off x="2514783" y="3427914"/>
                  <a:ext cx="76722" cy="77343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>
                  <a:off x="2210958" y="3732953"/>
                  <a:ext cx="82203" cy="82867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5400000">
                  <a:off x="2973310" y="3276303"/>
                  <a:ext cx="74896" cy="75501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5400000">
                  <a:off x="2061157" y="4033752"/>
                  <a:ext cx="151617" cy="7366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5400000">
                  <a:off x="2356436" y="4343077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0800000">
                  <a:off x="2133283" y="4266687"/>
                  <a:ext cx="82867" cy="0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0800000">
                  <a:off x="2133283" y="4425613"/>
                  <a:ext cx="77343" cy="69415"/>
                </a:xfrm>
                <a:prstGeom prst="line">
                  <a:avLst/>
                </a:prstGeom>
                <a:ln w="1905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5169916" y="3232765"/>
                  <a:ext cx="75502" cy="43841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4864227" y="3581668"/>
                  <a:ext cx="152845" cy="74895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092573" y="3656563"/>
                  <a:ext cx="88392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322761" y="3810008"/>
                  <a:ext cx="88392" cy="7489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5322761" y="365656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4713224" y="396162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5400000" flipH="1" flipV="1">
                  <a:off x="5175141" y="3726841"/>
                  <a:ext cx="153444" cy="1289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5092573" y="3428224"/>
                  <a:ext cx="88392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5551107" y="350494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017072" y="3884904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5398262" y="3428224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4788726" y="4189965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4941570" y="411324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5551107" y="373328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rot="5400000">
                  <a:off x="4553347" y="4107431"/>
                  <a:ext cx="82202" cy="82867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5400000">
                  <a:off x="4706190" y="3732953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rot="5400000">
                  <a:off x="4859036" y="3884571"/>
                  <a:ext cx="82202" cy="82867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rot="5400000">
                  <a:off x="5010958" y="4038937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rot="5400000">
                  <a:off x="5162883" y="4038016"/>
                  <a:ext cx="82202" cy="8286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rot="5400000">
                  <a:off x="4934536" y="4260875"/>
                  <a:ext cx="82202" cy="8286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rot="5400000">
                  <a:off x="5162883" y="4260875"/>
                  <a:ext cx="82202" cy="8286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5400000">
                  <a:off x="4712635" y="3582257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rot="5400000" flipH="1" flipV="1">
                  <a:off x="4979013" y="3314664"/>
                  <a:ext cx="151618" cy="75501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16200000" flipH="1">
                  <a:off x="4864537" y="3427914"/>
                  <a:ext cx="76722" cy="77343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rot="5400000">
                  <a:off x="4559791" y="3733874"/>
                  <a:ext cx="82203" cy="8102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5400000">
                  <a:off x="5323064" y="3276303"/>
                  <a:ext cx="74896" cy="75501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5400000">
                  <a:off x="4410911" y="4033752"/>
                  <a:ext cx="151617" cy="736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5400000">
                  <a:off x="4706190" y="4343077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10800000">
                  <a:off x="4483037" y="4266687"/>
                  <a:ext cx="82867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0800000">
                  <a:off x="4483037" y="4425613"/>
                  <a:ext cx="77343" cy="69415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4407535" y="3232765"/>
                  <a:ext cx="75502" cy="43841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flipV="1">
                  <a:off x="4103688" y="3581668"/>
                  <a:ext cx="151003" cy="74895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4332034" y="3656563"/>
                  <a:ext cx="88392" cy="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4560380" y="3810008"/>
                  <a:ext cx="88392" cy="7489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V="1">
                  <a:off x="4560380" y="365656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3950843" y="396162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rot="5400000" flipH="1" flipV="1">
                  <a:off x="4412760" y="3726841"/>
                  <a:ext cx="153444" cy="1289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4332034" y="3428224"/>
                  <a:ext cx="88392" cy="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4483037" y="350494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4254691" y="3884904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4635881" y="3428224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026345" y="4189965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179189" y="411324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4788726" y="3733286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rot="5400000">
                  <a:off x="3791885" y="4108352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>
                  <a:off x="3906058" y="3733874"/>
                  <a:ext cx="82203" cy="8102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rot="5400000">
                  <a:off x="4096654" y="3884571"/>
                  <a:ext cx="82202" cy="82867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rot="5400000">
                  <a:off x="4249498" y="4038016"/>
                  <a:ext cx="82202" cy="82868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rot="5400000">
                  <a:off x="4401422" y="4038937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5400000">
                  <a:off x="4173076" y="4261796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5400000">
                  <a:off x="4401422" y="4261796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>
                  <a:off x="3950254" y="3582257"/>
                  <a:ext cx="82202" cy="8102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rot="5400000" flipH="1" flipV="1">
                  <a:off x="4217553" y="3313743"/>
                  <a:ext cx="151618" cy="77343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6200000" flipH="1">
                  <a:off x="4103077" y="3428835"/>
                  <a:ext cx="76722" cy="75501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5400000">
                  <a:off x="3798331" y="3732953"/>
                  <a:ext cx="82203" cy="82867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>
                  <a:off x="4560683" y="3276303"/>
                  <a:ext cx="74896" cy="75501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 rot="5400000">
                  <a:off x="3649451" y="4034671"/>
                  <a:ext cx="151617" cy="5525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rot="5400000">
                  <a:off x="3944730" y="4343998"/>
                  <a:ext cx="82203" cy="81026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rot="10800000">
                  <a:off x="3722497" y="4266687"/>
                  <a:ext cx="81026" cy="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0800000">
                  <a:off x="3722497" y="4425613"/>
                  <a:ext cx="75502" cy="69415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3722497" y="3199884"/>
                  <a:ext cx="75502" cy="42015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V="1">
                  <a:off x="3416808" y="3546960"/>
                  <a:ext cx="152845" cy="76722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3645154" y="3623682"/>
                  <a:ext cx="88392" cy="0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3873500" y="3775301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V="1">
                  <a:off x="3873500" y="3623682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3263964" y="3928745"/>
                  <a:ext cx="88392" cy="74895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rot="5400000" flipH="1" flipV="1">
                  <a:off x="3728634" y="3693047"/>
                  <a:ext cx="151618" cy="12890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3645154" y="3395343"/>
                  <a:ext cx="88392" cy="0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3797999" y="3472065"/>
                  <a:ext cx="88392" cy="74895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3569653" y="385202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3950843" y="3395343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3341307" y="4157084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3494151" y="4080362"/>
                  <a:ext cx="88392" cy="76722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4103688" y="3700405"/>
                  <a:ext cx="88392" cy="74896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rot="5400000">
                  <a:off x="3105927" y="4074550"/>
                  <a:ext cx="82202" cy="82867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rot="5400000">
                  <a:off x="3258771" y="3700072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rot="5400000">
                  <a:off x="3411616" y="3851690"/>
                  <a:ext cx="82202" cy="82867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5400000">
                  <a:off x="3563539" y="4004228"/>
                  <a:ext cx="82203" cy="81026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>
                  <a:off x="3715463" y="4003307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rot="5400000">
                  <a:off x="3487117" y="4226167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rot="5400000">
                  <a:off x="3715463" y="4226167"/>
                  <a:ext cx="82203" cy="82868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rot="5400000">
                  <a:off x="3264296" y="3546628"/>
                  <a:ext cx="82203" cy="82867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rot="5400000" flipH="1" flipV="1">
                  <a:off x="3530682" y="3280870"/>
                  <a:ext cx="153444" cy="75501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 rot="16200000" flipH="1">
                  <a:off x="3417118" y="3395033"/>
                  <a:ext cx="76722" cy="77343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rot="5400000">
                  <a:off x="3112372" y="3700993"/>
                  <a:ext cx="82203" cy="81026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rot="5400000">
                  <a:off x="3873810" y="3241588"/>
                  <a:ext cx="76722" cy="77343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 rot="5400000">
                  <a:off x="2963492" y="4000871"/>
                  <a:ext cx="151617" cy="7366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rot="5400000">
                  <a:off x="3258771" y="4308370"/>
                  <a:ext cx="82202" cy="82868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rot="10800000">
                  <a:off x="3035618" y="4233807"/>
                  <a:ext cx="82867" cy="0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 rot="10800000">
                  <a:off x="3035618" y="4390904"/>
                  <a:ext cx="77343" cy="71243"/>
                </a:xfrm>
                <a:prstGeom prst="line">
                  <a:avLst/>
                </a:prstGeom>
                <a:ln w="19050">
                  <a:solidFill>
                    <a:srgbClr val="98480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971" name="TextBox 12"/>
              <p:cNvSpPr txBox="1">
                <a:spLocks noChangeArrowheads="1"/>
              </p:cNvSpPr>
              <p:nvPr/>
            </p:nvSpPr>
            <p:spPr bwMode="auto">
              <a:xfrm>
                <a:off x="3124201" y="2514600"/>
                <a:ext cx="2285999" cy="6729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Arial" charset="0"/>
                    <a:ea typeface="Arial" charset="0"/>
                    <a:cs typeface="Arial" charset="0"/>
                  </a:rPr>
                  <a:t>Microseismic Events</a:t>
                </a:r>
              </a:p>
            </p:txBody>
          </p:sp>
          <p:sp>
            <p:nvSpPr>
              <p:cNvPr id="40972" name="TextBox 13"/>
              <p:cNvSpPr txBox="1">
                <a:spLocks noChangeArrowheads="1"/>
              </p:cNvSpPr>
              <p:nvPr/>
            </p:nvSpPr>
            <p:spPr bwMode="auto">
              <a:xfrm>
                <a:off x="2590800" y="4953000"/>
                <a:ext cx="2285999" cy="38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Arial" charset="0"/>
                    <a:ea typeface="Arial" charset="0"/>
                    <a:cs typeface="Arial" charset="0"/>
                  </a:rPr>
                  <a:t>Hydraulic</a:t>
                </a:r>
                <a:r>
                  <a:rPr lang="en-US" sz="1600"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1600">
                    <a:latin typeface="Arial" charset="0"/>
                    <a:ea typeface="Arial" charset="0"/>
                    <a:cs typeface="Arial" charset="0"/>
                  </a:rPr>
                  <a:t>Fractures</a:t>
                </a:r>
              </a:p>
            </p:txBody>
          </p:sp>
          <p:sp>
            <p:nvSpPr>
              <p:cNvPr id="40973" name="TextBox 14"/>
              <p:cNvSpPr txBox="1">
                <a:spLocks noChangeArrowheads="1"/>
              </p:cNvSpPr>
              <p:nvPr/>
            </p:nvSpPr>
            <p:spPr bwMode="auto">
              <a:xfrm>
                <a:off x="1295400" y="4104640"/>
                <a:ext cx="685800" cy="38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Arial" charset="0"/>
                    <a:ea typeface="Arial" charset="0"/>
                    <a:cs typeface="Arial" charset="0"/>
                  </a:rPr>
                  <a:t>Well</a:t>
                </a:r>
              </a:p>
            </p:txBody>
          </p:sp>
          <p:cxnSp>
            <p:nvCxnSpPr>
              <p:cNvPr id="16" name="Straight Arrow Connector 15"/>
              <p:cNvCxnSpPr>
                <a:stCxn id="40972" idx="0"/>
              </p:cNvCxnSpPr>
              <p:nvPr/>
            </p:nvCxnSpPr>
            <p:spPr>
              <a:xfrm rot="16200000" flipV="1">
                <a:off x="2742836" y="3962824"/>
                <a:ext cx="686846" cy="12945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40972" idx="0"/>
              </p:cNvCxnSpPr>
              <p:nvPr/>
            </p:nvCxnSpPr>
            <p:spPr>
              <a:xfrm rot="16200000" flipV="1">
                <a:off x="3085355" y="4305343"/>
                <a:ext cx="686846" cy="6095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40972" idx="0"/>
              </p:cNvCxnSpPr>
              <p:nvPr/>
            </p:nvCxnSpPr>
            <p:spPr>
              <a:xfrm rot="5400000" flipH="1" flipV="1">
                <a:off x="3466546" y="4533688"/>
                <a:ext cx="686846" cy="1528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40972" idx="0"/>
                <a:endCxn id="154" idx="4"/>
              </p:cNvCxnSpPr>
              <p:nvPr/>
            </p:nvCxnSpPr>
            <p:spPr>
              <a:xfrm rot="5400000" flipH="1" flipV="1">
                <a:off x="3843691" y="4246053"/>
                <a:ext cx="597337" cy="8176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40971" idx="2"/>
              </p:cNvCxnSpPr>
              <p:nvPr/>
            </p:nvCxnSpPr>
            <p:spPr>
              <a:xfrm rot="5400000">
                <a:off x="3613290" y="2622315"/>
                <a:ext cx="89509" cy="12190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40971" idx="2"/>
              </p:cNvCxnSpPr>
              <p:nvPr/>
            </p:nvCxnSpPr>
            <p:spPr>
              <a:xfrm rot="16200000" flipH="1">
                <a:off x="4565657" y="2889022"/>
                <a:ext cx="166231" cy="7623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40971" idx="2"/>
              </p:cNvCxnSpPr>
              <p:nvPr/>
            </p:nvCxnSpPr>
            <p:spPr>
              <a:xfrm rot="5400000">
                <a:off x="4221906" y="3230931"/>
                <a:ext cx="89509" cy="18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724058" y="3597300"/>
              <a:ext cx="228339" cy="2670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0" y="851294"/>
            <a:ext cx="9144000" cy="136525"/>
            <a:chOff x="0" y="1180"/>
            <a:chExt cx="5760" cy="86"/>
          </a:xfrm>
        </p:grpSpPr>
        <p:sp>
          <p:nvSpPr>
            <p:cNvPr id="168" name="Rectangle 167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69" name="Rectangle 168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7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89294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t="5858" b="35455"/>
          <a:stretch>
            <a:fillRect/>
          </a:stretch>
        </p:blipFill>
        <p:spPr bwMode="auto">
          <a:xfrm>
            <a:off x="-304800" y="1371600"/>
            <a:ext cx="96535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0" y="381000"/>
            <a:ext cx="8686800" cy="647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40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8843963" y="6553200"/>
            <a:ext cx="30003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00" b="1">
                <a:solidFill>
                  <a:srgbClr val="0000FF"/>
                </a:solidFill>
                <a:latin typeface="Times" charset="0"/>
              </a:rPr>
              <a:t>15</a:t>
            </a:r>
          </a:p>
        </p:txBody>
      </p:sp>
      <p:sp>
        <p:nvSpPr>
          <p:cNvPr id="45061" name="Oval 7"/>
          <p:cNvSpPr>
            <a:spLocks noChangeArrowheads="1"/>
          </p:cNvSpPr>
          <p:nvPr/>
        </p:nvSpPr>
        <p:spPr bwMode="auto">
          <a:xfrm>
            <a:off x="2819400" y="2438400"/>
            <a:ext cx="4267200" cy="1371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2" name="Text Box 9"/>
          <p:cNvSpPr txBox="1">
            <a:spLocks noChangeArrowheads="1"/>
          </p:cNvSpPr>
          <p:nvPr/>
        </p:nvSpPr>
        <p:spPr bwMode="auto">
          <a:xfrm>
            <a:off x="0" y="5638800"/>
            <a:ext cx="449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Arial" charset="0"/>
            </a:endParaRPr>
          </a:p>
          <a:p>
            <a:r>
              <a:rPr lang="en-US"/>
              <a:t>(from </a:t>
            </a:r>
            <a:r>
              <a:rPr lang="en-US" i="1"/>
              <a:t>America’s Energy Future</a:t>
            </a:r>
            <a:r>
              <a:rPr lang="en-US"/>
              <a:t>) NAS - 2009</a:t>
            </a:r>
          </a:p>
        </p:txBody>
      </p:sp>
      <p:sp>
        <p:nvSpPr>
          <p:cNvPr id="45063" name="TextBox 3"/>
          <p:cNvSpPr txBox="1">
            <a:spLocks noChangeArrowheads="1"/>
          </p:cNvSpPr>
          <p:nvPr/>
        </p:nvSpPr>
        <p:spPr bwMode="auto">
          <a:xfrm>
            <a:off x="2097088" y="177800"/>
            <a:ext cx="4837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Gas And Coal Economics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9" name="Rectangle 8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47" descr="10IRPhoto_Marcellus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grayscl/>
          </a:blip>
          <a:srcRect l="124" t="13316" r="2124" b="32053"/>
          <a:stretch>
            <a:fillRect/>
          </a:stretch>
        </p:blipFill>
        <p:spPr bwMode="auto">
          <a:xfrm>
            <a:off x="1128713" y="1808163"/>
            <a:ext cx="749141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3818" name="Rectangle 250"/>
          <p:cNvSpPr>
            <a:spLocks noChangeArrowheads="1"/>
          </p:cNvSpPr>
          <p:nvPr/>
        </p:nvSpPr>
        <p:spPr bwMode="auto">
          <a:xfrm>
            <a:off x="1133475" y="1797050"/>
            <a:ext cx="7508875" cy="1003300"/>
          </a:xfrm>
          <a:prstGeom prst="rect">
            <a:avLst/>
          </a:prstGeom>
          <a:solidFill>
            <a:srgbClr val="FF0000">
              <a:alpha val="2705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746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The Challenges of $4 Gas</a:t>
            </a:r>
          </a:p>
        </p:txBody>
      </p:sp>
      <p:sp>
        <p:nvSpPr>
          <p:cNvPr id="46085" name="Line 116"/>
          <p:cNvSpPr>
            <a:spLocks noChangeShapeType="1"/>
          </p:cNvSpPr>
          <p:nvPr/>
        </p:nvSpPr>
        <p:spPr bwMode="auto">
          <a:xfrm>
            <a:off x="1133475" y="4032250"/>
            <a:ext cx="7497763" cy="0"/>
          </a:xfrm>
          <a:prstGeom prst="line">
            <a:avLst/>
          </a:prstGeom>
          <a:noFill/>
          <a:ln w="7938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6" name="Line 117"/>
          <p:cNvSpPr>
            <a:spLocks noChangeShapeType="1"/>
          </p:cNvSpPr>
          <p:nvPr/>
        </p:nvSpPr>
        <p:spPr bwMode="auto">
          <a:xfrm>
            <a:off x="1133475" y="3151188"/>
            <a:ext cx="7497763" cy="0"/>
          </a:xfrm>
          <a:prstGeom prst="line">
            <a:avLst/>
          </a:prstGeom>
          <a:noFill/>
          <a:ln w="7938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7" name="Line 118"/>
          <p:cNvSpPr>
            <a:spLocks noChangeShapeType="1"/>
          </p:cNvSpPr>
          <p:nvPr/>
        </p:nvSpPr>
        <p:spPr bwMode="auto">
          <a:xfrm>
            <a:off x="1133475" y="2255838"/>
            <a:ext cx="7497763" cy="0"/>
          </a:xfrm>
          <a:prstGeom prst="line">
            <a:avLst/>
          </a:prstGeom>
          <a:noFill/>
          <a:ln w="7938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8" name="Line 236"/>
          <p:cNvSpPr>
            <a:spLocks noChangeShapeType="1"/>
          </p:cNvSpPr>
          <p:nvPr/>
        </p:nvSpPr>
        <p:spPr bwMode="auto">
          <a:xfrm>
            <a:off x="1133475" y="3589338"/>
            <a:ext cx="7497763" cy="0"/>
          </a:xfrm>
          <a:prstGeom prst="line">
            <a:avLst/>
          </a:prstGeom>
          <a:noFill/>
          <a:ln w="7938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9" name="Line 237"/>
          <p:cNvSpPr>
            <a:spLocks noChangeShapeType="1"/>
          </p:cNvSpPr>
          <p:nvPr/>
        </p:nvSpPr>
        <p:spPr bwMode="auto">
          <a:xfrm>
            <a:off x="1133475" y="4473575"/>
            <a:ext cx="7497763" cy="0"/>
          </a:xfrm>
          <a:prstGeom prst="line">
            <a:avLst/>
          </a:prstGeom>
          <a:noFill/>
          <a:ln w="7938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0" name="Line 238"/>
          <p:cNvSpPr>
            <a:spLocks noChangeShapeType="1"/>
          </p:cNvSpPr>
          <p:nvPr/>
        </p:nvSpPr>
        <p:spPr bwMode="auto">
          <a:xfrm>
            <a:off x="1133475" y="2708275"/>
            <a:ext cx="7497763" cy="0"/>
          </a:xfrm>
          <a:prstGeom prst="line">
            <a:avLst/>
          </a:prstGeom>
          <a:noFill/>
          <a:ln w="7938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1" name="Rectangle 115"/>
          <p:cNvSpPr>
            <a:spLocks noChangeArrowheads="1"/>
          </p:cNvSpPr>
          <p:nvPr/>
        </p:nvSpPr>
        <p:spPr bwMode="auto">
          <a:xfrm>
            <a:off x="1133475" y="1809750"/>
            <a:ext cx="7497763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2" name="Rectangle 120"/>
          <p:cNvSpPr>
            <a:spLocks noChangeArrowheads="1"/>
          </p:cNvSpPr>
          <p:nvPr/>
        </p:nvSpPr>
        <p:spPr bwMode="auto">
          <a:xfrm>
            <a:off x="1181100" y="4564063"/>
            <a:ext cx="109538" cy="373062"/>
          </a:xfrm>
          <a:prstGeom prst="rect">
            <a:avLst/>
          </a:prstGeom>
          <a:solidFill>
            <a:schemeClr val="accent1"/>
          </a:solidFill>
          <a:ln w="8001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3689" name="Rectangle 121"/>
          <p:cNvSpPr>
            <a:spLocks noChangeArrowheads="1"/>
          </p:cNvSpPr>
          <p:nvPr/>
        </p:nvSpPr>
        <p:spPr bwMode="auto">
          <a:xfrm>
            <a:off x="1400175" y="4532313"/>
            <a:ext cx="98425" cy="41433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690" name="Rectangle 122"/>
          <p:cNvSpPr>
            <a:spLocks noChangeArrowheads="1"/>
          </p:cNvSpPr>
          <p:nvPr/>
        </p:nvSpPr>
        <p:spPr bwMode="auto">
          <a:xfrm>
            <a:off x="1604963" y="4481513"/>
            <a:ext cx="109537" cy="46513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691" name="Rectangle 123"/>
          <p:cNvSpPr>
            <a:spLocks noChangeArrowheads="1"/>
          </p:cNvSpPr>
          <p:nvPr/>
        </p:nvSpPr>
        <p:spPr bwMode="auto">
          <a:xfrm>
            <a:off x="1824038" y="4432300"/>
            <a:ext cx="107950" cy="5143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692" name="Rectangle 124"/>
          <p:cNvSpPr>
            <a:spLocks noChangeArrowheads="1"/>
          </p:cNvSpPr>
          <p:nvPr/>
        </p:nvSpPr>
        <p:spPr bwMode="auto">
          <a:xfrm>
            <a:off x="2041525" y="4432300"/>
            <a:ext cx="98425" cy="5143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693" name="Rectangle 125"/>
          <p:cNvSpPr>
            <a:spLocks noChangeArrowheads="1"/>
          </p:cNvSpPr>
          <p:nvPr/>
        </p:nvSpPr>
        <p:spPr bwMode="auto">
          <a:xfrm>
            <a:off x="2249488" y="4389438"/>
            <a:ext cx="107950" cy="55721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694" name="Rectangle 126"/>
          <p:cNvSpPr>
            <a:spLocks noChangeArrowheads="1"/>
          </p:cNvSpPr>
          <p:nvPr/>
        </p:nvSpPr>
        <p:spPr bwMode="auto">
          <a:xfrm>
            <a:off x="2466975" y="4370388"/>
            <a:ext cx="107950" cy="57626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6099" name="Rectangle 127"/>
          <p:cNvSpPr>
            <a:spLocks noChangeArrowheads="1"/>
          </p:cNvSpPr>
          <p:nvPr/>
        </p:nvSpPr>
        <p:spPr bwMode="auto">
          <a:xfrm>
            <a:off x="2682875" y="4367213"/>
            <a:ext cx="98425" cy="576262"/>
          </a:xfrm>
          <a:prstGeom prst="rect">
            <a:avLst/>
          </a:prstGeom>
          <a:solidFill>
            <a:srgbClr val="FFFF00"/>
          </a:solidFill>
          <a:ln w="8001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00" name="Rectangle 128"/>
          <p:cNvSpPr>
            <a:spLocks noChangeArrowheads="1"/>
          </p:cNvSpPr>
          <p:nvPr/>
        </p:nvSpPr>
        <p:spPr bwMode="auto">
          <a:xfrm>
            <a:off x="2890838" y="4295775"/>
            <a:ext cx="109537" cy="650875"/>
          </a:xfrm>
          <a:prstGeom prst="rect">
            <a:avLst/>
          </a:prstGeom>
          <a:solidFill>
            <a:srgbClr val="FFFF00"/>
          </a:solidFill>
          <a:ln w="8001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3697" name="Rectangle 129"/>
          <p:cNvSpPr>
            <a:spLocks noChangeArrowheads="1"/>
          </p:cNvSpPr>
          <p:nvPr/>
        </p:nvSpPr>
        <p:spPr bwMode="auto">
          <a:xfrm>
            <a:off x="3108325" y="4254500"/>
            <a:ext cx="109538" cy="6921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698" name="Rectangle 130"/>
          <p:cNvSpPr>
            <a:spLocks noChangeArrowheads="1"/>
          </p:cNvSpPr>
          <p:nvPr/>
        </p:nvSpPr>
        <p:spPr bwMode="auto">
          <a:xfrm>
            <a:off x="3324225" y="4205288"/>
            <a:ext cx="109538" cy="74136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699" name="Rectangle 131"/>
          <p:cNvSpPr>
            <a:spLocks noChangeArrowheads="1"/>
          </p:cNvSpPr>
          <p:nvPr/>
        </p:nvSpPr>
        <p:spPr bwMode="auto">
          <a:xfrm>
            <a:off x="3543300" y="4160838"/>
            <a:ext cx="93663" cy="78581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00" name="Rectangle 132"/>
          <p:cNvSpPr>
            <a:spLocks noChangeArrowheads="1"/>
          </p:cNvSpPr>
          <p:nvPr/>
        </p:nvSpPr>
        <p:spPr bwMode="auto">
          <a:xfrm>
            <a:off x="3749675" y="4168775"/>
            <a:ext cx="103188" cy="7778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01" name="Rectangle 133"/>
          <p:cNvSpPr>
            <a:spLocks noChangeArrowheads="1"/>
          </p:cNvSpPr>
          <p:nvPr/>
        </p:nvSpPr>
        <p:spPr bwMode="auto">
          <a:xfrm>
            <a:off x="3968750" y="4171950"/>
            <a:ext cx="107950" cy="774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02" name="Rectangle 134"/>
          <p:cNvSpPr>
            <a:spLocks noChangeArrowheads="1"/>
          </p:cNvSpPr>
          <p:nvPr/>
        </p:nvSpPr>
        <p:spPr bwMode="auto">
          <a:xfrm>
            <a:off x="4184650" y="4181475"/>
            <a:ext cx="98425" cy="7651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6107" name="Rectangle 135"/>
          <p:cNvSpPr>
            <a:spLocks noChangeArrowheads="1"/>
          </p:cNvSpPr>
          <p:nvPr/>
        </p:nvSpPr>
        <p:spPr bwMode="auto">
          <a:xfrm>
            <a:off x="4392613" y="4130675"/>
            <a:ext cx="107950" cy="815975"/>
          </a:xfrm>
          <a:prstGeom prst="rect">
            <a:avLst/>
          </a:prstGeom>
          <a:solidFill>
            <a:srgbClr val="FFFF00"/>
          </a:solidFill>
          <a:ln w="8001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3704" name="Rectangle 136"/>
          <p:cNvSpPr>
            <a:spLocks noChangeArrowheads="1"/>
          </p:cNvSpPr>
          <p:nvPr/>
        </p:nvSpPr>
        <p:spPr bwMode="auto">
          <a:xfrm>
            <a:off x="4610100" y="4087813"/>
            <a:ext cx="109538" cy="85883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05" name="Rectangle 137"/>
          <p:cNvSpPr>
            <a:spLocks noChangeArrowheads="1"/>
          </p:cNvSpPr>
          <p:nvPr/>
        </p:nvSpPr>
        <p:spPr bwMode="auto">
          <a:xfrm>
            <a:off x="4827588" y="4033838"/>
            <a:ext cx="98425" cy="91281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06" name="Rectangle 138"/>
          <p:cNvSpPr>
            <a:spLocks noChangeArrowheads="1"/>
          </p:cNvSpPr>
          <p:nvPr/>
        </p:nvSpPr>
        <p:spPr bwMode="auto">
          <a:xfrm>
            <a:off x="5033963" y="3952875"/>
            <a:ext cx="109537" cy="9937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07" name="Rectangle 139"/>
          <p:cNvSpPr>
            <a:spLocks noChangeArrowheads="1"/>
          </p:cNvSpPr>
          <p:nvPr/>
        </p:nvSpPr>
        <p:spPr bwMode="auto">
          <a:xfrm>
            <a:off x="5251450" y="3957638"/>
            <a:ext cx="109538" cy="98901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08" name="Rectangle 140"/>
          <p:cNvSpPr>
            <a:spLocks noChangeArrowheads="1"/>
          </p:cNvSpPr>
          <p:nvPr/>
        </p:nvSpPr>
        <p:spPr bwMode="auto">
          <a:xfrm>
            <a:off x="5468938" y="3903663"/>
            <a:ext cx="100012" cy="104298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09" name="Rectangle 141"/>
          <p:cNvSpPr>
            <a:spLocks noChangeArrowheads="1"/>
          </p:cNvSpPr>
          <p:nvPr/>
        </p:nvSpPr>
        <p:spPr bwMode="auto">
          <a:xfrm>
            <a:off x="5676900" y="3843338"/>
            <a:ext cx="109538" cy="110331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10" name="Rectangle 142"/>
          <p:cNvSpPr>
            <a:spLocks noChangeArrowheads="1"/>
          </p:cNvSpPr>
          <p:nvPr/>
        </p:nvSpPr>
        <p:spPr bwMode="auto">
          <a:xfrm>
            <a:off x="5892800" y="3717925"/>
            <a:ext cx="109538" cy="122872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11" name="Rectangle 143"/>
          <p:cNvSpPr>
            <a:spLocks noChangeArrowheads="1"/>
          </p:cNvSpPr>
          <p:nvPr/>
        </p:nvSpPr>
        <p:spPr bwMode="auto">
          <a:xfrm>
            <a:off x="6111875" y="3709988"/>
            <a:ext cx="107950" cy="123666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12" name="Rectangle 144"/>
          <p:cNvSpPr>
            <a:spLocks noChangeArrowheads="1"/>
          </p:cNvSpPr>
          <p:nvPr/>
        </p:nvSpPr>
        <p:spPr bwMode="auto">
          <a:xfrm>
            <a:off x="6319838" y="3527425"/>
            <a:ext cx="107950" cy="141922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13" name="Rectangle 145"/>
          <p:cNvSpPr>
            <a:spLocks noChangeArrowheads="1"/>
          </p:cNvSpPr>
          <p:nvPr/>
        </p:nvSpPr>
        <p:spPr bwMode="auto">
          <a:xfrm>
            <a:off x="6537325" y="3443288"/>
            <a:ext cx="106363" cy="150336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14" name="Rectangle 146"/>
          <p:cNvSpPr>
            <a:spLocks noChangeArrowheads="1"/>
          </p:cNvSpPr>
          <p:nvPr/>
        </p:nvSpPr>
        <p:spPr bwMode="auto">
          <a:xfrm>
            <a:off x="6753225" y="3308350"/>
            <a:ext cx="109538" cy="16383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15" name="Rectangle 147"/>
          <p:cNvSpPr>
            <a:spLocks noChangeArrowheads="1"/>
          </p:cNvSpPr>
          <p:nvPr/>
        </p:nvSpPr>
        <p:spPr bwMode="auto">
          <a:xfrm>
            <a:off x="6970713" y="3270250"/>
            <a:ext cx="98425" cy="16764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16" name="Rectangle 148"/>
          <p:cNvSpPr>
            <a:spLocks noChangeArrowheads="1"/>
          </p:cNvSpPr>
          <p:nvPr/>
        </p:nvSpPr>
        <p:spPr bwMode="auto">
          <a:xfrm>
            <a:off x="7178675" y="3228975"/>
            <a:ext cx="109538" cy="17176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17" name="Rectangle 149"/>
          <p:cNvSpPr>
            <a:spLocks noChangeArrowheads="1"/>
          </p:cNvSpPr>
          <p:nvPr/>
        </p:nvSpPr>
        <p:spPr bwMode="auto">
          <a:xfrm>
            <a:off x="7396163" y="3224213"/>
            <a:ext cx="109537" cy="172243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18" name="Rectangle 150"/>
          <p:cNvSpPr>
            <a:spLocks noChangeArrowheads="1"/>
          </p:cNvSpPr>
          <p:nvPr/>
        </p:nvSpPr>
        <p:spPr bwMode="auto">
          <a:xfrm>
            <a:off x="7612063" y="3179763"/>
            <a:ext cx="100012" cy="176688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19" name="Rectangle 151"/>
          <p:cNvSpPr>
            <a:spLocks noChangeArrowheads="1"/>
          </p:cNvSpPr>
          <p:nvPr/>
        </p:nvSpPr>
        <p:spPr bwMode="auto">
          <a:xfrm>
            <a:off x="7820025" y="3195638"/>
            <a:ext cx="109538" cy="175101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20" name="Rectangle 152"/>
          <p:cNvSpPr>
            <a:spLocks noChangeArrowheads="1"/>
          </p:cNvSpPr>
          <p:nvPr/>
        </p:nvSpPr>
        <p:spPr bwMode="auto">
          <a:xfrm>
            <a:off x="8037513" y="3082925"/>
            <a:ext cx="109537" cy="186372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21" name="Rectangle 153"/>
          <p:cNvSpPr>
            <a:spLocks noChangeArrowheads="1"/>
          </p:cNvSpPr>
          <p:nvPr/>
        </p:nvSpPr>
        <p:spPr bwMode="auto">
          <a:xfrm>
            <a:off x="8256588" y="2555875"/>
            <a:ext cx="98425" cy="23907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3722" name="Rectangle 154"/>
          <p:cNvSpPr>
            <a:spLocks noChangeArrowheads="1"/>
          </p:cNvSpPr>
          <p:nvPr/>
        </p:nvSpPr>
        <p:spPr bwMode="auto">
          <a:xfrm>
            <a:off x="8462963" y="2068513"/>
            <a:ext cx="107950" cy="287813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BD6F3"/>
              </a:gs>
              <a:gs pos="100000">
                <a:schemeClr val="accent2"/>
              </a:gs>
            </a:gsLst>
            <a:lin ang="0" scaled="1"/>
          </a:gradFill>
          <a:ln w="7938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6127" name="Line 155"/>
          <p:cNvSpPr>
            <a:spLocks noChangeShapeType="1"/>
          </p:cNvSpPr>
          <p:nvPr/>
        </p:nvSpPr>
        <p:spPr bwMode="auto">
          <a:xfrm>
            <a:off x="1133475" y="1809750"/>
            <a:ext cx="0" cy="3109913"/>
          </a:xfrm>
          <a:prstGeom prst="line">
            <a:avLst/>
          </a:prstGeom>
          <a:noFill/>
          <a:ln w="7938">
            <a:solidFill>
              <a:srgbClr val="08080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28" name="Line 156"/>
          <p:cNvSpPr>
            <a:spLocks noChangeShapeType="1"/>
          </p:cNvSpPr>
          <p:nvPr/>
        </p:nvSpPr>
        <p:spPr bwMode="auto">
          <a:xfrm>
            <a:off x="1073150" y="4919663"/>
            <a:ext cx="60325" cy="0"/>
          </a:xfrm>
          <a:prstGeom prst="line">
            <a:avLst/>
          </a:prstGeom>
          <a:noFill/>
          <a:ln w="7938">
            <a:solidFill>
              <a:srgbClr val="08080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29" name="Line 157"/>
          <p:cNvSpPr>
            <a:spLocks noChangeShapeType="1"/>
          </p:cNvSpPr>
          <p:nvPr/>
        </p:nvSpPr>
        <p:spPr bwMode="auto">
          <a:xfrm>
            <a:off x="1073150" y="4032250"/>
            <a:ext cx="60325" cy="0"/>
          </a:xfrm>
          <a:prstGeom prst="line">
            <a:avLst/>
          </a:prstGeom>
          <a:noFill/>
          <a:ln w="7938">
            <a:solidFill>
              <a:srgbClr val="08080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30" name="Line 158"/>
          <p:cNvSpPr>
            <a:spLocks noChangeShapeType="1"/>
          </p:cNvSpPr>
          <p:nvPr/>
        </p:nvSpPr>
        <p:spPr bwMode="auto">
          <a:xfrm>
            <a:off x="1073150" y="3143250"/>
            <a:ext cx="60325" cy="0"/>
          </a:xfrm>
          <a:prstGeom prst="line">
            <a:avLst/>
          </a:prstGeom>
          <a:noFill/>
          <a:ln w="7938">
            <a:solidFill>
              <a:srgbClr val="08080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31" name="Line 159"/>
          <p:cNvSpPr>
            <a:spLocks noChangeShapeType="1"/>
          </p:cNvSpPr>
          <p:nvPr/>
        </p:nvSpPr>
        <p:spPr bwMode="auto">
          <a:xfrm>
            <a:off x="1073150" y="2255838"/>
            <a:ext cx="60325" cy="0"/>
          </a:xfrm>
          <a:prstGeom prst="line">
            <a:avLst/>
          </a:prstGeom>
          <a:noFill/>
          <a:ln w="7938">
            <a:solidFill>
              <a:srgbClr val="08080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32" name="Rectangle 197"/>
          <p:cNvSpPr>
            <a:spLocks noChangeArrowheads="1"/>
          </p:cNvSpPr>
          <p:nvPr/>
        </p:nvSpPr>
        <p:spPr bwMode="auto">
          <a:xfrm>
            <a:off x="533400" y="4802188"/>
            <a:ext cx="4429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$2.00</a:t>
            </a:r>
            <a:endParaRPr lang="en-US"/>
          </a:p>
        </p:txBody>
      </p:sp>
      <p:sp>
        <p:nvSpPr>
          <p:cNvPr id="46133" name="Rectangle 198"/>
          <p:cNvSpPr>
            <a:spLocks noChangeArrowheads="1"/>
          </p:cNvSpPr>
          <p:nvPr/>
        </p:nvSpPr>
        <p:spPr bwMode="auto">
          <a:xfrm>
            <a:off x="533400" y="3913188"/>
            <a:ext cx="4429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$4.00</a:t>
            </a:r>
            <a:endParaRPr lang="en-US"/>
          </a:p>
        </p:txBody>
      </p:sp>
      <p:sp>
        <p:nvSpPr>
          <p:cNvPr id="46134" name="Rectangle 199"/>
          <p:cNvSpPr>
            <a:spLocks noChangeArrowheads="1"/>
          </p:cNvSpPr>
          <p:nvPr/>
        </p:nvSpPr>
        <p:spPr bwMode="auto">
          <a:xfrm>
            <a:off x="533400" y="3025775"/>
            <a:ext cx="4429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$6.00</a:t>
            </a:r>
            <a:endParaRPr lang="en-US"/>
          </a:p>
        </p:txBody>
      </p:sp>
      <p:sp>
        <p:nvSpPr>
          <p:cNvPr id="46135" name="Rectangle 200"/>
          <p:cNvSpPr>
            <a:spLocks noChangeArrowheads="1"/>
          </p:cNvSpPr>
          <p:nvPr/>
        </p:nvSpPr>
        <p:spPr bwMode="auto">
          <a:xfrm>
            <a:off x="533400" y="2136775"/>
            <a:ext cx="4429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$8.00</a:t>
            </a:r>
            <a:endParaRPr lang="en-US"/>
          </a:p>
        </p:txBody>
      </p:sp>
      <p:sp>
        <p:nvSpPr>
          <p:cNvPr id="46136" name="Rectangle 201"/>
          <p:cNvSpPr>
            <a:spLocks noChangeArrowheads="1"/>
          </p:cNvSpPr>
          <p:nvPr/>
        </p:nvSpPr>
        <p:spPr bwMode="auto">
          <a:xfrm rot="-2700000">
            <a:off x="407988" y="5321300"/>
            <a:ext cx="931862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Marcellus Wet (Core)</a:t>
            </a:r>
            <a:endParaRPr lang="en-US" sz="900"/>
          </a:p>
        </p:txBody>
      </p:sp>
      <p:sp>
        <p:nvSpPr>
          <p:cNvPr id="46137" name="Rectangle 202"/>
          <p:cNvSpPr>
            <a:spLocks noChangeArrowheads="1"/>
          </p:cNvSpPr>
          <p:nvPr/>
        </p:nvSpPr>
        <p:spPr bwMode="auto">
          <a:xfrm rot="-2700000">
            <a:off x="1081088" y="5135563"/>
            <a:ext cx="3841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Pinedale</a:t>
            </a:r>
            <a:endParaRPr lang="en-US" sz="900"/>
          </a:p>
        </p:txBody>
      </p:sp>
      <p:sp>
        <p:nvSpPr>
          <p:cNvPr id="46138" name="Rectangle 203"/>
          <p:cNvSpPr>
            <a:spLocks noChangeArrowheads="1"/>
          </p:cNvSpPr>
          <p:nvPr/>
        </p:nvSpPr>
        <p:spPr bwMode="auto">
          <a:xfrm rot="-2700000">
            <a:off x="860425" y="5303838"/>
            <a:ext cx="908050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Fayetteville (3.4 Bcf)</a:t>
            </a:r>
            <a:endParaRPr lang="en-US" sz="900"/>
          </a:p>
        </p:txBody>
      </p:sp>
      <p:sp>
        <p:nvSpPr>
          <p:cNvPr id="46139" name="Rectangle 204"/>
          <p:cNvSpPr>
            <a:spLocks noChangeArrowheads="1"/>
          </p:cNvSpPr>
          <p:nvPr/>
        </p:nvSpPr>
        <p:spPr bwMode="auto">
          <a:xfrm rot="-2700000">
            <a:off x="1139825" y="5284788"/>
            <a:ext cx="817563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Granite Wash (HZ)</a:t>
            </a:r>
            <a:endParaRPr lang="en-US" sz="900"/>
          </a:p>
        </p:txBody>
      </p:sp>
      <p:sp>
        <p:nvSpPr>
          <p:cNvPr id="46140" name="Rectangle 205"/>
          <p:cNvSpPr>
            <a:spLocks noChangeArrowheads="1"/>
          </p:cNvSpPr>
          <p:nvPr/>
        </p:nvSpPr>
        <p:spPr bwMode="auto">
          <a:xfrm rot="-2700000">
            <a:off x="1158875" y="5357813"/>
            <a:ext cx="1084263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Montney (10 Stage Frac)</a:t>
            </a:r>
            <a:endParaRPr lang="en-US" sz="900"/>
          </a:p>
        </p:txBody>
      </p:sp>
      <p:sp>
        <p:nvSpPr>
          <p:cNvPr id="46141" name="Rectangle 206"/>
          <p:cNvSpPr>
            <a:spLocks noChangeArrowheads="1"/>
          </p:cNvSpPr>
          <p:nvPr/>
        </p:nvSpPr>
        <p:spPr bwMode="auto">
          <a:xfrm rot="-2700000">
            <a:off x="1792288" y="5197475"/>
            <a:ext cx="55403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Huron Shale</a:t>
            </a:r>
            <a:endParaRPr lang="en-US" sz="900"/>
          </a:p>
        </p:txBody>
      </p:sp>
      <p:sp>
        <p:nvSpPr>
          <p:cNvPr id="46142" name="Rectangle 207"/>
          <p:cNvSpPr>
            <a:spLocks noChangeArrowheads="1"/>
          </p:cNvSpPr>
          <p:nvPr/>
        </p:nvSpPr>
        <p:spPr bwMode="auto">
          <a:xfrm rot="-2700000">
            <a:off x="1701800" y="5316538"/>
            <a:ext cx="920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Deep Bossier (E. TX)</a:t>
            </a:r>
            <a:endParaRPr lang="en-US" sz="900"/>
          </a:p>
        </p:txBody>
      </p:sp>
      <p:sp>
        <p:nvSpPr>
          <p:cNvPr id="46143" name="Rectangle 208"/>
          <p:cNvSpPr>
            <a:spLocks noChangeArrowheads="1"/>
          </p:cNvSpPr>
          <p:nvPr/>
        </p:nvSpPr>
        <p:spPr bwMode="auto">
          <a:xfrm rot="-2700000">
            <a:off x="1927225" y="5318125"/>
            <a:ext cx="901700" cy="1365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 dirty="0">
                <a:latin typeface="Arial Narrow" charset="0"/>
              </a:rPr>
              <a:t>Marcellus Dry (core)</a:t>
            </a:r>
            <a:endParaRPr lang="en-US" sz="900" dirty="0"/>
          </a:p>
        </p:txBody>
      </p:sp>
      <p:sp>
        <p:nvSpPr>
          <p:cNvPr id="46144" name="Rectangle 209"/>
          <p:cNvSpPr>
            <a:spLocks noChangeArrowheads="1"/>
          </p:cNvSpPr>
          <p:nvPr/>
        </p:nvSpPr>
        <p:spPr bwMode="auto">
          <a:xfrm rot="-2700000">
            <a:off x="2003425" y="5357813"/>
            <a:ext cx="1093788" cy="1365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Eagle Ford (Black Hawk)</a:t>
            </a:r>
            <a:endParaRPr lang="en-US" sz="900"/>
          </a:p>
        </p:txBody>
      </p:sp>
      <p:sp>
        <p:nvSpPr>
          <p:cNvPr id="46145" name="Rectangle 210"/>
          <p:cNvSpPr>
            <a:spLocks noChangeArrowheads="1"/>
          </p:cNvSpPr>
          <p:nvPr/>
        </p:nvSpPr>
        <p:spPr bwMode="auto">
          <a:xfrm rot="-2700000">
            <a:off x="2295525" y="5340350"/>
            <a:ext cx="96520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Woodford (Anadarko)</a:t>
            </a:r>
            <a:endParaRPr lang="en-US" sz="900"/>
          </a:p>
        </p:txBody>
      </p:sp>
      <p:sp>
        <p:nvSpPr>
          <p:cNvPr id="46146" name="Rectangle 211"/>
          <p:cNvSpPr>
            <a:spLocks noChangeArrowheads="1"/>
          </p:cNvSpPr>
          <p:nvPr/>
        </p:nvSpPr>
        <p:spPr bwMode="auto">
          <a:xfrm rot="-2700000">
            <a:off x="2500313" y="5337175"/>
            <a:ext cx="101123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Piceance (Valley-Core)</a:t>
            </a:r>
            <a:endParaRPr lang="en-US" sz="900"/>
          </a:p>
        </p:txBody>
      </p:sp>
      <p:sp>
        <p:nvSpPr>
          <p:cNvPr id="46147" name="Rectangle 212"/>
          <p:cNvSpPr>
            <a:spLocks noChangeArrowheads="1"/>
          </p:cNvSpPr>
          <p:nvPr/>
        </p:nvSpPr>
        <p:spPr bwMode="auto">
          <a:xfrm rot="-2700000">
            <a:off x="2990850" y="5227638"/>
            <a:ext cx="668338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Barnett (Tier 1)</a:t>
            </a:r>
            <a:endParaRPr lang="en-US" sz="900"/>
          </a:p>
        </p:txBody>
      </p:sp>
      <p:sp>
        <p:nvSpPr>
          <p:cNvPr id="46148" name="Rectangle 213"/>
          <p:cNvSpPr>
            <a:spLocks noChangeArrowheads="1"/>
          </p:cNvSpPr>
          <p:nvPr/>
        </p:nvSpPr>
        <p:spPr bwMode="auto">
          <a:xfrm rot="-2700000">
            <a:off x="3346450" y="5173663"/>
            <a:ext cx="47942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Horn River</a:t>
            </a:r>
            <a:endParaRPr lang="en-US" sz="900"/>
          </a:p>
        </p:txBody>
      </p:sp>
      <p:sp>
        <p:nvSpPr>
          <p:cNvPr id="46149" name="Rectangle 214"/>
          <p:cNvSpPr>
            <a:spLocks noChangeArrowheads="1"/>
          </p:cNvSpPr>
          <p:nvPr/>
        </p:nvSpPr>
        <p:spPr bwMode="auto">
          <a:xfrm rot="-2700000">
            <a:off x="3541713" y="5183188"/>
            <a:ext cx="517525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Nora (CBM)</a:t>
            </a:r>
            <a:endParaRPr lang="en-US" sz="900"/>
          </a:p>
        </p:txBody>
      </p:sp>
      <p:sp>
        <p:nvSpPr>
          <p:cNvPr id="46150" name="Rectangle 215"/>
          <p:cNvSpPr>
            <a:spLocks noChangeArrowheads="1"/>
          </p:cNvSpPr>
          <p:nvPr/>
        </p:nvSpPr>
        <p:spPr bwMode="auto">
          <a:xfrm rot="-2700000">
            <a:off x="3770313" y="5168900"/>
            <a:ext cx="4953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Nikanassin</a:t>
            </a:r>
            <a:endParaRPr lang="en-US" sz="900"/>
          </a:p>
        </p:txBody>
      </p:sp>
      <p:sp>
        <p:nvSpPr>
          <p:cNvPr id="46151" name="Rectangle 216"/>
          <p:cNvSpPr>
            <a:spLocks noChangeArrowheads="1"/>
          </p:cNvSpPr>
          <p:nvPr/>
        </p:nvSpPr>
        <p:spPr bwMode="auto">
          <a:xfrm rot="-2700000">
            <a:off x="3968750" y="5184775"/>
            <a:ext cx="515938" cy="1365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Haynesville</a:t>
            </a:r>
            <a:endParaRPr lang="en-US" sz="900"/>
          </a:p>
        </p:txBody>
      </p:sp>
      <p:sp>
        <p:nvSpPr>
          <p:cNvPr id="46152" name="Rectangle 217"/>
          <p:cNvSpPr>
            <a:spLocks noChangeArrowheads="1"/>
          </p:cNvSpPr>
          <p:nvPr/>
        </p:nvSpPr>
        <p:spPr bwMode="auto">
          <a:xfrm rot="-2700000">
            <a:off x="3810000" y="5335588"/>
            <a:ext cx="95408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Marcellus Dry (Tier 2)</a:t>
            </a:r>
            <a:endParaRPr lang="en-US" sz="900"/>
          </a:p>
        </p:txBody>
      </p:sp>
      <p:sp>
        <p:nvSpPr>
          <p:cNvPr id="46153" name="Rectangle 218"/>
          <p:cNvSpPr>
            <a:spLocks noChangeArrowheads="1"/>
          </p:cNvSpPr>
          <p:nvPr/>
        </p:nvSpPr>
        <p:spPr bwMode="auto">
          <a:xfrm rot="-2700000">
            <a:off x="4014788" y="5335588"/>
            <a:ext cx="998537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Eagle Ford (Hawkville)</a:t>
            </a:r>
            <a:endParaRPr lang="en-US" sz="900"/>
          </a:p>
        </p:txBody>
      </p:sp>
      <p:sp>
        <p:nvSpPr>
          <p:cNvPr id="46154" name="Rectangle 219"/>
          <p:cNvSpPr>
            <a:spLocks noChangeArrowheads="1"/>
          </p:cNvSpPr>
          <p:nvPr/>
        </p:nvSpPr>
        <p:spPr bwMode="auto">
          <a:xfrm rot="-2700000">
            <a:off x="4289425" y="5303838"/>
            <a:ext cx="908050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Fayetteville (2.8 Bcf)</a:t>
            </a:r>
            <a:endParaRPr lang="en-US" sz="900"/>
          </a:p>
        </p:txBody>
      </p:sp>
      <p:sp>
        <p:nvSpPr>
          <p:cNvPr id="46155" name="Rectangle 220"/>
          <p:cNvSpPr>
            <a:spLocks noChangeArrowheads="1"/>
          </p:cNvSpPr>
          <p:nvPr/>
        </p:nvSpPr>
        <p:spPr bwMode="auto">
          <a:xfrm rot="-2700000">
            <a:off x="5026025" y="5102225"/>
            <a:ext cx="27622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Jonah</a:t>
            </a:r>
            <a:endParaRPr lang="en-US" sz="900"/>
          </a:p>
        </p:txBody>
      </p:sp>
      <p:sp>
        <p:nvSpPr>
          <p:cNvPr id="46156" name="Rectangle 221"/>
          <p:cNvSpPr>
            <a:spLocks noChangeArrowheads="1"/>
          </p:cNvSpPr>
          <p:nvPr/>
        </p:nvSpPr>
        <p:spPr bwMode="auto">
          <a:xfrm rot="-2700000">
            <a:off x="4752975" y="5310188"/>
            <a:ext cx="854075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Woodford(Arkoma)</a:t>
            </a:r>
            <a:endParaRPr lang="en-US" sz="900"/>
          </a:p>
        </p:txBody>
      </p:sp>
      <p:sp>
        <p:nvSpPr>
          <p:cNvPr id="46157" name="Rectangle 222"/>
          <p:cNvSpPr>
            <a:spLocks noChangeArrowheads="1"/>
          </p:cNvSpPr>
          <p:nvPr/>
        </p:nvSpPr>
        <p:spPr bwMode="auto">
          <a:xfrm rot="-2700000">
            <a:off x="4989513" y="5294313"/>
            <a:ext cx="820737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Wattenberg (Core)</a:t>
            </a:r>
            <a:endParaRPr lang="en-US" sz="900"/>
          </a:p>
        </p:txBody>
      </p:sp>
      <p:sp>
        <p:nvSpPr>
          <p:cNvPr id="46158" name="Rectangle 223"/>
          <p:cNvSpPr>
            <a:spLocks noChangeArrowheads="1"/>
          </p:cNvSpPr>
          <p:nvPr/>
        </p:nvSpPr>
        <p:spPr bwMode="auto">
          <a:xfrm rot="-2700000">
            <a:off x="5329238" y="5240338"/>
            <a:ext cx="674687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Uinta (Shallow)</a:t>
            </a:r>
            <a:endParaRPr lang="en-US" sz="900"/>
          </a:p>
        </p:txBody>
      </p:sp>
      <p:sp>
        <p:nvSpPr>
          <p:cNvPr id="46159" name="Rectangle 224"/>
          <p:cNvSpPr>
            <a:spLocks noChangeArrowheads="1"/>
          </p:cNvSpPr>
          <p:nvPr/>
        </p:nvSpPr>
        <p:spPr bwMode="auto">
          <a:xfrm rot="-2700000">
            <a:off x="5324475" y="5329238"/>
            <a:ext cx="947738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Piceance (Highlands)</a:t>
            </a:r>
            <a:endParaRPr lang="en-US" sz="900"/>
          </a:p>
        </p:txBody>
      </p:sp>
      <p:sp>
        <p:nvSpPr>
          <p:cNvPr id="46160" name="Rectangle 225"/>
          <p:cNvSpPr>
            <a:spLocks noChangeArrowheads="1"/>
          </p:cNvSpPr>
          <p:nvPr/>
        </p:nvSpPr>
        <p:spPr bwMode="auto">
          <a:xfrm rot="-2700000">
            <a:off x="5848350" y="5203825"/>
            <a:ext cx="569913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Raton (CBM)</a:t>
            </a:r>
            <a:endParaRPr lang="en-US" sz="900"/>
          </a:p>
        </p:txBody>
      </p:sp>
      <p:sp>
        <p:nvSpPr>
          <p:cNvPr id="46161" name="Rectangle 226"/>
          <p:cNvSpPr>
            <a:spLocks noChangeArrowheads="1"/>
          </p:cNvSpPr>
          <p:nvPr/>
        </p:nvSpPr>
        <p:spPr bwMode="auto">
          <a:xfrm rot="-2700000">
            <a:off x="5781675" y="5316538"/>
            <a:ext cx="9048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Alberta Shallow Gas</a:t>
            </a:r>
            <a:endParaRPr lang="en-US" sz="900"/>
          </a:p>
        </p:txBody>
      </p:sp>
      <p:sp>
        <p:nvSpPr>
          <p:cNvPr id="46162" name="Rectangle 227"/>
          <p:cNvSpPr>
            <a:spLocks noChangeArrowheads="1"/>
          </p:cNvSpPr>
          <p:nvPr/>
        </p:nvSpPr>
        <p:spPr bwMode="auto">
          <a:xfrm rot="-2700000">
            <a:off x="5730875" y="5421313"/>
            <a:ext cx="12350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Warwick (W. TX Overthrust)</a:t>
            </a:r>
            <a:endParaRPr lang="en-US" sz="900"/>
          </a:p>
        </p:txBody>
      </p:sp>
      <p:sp>
        <p:nvSpPr>
          <p:cNvPr id="46163" name="Rectangle 228"/>
          <p:cNvSpPr>
            <a:spLocks noChangeArrowheads="1"/>
          </p:cNvSpPr>
          <p:nvPr/>
        </p:nvSpPr>
        <p:spPr bwMode="auto">
          <a:xfrm rot="-2700000">
            <a:off x="6100763" y="5359400"/>
            <a:ext cx="1031875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Montney (4 Stage Frac)</a:t>
            </a:r>
            <a:endParaRPr lang="en-US" sz="900"/>
          </a:p>
        </p:txBody>
      </p:sp>
      <p:sp>
        <p:nvSpPr>
          <p:cNvPr id="46164" name="Rectangle 229"/>
          <p:cNvSpPr>
            <a:spLocks noChangeArrowheads="1"/>
          </p:cNvSpPr>
          <p:nvPr/>
        </p:nvSpPr>
        <p:spPr bwMode="auto">
          <a:xfrm rot="-2700000">
            <a:off x="6635750" y="5226050"/>
            <a:ext cx="6683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Barnett (Tier 2)</a:t>
            </a:r>
            <a:endParaRPr lang="en-US" sz="900"/>
          </a:p>
        </p:txBody>
      </p:sp>
      <p:sp>
        <p:nvSpPr>
          <p:cNvPr id="46165" name="Rectangle 230"/>
          <p:cNvSpPr>
            <a:spLocks noChangeArrowheads="1"/>
          </p:cNvSpPr>
          <p:nvPr/>
        </p:nvSpPr>
        <p:spPr bwMode="auto">
          <a:xfrm rot="-2700000">
            <a:off x="6642100" y="5314950"/>
            <a:ext cx="90170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Powder River (CBM)</a:t>
            </a:r>
            <a:endParaRPr lang="en-US" sz="900"/>
          </a:p>
        </p:txBody>
      </p:sp>
      <p:sp>
        <p:nvSpPr>
          <p:cNvPr id="46166" name="Rectangle 231"/>
          <p:cNvSpPr>
            <a:spLocks noChangeArrowheads="1"/>
          </p:cNvSpPr>
          <p:nvPr/>
        </p:nvSpPr>
        <p:spPr bwMode="auto">
          <a:xfrm rot="-2700000">
            <a:off x="6883400" y="5302250"/>
            <a:ext cx="86042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Alberta Deep Basin</a:t>
            </a:r>
            <a:endParaRPr lang="en-US" sz="900"/>
          </a:p>
        </p:txBody>
      </p:sp>
      <p:sp>
        <p:nvSpPr>
          <p:cNvPr id="46167" name="Rectangle 232"/>
          <p:cNvSpPr>
            <a:spLocks noChangeArrowheads="1"/>
          </p:cNvSpPr>
          <p:nvPr/>
        </p:nvSpPr>
        <p:spPr bwMode="auto">
          <a:xfrm rot="-2700000">
            <a:off x="6994525" y="5340350"/>
            <a:ext cx="100488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Jean Marie (Tight Gas)</a:t>
            </a:r>
            <a:endParaRPr lang="en-US" sz="900"/>
          </a:p>
        </p:txBody>
      </p:sp>
      <p:sp>
        <p:nvSpPr>
          <p:cNvPr id="46168" name="Rectangle 233"/>
          <p:cNvSpPr>
            <a:spLocks noChangeArrowheads="1"/>
          </p:cNvSpPr>
          <p:nvPr/>
        </p:nvSpPr>
        <p:spPr bwMode="auto">
          <a:xfrm rot="-2700000">
            <a:off x="7072313" y="5405438"/>
            <a:ext cx="11588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Horseshoe Canyon (CBM)</a:t>
            </a:r>
            <a:endParaRPr lang="en-US" sz="900"/>
          </a:p>
        </p:txBody>
      </p:sp>
      <p:sp>
        <p:nvSpPr>
          <p:cNvPr id="46169" name="Rectangle 234"/>
          <p:cNvSpPr>
            <a:spLocks noChangeArrowheads="1"/>
          </p:cNvSpPr>
          <p:nvPr/>
        </p:nvSpPr>
        <p:spPr bwMode="auto">
          <a:xfrm rot="-2700000">
            <a:off x="7635875" y="5260975"/>
            <a:ext cx="730250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Mannville (CBM)</a:t>
            </a:r>
            <a:endParaRPr lang="en-US" sz="900"/>
          </a:p>
        </p:txBody>
      </p:sp>
      <p:sp>
        <p:nvSpPr>
          <p:cNvPr id="46170" name="Rectangle 235"/>
          <p:cNvSpPr>
            <a:spLocks noChangeArrowheads="1"/>
          </p:cNvSpPr>
          <p:nvPr/>
        </p:nvSpPr>
        <p:spPr bwMode="auto">
          <a:xfrm rot="-2700000">
            <a:off x="7924800" y="5227638"/>
            <a:ext cx="666750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latin typeface="Arial Narrow" charset="0"/>
              </a:rPr>
              <a:t>Barnett (Tier 3)</a:t>
            </a:r>
            <a:endParaRPr lang="en-US" sz="900"/>
          </a:p>
        </p:txBody>
      </p:sp>
      <p:sp>
        <p:nvSpPr>
          <p:cNvPr id="46171" name="Rectangle 119"/>
          <p:cNvSpPr>
            <a:spLocks noChangeArrowheads="1"/>
          </p:cNvSpPr>
          <p:nvPr/>
        </p:nvSpPr>
        <p:spPr bwMode="auto">
          <a:xfrm>
            <a:off x="1133475" y="1809750"/>
            <a:ext cx="7497763" cy="3138488"/>
          </a:xfrm>
          <a:prstGeom prst="rect">
            <a:avLst/>
          </a:prstGeom>
          <a:noFill/>
          <a:ln w="19050">
            <a:solidFill>
              <a:srgbClr val="0808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72" name="Rectangle 240"/>
          <p:cNvSpPr>
            <a:spLocks noChangeArrowheads="1"/>
          </p:cNvSpPr>
          <p:nvPr/>
        </p:nvSpPr>
        <p:spPr bwMode="auto">
          <a:xfrm rot="-5400000">
            <a:off x="-15081" y="3474244"/>
            <a:ext cx="6334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 charset="0"/>
              </a:rPr>
              <a:t>NYMEX</a:t>
            </a:r>
            <a:endParaRPr lang="en-US"/>
          </a:p>
        </p:txBody>
      </p:sp>
      <p:grpSp>
        <p:nvGrpSpPr>
          <p:cNvPr id="2" name="Group 246"/>
          <p:cNvGrpSpPr>
            <a:grpSpLocks/>
          </p:cNvGrpSpPr>
          <p:nvPr/>
        </p:nvGrpSpPr>
        <p:grpSpPr bwMode="auto">
          <a:xfrm>
            <a:off x="1127125" y="2547938"/>
            <a:ext cx="7508875" cy="304800"/>
            <a:chOff x="780" y="1520"/>
            <a:chExt cx="4730" cy="192"/>
          </a:xfrm>
        </p:grpSpPr>
        <p:sp>
          <p:nvSpPr>
            <p:cNvPr id="46179" name="Line 242"/>
            <p:cNvSpPr>
              <a:spLocks noChangeShapeType="1"/>
            </p:cNvSpPr>
            <p:nvPr/>
          </p:nvSpPr>
          <p:spPr bwMode="auto">
            <a:xfrm>
              <a:off x="780" y="1682"/>
              <a:ext cx="4730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80" name="Text Box 243"/>
            <p:cNvSpPr txBox="1">
              <a:spLocks noChangeArrowheads="1"/>
            </p:cNvSpPr>
            <p:nvPr/>
          </p:nvSpPr>
          <p:spPr bwMode="auto">
            <a:xfrm>
              <a:off x="1621" y="1520"/>
              <a:ext cx="13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CC0000"/>
                  </a:solidFill>
                </a:rPr>
                <a:t>2007-2008 PRICES</a:t>
              </a:r>
            </a:p>
          </p:txBody>
        </p:sp>
      </p:grpSp>
      <p:grpSp>
        <p:nvGrpSpPr>
          <p:cNvPr id="3" name="Group 245"/>
          <p:cNvGrpSpPr>
            <a:grpSpLocks/>
          </p:cNvGrpSpPr>
          <p:nvPr/>
        </p:nvGrpSpPr>
        <p:grpSpPr bwMode="auto">
          <a:xfrm>
            <a:off x="1127125" y="3776663"/>
            <a:ext cx="7508875" cy="307975"/>
            <a:chOff x="780" y="2294"/>
            <a:chExt cx="4730" cy="194"/>
          </a:xfrm>
        </p:grpSpPr>
        <p:sp>
          <p:nvSpPr>
            <p:cNvPr id="46177" name="Line 241"/>
            <p:cNvSpPr>
              <a:spLocks noChangeShapeType="1"/>
            </p:cNvSpPr>
            <p:nvPr/>
          </p:nvSpPr>
          <p:spPr bwMode="auto">
            <a:xfrm>
              <a:off x="780" y="2488"/>
              <a:ext cx="4730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78" name="Text Box 244"/>
            <p:cNvSpPr txBox="1">
              <a:spLocks noChangeArrowheads="1"/>
            </p:cNvSpPr>
            <p:nvPr/>
          </p:nvSpPr>
          <p:spPr bwMode="auto">
            <a:xfrm>
              <a:off x="1985" y="2294"/>
              <a:ext cx="5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solidFill>
                    <a:srgbClr val="CC0000"/>
                  </a:solidFill>
                </a:rPr>
                <a:t>3/1/11</a:t>
              </a:r>
            </a:p>
          </p:txBody>
        </p:sp>
      </p:grpSp>
      <p:sp>
        <p:nvSpPr>
          <p:cNvPr id="46175" name="Rectangle 248"/>
          <p:cNvSpPr>
            <a:spLocks noChangeArrowheads="1"/>
          </p:cNvSpPr>
          <p:nvPr/>
        </p:nvSpPr>
        <p:spPr bwMode="auto">
          <a:xfrm>
            <a:off x="1096963" y="6067425"/>
            <a:ext cx="26338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i="1" dirty="0">
                <a:latin typeface="Trebuchet MS" charset="0"/>
              </a:rPr>
              <a:t>Source: Morgan Stanley Research </a:t>
            </a:r>
            <a:r>
              <a:rPr lang="en-US" sz="1200" i="1" dirty="0">
                <a:latin typeface="Trebuchet MS" charset="0"/>
              </a:rPr>
              <a:t>Report</a:t>
            </a:r>
          </a:p>
        </p:txBody>
      </p:sp>
      <p:sp>
        <p:nvSpPr>
          <p:cNvPr id="46176" name="Text Box 249"/>
          <p:cNvSpPr txBox="1">
            <a:spLocks noChangeArrowheads="1"/>
          </p:cNvSpPr>
          <p:nvPr/>
        </p:nvSpPr>
        <p:spPr bwMode="auto">
          <a:xfrm>
            <a:off x="2278210" y="1348689"/>
            <a:ext cx="6037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hlink"/>
                </a:solidFill>
              </a:rPr>
              <a:t>Estimated NYMEX Price Required for 10% IRR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838200"/>
            <a:ext cx="9144000" cy="136525"/>
            <a:chOff x="0" y="1180"/>
            <a:chExt cx="5760" cy="86"/>
          </a:xfrm>
        </p:grpSpPr>
        <p:sp>
          <p:nvSpPr>
            <p:cNvPr id="102" name="Rectangle 101" descr="Narrow vertical"/>
            <p:cNvSpPr>
              <a:spLocks noChangeArrowheads="1"/>
            </p:cNvSpPr>
            <p:nvPr/>
          </p:nvSpPr>
          <p:spPr bwMode="auto">
            <a:xfrm>
              <a:off x="0" y="1180"/>
              <a:ext cx="5760" cy="86"/>
            </a:xfrm>
            <a:prstGeom prst="rect">
              <a:avLst/>
            </a:prstGeom>
            <a:pattFill prst="narVert">
              <a:fgClr>
                <a:srgbClr val="DAB000">
                  <a:alpha val="84000"/>
                </a:srgbClr>
              </a:fgClr>
              <a:bgClr>
                <a:schemeClr val="bg1">
                  <a:alpha val="84000"/>
                </a:schemeClr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0" y="1200"/>
              <a:ext cx="5760" cy="48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0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76200"/>
            <a:ext cx="681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7221</TotalTime>
  <Words>1725</Words>
  <Application>Microsoft Macintosh PowerPoint</Application>
  <PresentationFormat>On-screen Show (4:3)</PresentationFormat>
  <Paragraphs>339</Paragraphs>
  <Slides>41</Slides>
  <Notes>8</Notes>
  <HiddenSlides>1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???</vt:lpstr>
      <vt:lpstr>Slide 1</vt:lpstr>
      <vt:lpstr>Opportunity: North American Shale Plays</vt:lpstr>
      <vt:lpstr>Slide 3</vt:lpstr>
      <vt:lpstr>Slide 4</vt:lpstr>
      <vt:lpstr>Slide 5</vt:lpstr>
      <vt:lpstr>Air Pollution and Energy Source*</vt:lpstr>
      <vt:lpstr>Slide 7</vt:lpstr>
      <vt:lpstr>Slide 8</vt:lpstr>
      <vt:lpstr>The Challenges of $4 Gas</vt:lpstr>
      <vt:lpstr>Slide 10</vt:lpstr>
      <vt:lpstr>Slide 11</vt:lpstr>
      <vt:lpstr>Slide 12</vt:lpstr>
      <vt:lpstr>Slide 13</vt:lpstr>
      <vt:lpstr>Slide 14</vt:lpstr>
      <vt:lpstr>Why Is Production Persistent?</vt:lpstr>
      <vt:lpstr>Current Research Collaborations</vt:lpstr>
      <vt:lpstr>Current Research Collaborations</vt:lpstr>
      <vt:lpstr>Slide 18</vt:lpstr>
      <vt:lpstr>Slide 19</vt:lpstr>
      <vt:lpstr>DOE Shale Gas Subcommittee</vt:lpstr>
      <vt:lpstr>New DOE Committee</vt:lpstr>
      <vt:lpstr>90 Day Report Summary  </vt:lpstr>
      <vt:lpstr>90 Day Report Summary  </vt:lpstr>
      <vt:lpstr>90 Day Report Summary  </vt:lpstr>
      <vt:lpstr>90 Day Report Summary  </vt:lpstr>
      <vt:lpstr>90 Day Report Summary  </vt:lpstr>
      <vt:lpstr>Will Vertical Hydrofrac Growth Affect  Water Supplies?</vt:lpstr>
      <vt:lpstr>Slide 28</vt:lpstr>
      <vt:lpstr>Slide 29</vt:lpstr>
      <vt:lpstr>Will Vertical Hydrofrac Growth Affect  Water Supplies?      Representation and Public Opinion</vt:lpstr>
      <vt:lpstr>News report following Blackpool Earthquake</vt:lpstr>
      <vt:lpstr>90 Day Report Summary  </vt:lpstr>
      <vt:lpstr>Slide 33</vt:lpstr>
      <vt:lpstr>90 Day Report Summary  </vt:lpstr>
      <vt:lpstr>Water Issues Changing Rapidly</vt:lpstr>
      <vt:lpstr>Water Issues Changing Rapidly</vt:lpstr>
      <vt:lpstr>90 Day Report Summary  </vt:lpstr>
      <vt:lpstr>90 Day Report Summary  </vt:lpstr>
      <vt:lpstr>90 Day Report Summary  </vt:lpstr>
      <vt:lpstr>Slide 40</vt:lpstr>
      <vt:lpstr>Slide 41</vt:lpstr>
    </vt:vector>
  </TitlesOfParts>
  <Company>Stanford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Zoback</dc:creator>
  <cp:lastModifiedBy>Mark Zoback</cp:lastModifiedBy>
  <cp:revision>31</cp:revision>
  <cp:lastPrinted>2011-11-01T15:37:21Z</cp:lastPrinted>
  <dcterms:created xsi:type="dcterms:W3CDTF">2011-11-09T19:01:55Z</dcterms:created>
  <dcterms:modified xsi:type="dcterms:W3CDTF">2011-11-09T19:55:48Z</dcterms:modified>
</cp:coreProperties>
</file>