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8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1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4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7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2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363-DE95-495A-BC8A-523EF81C5E0B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3486-1F03-4C51-8AB1-EE5B8BBF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79" y="0"/>
            <a:ext cx="6400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-228600"/>
            <a:ext cx="3234559" cy="291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3059" y="2841158"/>
            <a:ext cx="338959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308541" y="2927134"/>
            <a:ext cx="302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Meters below seafloor (CSF-B)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58865" y="152400"/>
            <a:ext cx="444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Higher order polynomial gives best fit to AMS dates as well as to secular </a:t>
            </a:r>
            <a:r>
              <a:rPr lang="en-US" sz="2000" dirty="0" err="1" smtClean="0"/>
              <a:t>paleomag</a:t>
            </a:r>
            <a:r>
              <a:rPr lang="en-US" sz="2000" dirty="0" smtClean="0"/>
              <a:t> inclination curve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162800" y="198566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U1357B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9295" y="838200"/>
            <a:ext cx="2497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Bulk TOC AMS 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C dates – corrected for SO reservoir ages plus a small detrital “dead”</a:t>
            </a:r>
          </a:p>
          <a:p>
            <a:r>
              <a:rPr lang="en-US" sz="2000" dirty="0" smtClean="0"/>
              <a:t>C offset.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2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0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3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7210" y="231622"/>
            <a:ext cx="6217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Ba cycles over 50 calendar years based on </a:t>
            </a:r>
            <a:r>
              <a:rPr lang="en-US" sz="2400" baseline="30000" dirty="0" smtClean="0"/>
              <a:t>14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7642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5473" y="22912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4293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2110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223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603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9357" y="20277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91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52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8666" y="1339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13761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13761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1193" y="17566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7210" y="231622"/>
            <a:ext cx="632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32 Ba cycles over 30 calendar years based on 14C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5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2400"/>
            <a:ext cx="8991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430" y="5461643"/>
            <a:ext cx="7696200" cy="124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7436" y="4343399"/>
            <a:ext cx="3802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Mode 2 (18% of variance)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long term decrease 12 to 2 </a:t>
            </a:r>
            <a:r>
              <a:rPr lang="en-US" sz="2000" dirty="0" err="1" smtClean="0">
                <a:solidFill>
                  <a:srgbClr val="0070C0"/>
                </a:solidFill>
              </a:rPr>
              <a:t>kyr</a:t>
            </a:r>
            <a:r>
              <a:rPr lang="en-US" sz="2000" dirty="0" smtClean="0">
                <a:solidFill>
                  <a:srgbClr val="0070C0"/>
                </a:solidFill>
              </a:rPr>
              <a:t> BP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487710"/>
            <a:ext cx="762000" cy="515109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04" y="6485382"/>
            <a:ext cx="2963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Masson-</a:t>
            </a:r>
            <a:r>
              <a:rPr lang="en-US" dirty="0" err="1" smtClean="0"/>
              <a:t>Delmotte</a:t>
            </a:r>
            <a:r>
              <a:rPr lang="en-US" dirty="0" smtClean="0"/>
              <a:t> et al.,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238" y="26045"/>
            <a:ext cx="830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Signals common to 5 Antarctic Ice cores (EDC, DF, VK, DML, TALD)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057400" y="762000"/>
            <a:ext cx="381000" cy="383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722783"/>
            <a:ext cx="39617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Mode 1 (78% of variance)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200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oo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“optimum” 11.5 to 10 </a:t>
            </a:r>
            <a:r>
              <a:rPr lang="en-US" sz="2000" dirty="0" err="1" smtClean="0">
                <a:solidFill>
                  <a:srgbClr val="FF0000"/>
                </a:solidFill>
              </a:rPr>
              <a:t>kyr</a:t>
            </a:r>
            <a:r>
              <a:rPr lang="en-US" sz="2000" dirty="0" smtClean="0">
                <a:solidFill>
                  <a:srgbClr val="FF0000"/>
                </a:solidFill>
              </a:rPr>
              <a:t> BP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minimum at 8 </a:t>
            </a:r>
            <a:r>
              <a:rPr lang="en-US" sz="2000" dirty="0" err="1" smtClean="0">
                <a:solidFill>
                  <a:srgbClr val="FF0000"/>
                </a:solidFill>
              </a:rPr>
              <a:t>kyr</a:t>
            </a:r>
            <a:r>
              <a:rPr lang="en-US" sz="2000" dirty="0" smtClean="0">
                <a:solidFill>
                  <a:srgbClr val="FF0000"/>
                </a:solidFill>
              </a:rPr>
              <a:t> BP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0.4</a:t>
            </a:r>
            <a:r>
              <a:rPr lang="en-US" sz="2200" baseline="30000" dirty="0" smtClean="0">
                <a:solidFill>
                  <a:srgbClr val="FF0000"/>
                </a:solidFill>
              </a:rPr>
              <a:t>o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oo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“optimum” </a:t>
            </a:r>
            <a:r>
              <a:rPr lang="en-US" sz="2000" dirty="0" smtClean="0">
                <a:solidFill>
                  <a:srgbClr val="FF0000"/>
                </a:solidFill>
              </a:rPr>
              <a:t>at 4 </a:t>
            </a:r>
            <a:r>
              <a:rPr lang="en-US" sz="2000" dirty="0" err="1" smtClean="0">
                <a:solidFill>
                  <a:srgbClr val="FF0000"/>
                </a:solidFill>
              </a:rPr>
              <a:t>kyr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BP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991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01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01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055376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92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5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94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363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57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1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" y="0"/>
            <a:ext cx="91362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7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2012-07-14T20:29:25Z</dcterms:created>
  <dcterms:modified xsi:type="dcterms:W3CDTF">2012-07-14T20:45:28Z</dcterms:modified>
</cp:coreProperties>
</file>