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embeddings/Microsoft_Equation3.bin" ContentType="application/vnd.openxmlformats-officedocument.oleObject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8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embeddings/Microsoft_Equation9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Equation6.bin" ContentType="application/vnd.openxmlformats-officedocument.oleObject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148" d="100"/>
          <a:sy n="148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Relationship Id="rId2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7.pict"/><Relationship Id="rId3" Type="http://schemas.openxmlformats.org/officeDocument/2006/relationships/image" Target="../media/image1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Relationship Id="rId2" Type="http://schemas.openxmlformats.org/officeDocument/2006/relationships/image" Target="../media/image3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5E3A7-8648-4F49-9D0D-9584BA533F2B}" type="datetimeFigureOut">
              <a:rPr lang="en-US" smtClean="0"/>
              <a:t>11/3/11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7A9B-4F62-B04D-AFE9-3018FC4BEF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36.png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df"/><Relationship Id="rId6" Type="http://schemas.openxmlformats.org/officeDocument/2006/relationships/image" Target="../media/image43.png"/><Relationship Id="rId7" Type="http://schemas.openxmlformats.org/officeDocument/2006/relationships/oleObject" Target="../embeddings/Microsoft_Equation9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d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14.pdf"/><Relationship Id="rId5" Type="http://schemas.openxmlformats.org/officeDocument/2006/relationships/image" Target="../media/image15.png"/><Relationship Id="rId6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027"/>
            <a:ext cx="7772400" cy="8375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/>
              </a:rPr>
              <a:t>Structural Seismology</a:t>
            </a:r>
            <a:endParaRPr lang="en-US" sz="3200" b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073" y="1611586"/>
            <a:ext cx="8572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</a:rPr>
              <a:t>Use recordings of seismic waves to image the internal structure of the Earth.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i="1" dirty="0" smtClean="0">
                <a:latin typeface="Arial"/>
              </a:rPr>
              <a:t>Transmitted</a:t>
            </a:r>
            <a:r>
              <a:rPr lang="en-US" sz="2400" dirty="0" smtClean="0">
                <a:latin typeface="Arial"/>
              </a:rPr>
              <a:t> wave imaging (usually low resolution) – solve for velocity or possibly attenuation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i="1" dirty="0" smtClean="0">
                <a:latin typeface="Arial"/>
              </a:rPr>
              <a:t>Reflected</a:t>
            </a:r>
            <a:r>
              <a:rPr lang="en-US" sz="2400" dirty="0" smtClean="0">
                <a:latin typeface="Arial"/>
              </a:rPr>
              <a:t> wave imaging (potentially high resolution) – solve to impedance.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For horizontal boundaries in a layered Earth:  P-SV scatters into P-SV and SH scatters into SH</a:t>
            </a:r>
          </a:p>
          <a:p>
            <a:endParaRPr lang="en-US" sz="24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Seismic Reflection Imaging in the Gulf of Mexico</a:t>
            </a:r>
            <a:endParaRPr lang="en-US" sz="2400" b="1" dirty="0">
              <a:latin typeface="Arial"/>
            </a:endParaRPr>
          </a:p>
        </p:txBody>
      </p:sp>
      <p:pic>
        <p:nvPicPr>
          <p:cNvPr id="12" name="Picture 11" descr="bpgom-stack-cube-1-3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6" y="1346864"/>
            <a:ext cx="6619608" cy="5511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Seismic Reflection Imaging in the Gulf of Mexico</a:t>
            </a:r>
            <a:endParaRPr lang="en-US" sz="2400" b="1" dirty="0">
              <a:latin typeface="Arial"/>
            </a:endParaRPr>
          </a:p>
        </p:txBody>
      </p:sp>
      <p:pic>
        <p:nvPicPr>
          <p:cNvPr id="7" name="Picture 6" descr="chv-gom-movie-t.8-1.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44" y="1266542"/>
            <a:ext cx="4711711" cy="538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Reflection Imaging Under Lake Superior</a:t>
            </a:r>
            <a:endParaRPr lang="en-US" sz="2400" b="1" dirty="0">
              <a:latin typeface="Arial"/>
            </a:endParaRPr>
          </a:p>
        </p:txBody>
      </p:sp>
      <p:pic>
        <p:nvPicPr>
          <p:cNvPr id="7" name="Picture 6" descr="Fig 03.7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261" b="7261"/>
              <a:stretch>
                <a:fillRect/>
              </a:stretch>
            </p:blipFill>
          </mc:Choice>
          <mc:Fallback>
            <p:blipFill>
              <a:blip r:embed="rId3"/>
              <a:srcRect t="7261" b="7261"/>
              <a:stretch>
                <a:fillRect/>
              </a:stretch>
            </p:blipFill>
          </mc:Fallback>
        </mc:AlternateContent>
        <p:spPr>
          <a:xfrm>
            <a:off x="0" y="1266542"/>
            <a:ext cx="9144000" cy="552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Travel-time Curve for Layer over a Half Space</a:t>
            </a:r>
            <a:endParaRPr lang="en-US" sz="2400" b="1" dirty="0">
              <a:latin typeface="Arial"/>
            </a:endParaRPr>
          </a:p>
        </p:txBody>
      </p:sp>
      <p:pic>
        <p:nvPicPr>
          <p:cNvPr id="4" name="Picture 3" descr="Fig 03.7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23529" t="17229" r="11765" b="19950"/>
              <a:stretch>
                <a:fillRect/>
              </a:stretch>
            </p:blipFill>
          </mc:Choice>
          <mc:Fallback>
            <p:blipFill>
              <a:blip r:embed="rId4"/>
              <a:srcRect l="23529" t="17229" r="11765" b="19950"/>
              <a:stretch>
                <a:fillRect/>
              </a:stretch>
            </p:blipFill>
          </mc:Fallback>
        </mc:AlternateContent>
        <p:spPr>
          <a:xfrm>
            <a:off x="4572000" y="1094097"/>
            <a:ext cx="4575907" cy="576390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27453" y="4132386"/>
          <a:ext cx="1986086" cy="750838"/>
        </p:xfrm>
        <a:graphic>
          <a:graphicData uri="http://schemas.openxmlformats.org/presentationml/2006/ole">
            <p:oleObj spid="_x0000_s16386" name="Equation" r:id="rId5" imgW="1041400" imgH="3937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8923" y="1666652"/>
            <a:ext cx="32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the refracted wave:</a:t>
            </a:r>
            <a:endParaRPr lang="en-US" sz="2000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827453" y="2370138"/>
          <a:ext cx="3003550" cy="750887"/>
        </p:xfrm>
        <a:graphic>
          <a:graphicData uri="http://schemas.openxmlformats.org/presentationml/2006/ole">
            <p:oleObj spid="_x0000_s16387" name="Equation" r:id="rId6" imgW="1574800" imgH="3937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8311" y="3532221"/>
            <a:ext cx="32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Which can be simplified to: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Radial Earth Structure</a:t>
            </a:r>
            <a:endParaRPr lang="en-US" sz="2400" b="1" dirty="0">
              <a:latin typeface="Arial"/>
            </a:endParaRPr>
          </a:p>
        </p:txBody>
      </p:sp>
      <p:pic>
        <p:nvPicPr>
          <p:cNvPr id="16" name="Picture 15" descr="Fig 03.8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3551" b="28908"/>
              <a:stretch>
                <a:fillRect/>
              </a:stretch>
            </p:blipFill>
          </mc:Choice>
          <mc:Fallback>
            <p:blipFill>
              <a:blip r:embed="rId3"/>
              <a:srcRect t="13551" b="28908"/>
              <a:stretch>
                <a:fillRect/>
              </a:stretch>
            </p:blipFill>
          </mc:Fallback>
        </mc:AlternateContent>
        <p:spPr>
          <a:xfrm>
            <a:off x="850747" y="1266542"/>
            <a:ext cx="7442505" cy="557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Rays in a </a:t>
            </a:r>
            <a:r>
              <a:rPr lang="en-US" sz="2400" b="1" dirty="0" err="1" smtClean="0">
                <a:latin typeface="Arial"/>
              </a:rPr>
              <a:t>Radially</a:t>
            </a:r>
            <a:r>
              <a:rPr lang="en-US" sz="2400" b="1" dirty="0" smtClean="0">
                <a:latin typeface="Arial"/>
              </a:rPr>
              <a:t> Symmetric Earth</a:t>
            </a:r>
            <a:endParaRPr lang="en-US" sz="2400" b="1" dirty="0">
              <a:latin typeface="Arial"/>
            </a:endParaRPr>
          </a:p>
        </p:txBody>
      </p:sp>
      <p:pic>
        <p:nvPicPr>
          <p:cNvPr id="5" name="Picture 4" descr="Fig 03.7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16261" b="22585"/>
              <a:stretch>
                <a:fillRect/>
              </a:stretch>
            </p:blipFill>
          </mc:Choice>
          <mc:Fallback>
            <p:blipFill>
              <a:blip r:embed="rId4"/>
              <a:srcRect t="16261" b="22585"/>
              <a:stretch>
                <a:fillRect/>
              </a:stretch>
            </p:blipFill>
          </mc:Fallback>
        </mc:AlternateContent>
        <p:spPr>
          <a:xfrm>
            <a:off x="4789080" y="1729154"/>
            <a:ext cx="4281079" cy="3409461"/>
          </a:xfrm>
          <a:prstGeom prst="rect">
            <a:avLst/>
          </a:prstGeom>
        </p:spPr>
      </p:pic>
      <p:pic>
        <p:nvPicPr>
          <p:cNvPr id="7" name="Picture 6" descr="Fig 03.7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2101" t="19667" r="12101" b="40190"/>
              <a:stretch>
                <a:fillRect/>
              </a:stretch>
            </p:blipFill>
          </mc:Choice>
          <mc:Fallback>
            <p:blipFill>
              <a:blip r:embed="rId6"/>
              <a:srcRect l="12101" t="19667" r="12101" b="40190"/>
              <a:stretch>
                <a:fillRect/>
              </a:stretch>
            </p:blipFill>
          </mc:Fallback>
        </mc:AlternateContent>
        <p:spPr>
          <a:xfrm>
            <a:off x="303123" y="1266542"/>
            <a:ext cx="3673346" cy="2752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000" y="4337538"/>
            <a:ext cx="528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Angular slowness </a:t>
            </a:r>
            <a:r>
              <a:rPr lang="en-US" sz="2400" dirty="0" smtClean="0"/>
              <a:t>is conserved for a ray.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326176" y="5362575"/>
          <a:ext cx="1839912" cy="750888"/>
        </p:xfrm>
        <a:graphic>
          <a:graphicData uri="http://schemas.openxmlformats.org/presentationml/2006/ole">
            <p:oleObj spid="_x0000_s18434" name="Equation" r:id="rId7" imgW="9652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Travel-time Curve for Phases that Interact with the Core</a:t>
            </a:r>
            <a:endParaRPr lang="en-US" sz="2400" b="1" dirty="0">
              <a:latin typeface="Arial"/>
            </a:endParaRPr>
          </a:p>
        </p:txBody>
      </p:sp>
      <p:pic>
        <p:nvPicPr>
          <p:cNvPr id="8" name="Picture 7" descr="Fig 03.7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765" t="12647" r="11765" b="9937"/>
              <a:stretch>
                <a:fillRect/>
              </a:stretch>
            </p:blipFill>
          </mc:Choice>
          <mc:Fallback>
            <p:blipFill>
              <a:blip r:embed="rId3"/>
              <a:srcRect l="11765" t="12647" r="11765" b="9937"/>
              <a:stretch>
                <a:fillRect/>
              </a:stretch>
            </p:blipFill>
          </mc:Fallback>
        </mc:AlternateContent>
        <p:spPr>
          <a:xfrm>
            <a:off x="58614" y="1404664"/>
            <a:ext cx="4026933" cy="5309157"/>
          </a:xfrm>
          <a:prstGeom prst="rect">
            <a:avLst/>
          </a:prstGeom>
        </p:spPr>
      </p:pic>
      <p:pic>
        <p:nvPicPr>
          <p:cNvPr id="4" name="Picture 3" descr="Fig 03.7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9406" t="25995" r="7696" b="33249"/>
              <a:stretch>
                <a:fillRect/>
              </a:stretch>
            </p:blipFill>
          </mc:Choice>
          <mc:Fallback>
            <p:blipFill>
              <a:blip r:embed="rId5"/>
              <a:srcRect l="9406" t="25995" r="7696" b="33249"/>
              <a:stretch>
                <a:fillRect/>
              </a:stretch>
            </p:blipFill>
          </mc:Fallback>
        </mc:AlternateContent>
        <p:spPr>
          <a:xfrm>
            <a:off x="4165331" y="1748692"/>
            <a:ext cx="4846621" cy="337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Travel-time Curve for Phases that Interact with the Core</a:t>
            </a:r>
            <a:endParaRPr lang="en-US" sz="2400" b="1" dirty="0">
              <a:latin typeface="Arial"/>
            </a:endParaRPr>
          </a:p>
        </p:txBody>
      </p:sp>
      <p:pic>
        <p:nvPicPr>
          <p:cNvPr id="5" name="Picture 4" descr="Fig 03.7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8614" y="1266542"/>
            <a:ext cx="9144000" cy="646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1.01.02.20.20.station_map.0.3to1.0Hz.VERTICAL.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" y="0"/>
            <a:ext cx="91360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.01.02.20.20.IRIS_0to180deg_30min.0.3to1.0Hz.VERTICAL.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84" y="0"/>
            <a:ext cx="61644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Reflection Imaging over a Range of Scales</a:t>
            </a:r>
            <a:endParaRPr lang="en-US" sz="2400" b="1" dirty="0">
              <a:latin typeface="Arial"/>
            </a:endParaRPr>
          </a:p>
        </p:txBody>
      </p:sp>
      <p:pic>
        <p:nvPicPr>
          <p:cNvPr id="3" name="Picture 2" descr="seismic_refle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2" y="1507880"/>
            <a:ext cx="2702347" cy="1799076"/>
          </a:xfrm>
          <a:prstGeom prst="rect">
            <a:avLst/>
          </a:prstGeom>
        </p:spPr>
      </p:pic>
      <p:pic>
        <p:nvPicPr>
          <p:cNvPr id="4" name="Picture 3" descr="seism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965" y="1341804"/>
            <a:ext cx="3858846" cy="2112718"/>
          </a:xfrm>
          <a:prstGeom prst="rect">
            <a:avLst/>
          </a:prstGeom>
        </p:spPr>
      </p:pic>
      <p:pic>
        <p:nvPicPr>
          <p:cNvPr id="5" name="Picture 4" descr="seismic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82" y="3778933"/>
            <a:ext cx="3274929" cy="2403798"/>
          </a:xfrm>
          <a:prstGeom prst="rect">
            <a:avLst/>
          </a:prstGeom>
        </p:spPr>
      </p:pic>
      <p:pic>
        <p:nvPicPr>
          <p:cNvPr id="6" name="Picture 5" descr="img4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845" y="3731764"/>
            <a:ext cx="2230877" cy="2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.01.02.20.20.IRIS_0to180deg_30min.TT.0.3to1.0Hz.VERTICAL.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0"/>
            <a:ext cx="62421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.01.01.09.56.IRIS_0to180deg_30min.0.3to1.0Hz.VERTICAL.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84" y="0"/>
            <a:ext cx="61644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.01.01.09.56.IRIS_0to180deg_30min.TT.0.3to1.0Hz.VERTICAL.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82" y="0"/>
            <a:ext cx="62421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1 at 4.32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282"/>
            <a:ext cx="4572000" cy="5698718"/>
          </a:xfrm>
          <a:prstGeom prst="rect">
            <a:avLst/>
          </a:prstGeom>
        </p:spPr>
      </p:pic>
      <p:pic>
        <p:nvPicPr>
          <p:cNvPr id="6" name="Picture 5" descr="Screen shot 2011-03-01 at 4.33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7434"/>
            <a:ext cx="4572000" cy="5634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077" y="566615"/>
            <a:ext cx="3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Short-Period Arrivals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1016" y="751281"/>
            <a:ext cx="3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Long-Period Arrivals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3-01 at 4.33.34 PM.png"/>
          <p:cNvPicPr>
            <a:picLocks noChangeAspect="1"/>
          </p:cNvPicPr>
          <p:nvPr/>
        </p:nvPicPr>
        <p:blipFill>
          <a:blip r:embed="rId2"/>
          <a:srcRect l="483" t="764"/>
          <a:stretch>
            <a:fillRect/>
          </a:stretch>
        </p:blipFill>
        <p:spPr>
          <a:xfrm>
            <a:off x="1872920" y="42648"/>
            <a:ext cx="5404846" cy="680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</a:rPr>
              <a:t>GMV Plots</a:t>
            </a:r>
            <a:endParaRPr lang="en-US" sz="2800" b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6423" y="2569308"/>
            <a:ext cx="50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http://</a:t>
            </a:r>
            <a:r>
              <a:rPr lang="en-US" sz="2800" dirty="0" err="1" smtClean="0"/>
              <a:t>www.iris.edu/spud/gmv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027"/>
            <a:ext cx="7772400" cy="8375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/>
              </a:rPr>
              <a:t>Seismic Reflection Data</a:t>
            </a:r>
            <a:endParaRPr lang="en-US" sz="3200" b="1" dirty="0">
              <a:latin typeface="Arial"/>
            </a:endParaRPr>
          </a:p>
        </p:txBody>
      </p:sp>
      <p:pic>
        <p:nvPicPr>
          <p:cNvPr id="4" name="Picture 3" descr="Fig 03.6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118" t="18136" r="10588" b="52594"/>
              <a:stretch>
                <a:fillRect/>
              </a:stretch>
            </p:blipFill>
          </mc:Choice>
          <mc:Fallback>
            <p:blipFill>
              <a:blip r:embed="rId3"/>
              <a:srcRect l="14118" t="18136" r="10588" b="52594"/>
              <a:stretch>
                <a:fillRect/>
              </a:stretch>
            </p:blipFill>
          </mc:Fallback>
        </mc:AlternateContent>
        <p:spPr>
          <a:xfrm>
            <a:off x="364495" y="1900672"/>
            <a:ext cx="4572000" cy="2305903"/>
          </a:xfrm>
          <a:prstGeom prst="rect">
            <a:avLst/>
          </a:prstGeom>
        </p:spPr>
      </p:pic>
      <p:pic>
        <p:nvPicPr>
          <p:cNvPr id="6" name="Picture 5" descr="Fig 03.6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6471" t="12647" r="16471" b="54203"/>
              <a:stretch>
                <a:fillRect/>
              </a:stretch>
            </p:blipFill>
          </mc:Choice>
          <mc:Fallback>
            <p:blipFill>
              <a:blip r:embed="rId5"/>
              <a:srcRect l="16471" t="12647" r="16471" b="54203"/>
              <a:stretch>
                <a:fillRect/>
              </a:stretch>
            </p:blipFill>
          </mc:Fallback>
        </mc:AlternateContent>
        <p:spPr>
          <a:xfrm>
            <a:off x="4936495" y="4206575"/>
            <a:ext cx="4065372" cy="2617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3448" y="1401379"/>
            <a:ext cx="36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Split-Spread Method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3572" y="3837243"/>
            <a:ext cx="36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Common-Mid-Point Method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027"/>
            <a:ext cx="7772400" cy="8375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/>
              </a:rPr>
              <a:t>Reflection from Horizontal Boundary</a:t>
            </a:r>
            <a:endParaRPr lang="en-US" sz="3200" b="1" dirty="0">
              <a:latin typeface="Arial"/>
            </a:endParaRPr>
          </a:p>
        </p:txBody>
      </p:sp>
      <p:pic>
        <p:nvPicPr>
          <p:cNvPr id="9" name="Picture 8" descr="Fig 03.6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5731" t="12827" r="20571" b="27363"/>
              <a:stretch>
                <a:fillRect/>
              </a:stretch>
            </p:blipFill>
          </mc:Choice>
          <mc:Fallback>
            <p:blipFill>
              <a:blip r:embed="rId4"/>
              <a:srcRect l="15731" t="12827" r="20571" b="27363"/>
              <a:stretch>
                <a:fillRect/>
              </a:stretch>
            </p:blipFill>
          </mc:Fallback>
        </mc:AlternateContent>
        <p:spPr>
          <a:xfrm>
            <a:off x="4757614" y="1397921"/>
            <a:ext cx="3745324" cy="4976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3448" y="1401379"/>
            <a:ext cx="360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Formula for travel time of a reflected wave.  2d/V is the zero-offset time, and the rest defines the normal </a:t>
            </a:r>
            <a:r>
              <a:rPr lang="en-US" sz="2000" dirty="0" err="1" smtClean="0"/>
              <a:t>moveout</a:t>
            </a:r>
            <a:r>
              <a:rPr lang="en-US" sz="2000" dirty="0" smtClean="0"/>
              <a:t> (NMO) correction.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63448" y="4624552"/>
            <a:ext cx="360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t</a:t>
            </a:r>
            <a:r>
              <a:rPr lang="en-US" sz="2000" dirty="0" smtClean="0"/>
              <a:t> vs. </a:t>
            </a:r>
            <a:r>
              <a:rPr lang="en-US" sz="2000" i="1" dirty="0" err="1" smtClean="0"/>
              <a:t>x</a:t>
            </a:r>
            <a:r>
              <a:rPr lang="en-US" sz="2000" dirty="0" smtClean="0"/>
              <a:t> describes a hyperbola.</a:t>
            </a:r>
            <a:endParaRPr lang="en-US" sz="2000" dirty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00075" y="3306763"/>
          <a:ext cx="2987675" cy="700087"/>
        </p:xfrm>
        <a:graphic>
          <a:graphicData uri="http://schemas.openxmlformats.org/presentationml/2006/ole">
            <p:oleObj spid="_x0000_s7170" name="Equation" r:id="rId5" imgW="18415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027"/>
            <a:ext cx="7772400" cy="8375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/>
              </a:rPr>
              <a:t>Reflection from Horizontal Boundary</a:t>
            </a:r>
            <a:endParaRPr lang="en-US" sz="3200" b="1" dirty="0">
              <a:latin typeface="Arial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04169" y="2277392"/>
          <a:ext cx="1479815" cy="751498"/>
        </p:xfrm>
        <a:graphic>
          <a:graphicData uri="http://schemas.openxmlformats.org/presentationml/2006/ole">
            <p:oleObj spid="_x0000_s8194" name="Equation" r:id="rId3" imgW="749300" imgH="3810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1923" y="1372072"/>
            <a:ext cx="844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Another way of writing the same relation, </a:t>
            </a:r>
          </a:p>
          <a:p>
            <a:r>
              <a:rPr lang="en-US" sz="2000" dirty="0" smtClean="0"/>
              <a:t>shows </a:t>
            </a:r>
            <a:r>
              <a:rPr lang="en-US" sz="2000" i="1" dirty="0" smtClean="0"/>
              <a:t>t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is linear in </a:t>
            </a:r>
            <a:r>
              <a:rPr lang="en-US" sz="2000" i="1" dirty="0" smtClean="0"/>
              <a:t>x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with slope </a:t>
            </a:r>
            <a:r>
              <a:rPr lang="en-US" sz="2000" i="1" dirty="0" smtClean="0"/>
              <a:t>V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67327" y="3028890"/>
            <a:ext cx="4048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can be used to solve for </a:t>
            </a:r>
            <a:r>
              <a:rPr lang="en-US" sz="2000" i="1" dirty="0" smtClean="0"/>
              <a:t>V</a:t>
            </a:r>
            <a:r>
              <a:rPr lang="en-US" sz="2000" dirty="0" smtClean="0"/>
              <a:t> of the </a:t>
            </a:r>
          </a:p>
          <a:p>
            <a:r>
              <a:rPr lang="en-US" sz="2000" dirty="0" smtClean="0"/>
              <a:t>shallowest layer, given observations </a:t>
            </a:r>
          </a:p>
          <a:p>
            <a:r>
              <a:rPr lang="en-US" sz="2000" dirty="0" smtClean="0"/>
              <a:t>of </a:t>
            </a:r>
            <a:r>
              <a:rPr lang="en-US" sz="2000" i="1" dirty="0" err="1" smtClean="0"/>
              <a:t>t</a:t>
            </a:r>
            <a:r>
              <a:rPr lang="en-US" sz="2000" i="1" dirty="0" smtClean="0"/>
              <a:t>.  </a:t>
            </a:r>
            <a:r>
              <a:rPr lang="en-US" sz="2000" dirty="0" smtClean="0"/>
              <a:t>This is referred to as the </a:t>
            </a:r>
            <a:r>
              <a:rPr lang="en-US" sz="2000" i="1" dirty="0" smtClean="0"/>
              <a:t>interval </a:t>
            </a:r>
          </a:p>
          <a:p>
            <a:r>
              <a:rPr lang="en-US" sz="2000" i="1" dirty="0" smtClean="0"/>
              <a:t>velocity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.  The arrival times from deeper layers can be modeled using the </a:t>
            </a:r>
            <a:r>
              <a:rPr lang="en-US" sz="2000" i="1" dirty="0" err="1" smtClean="0"/>
              <a:t>rms</a:t>
            </a:r>
            <a:r>
              <a:rPr lang="en-US" sz="2000" i="1" dirty="0" smtClean="0"/>
              <a:t> velocity</a:t>
            </a:r>
            <a:r>
              <a:rPr lang="en-US" sz="2000" dirty="0" smtClean="0"/>
              <a:t> of the interval layers:</a:t>
            </a:r>
            <a:endParaRPr lang="en-US" sz="2000" dirty="0"/>
          </a:p>
        </p:txBody>
      </p:sp>
      <p:pic>
        <p:nvPicPr>
          <p:cNvPr id="13" name="Picture 12" descr="Fig 03.6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22353" t="9091" r="22353" b="22727"/>
              <a:stretch>
                <a:fillRect/>
              </a:stretch>
            </p:blipFill>
          </mc:Choice>
          <mc:Fallback>
            <p:blipFill>
              <a:blip r:embed="rId5"/>
              <a:srcRect l="22353" t="9091" r="22353" b="22727"/>
              <a:stretch>
                <a:fillRect/>
              </a:stretch>
            </p:blipFill>
          </mc:Fallback>
        </mc:AlternateContent>
        <p:spPr>
          <a:xfrm>
            <a:off x="5206999" y="1125221"/>
            <a:ext cx="3454403" cy="5512526"/>
          </a:xfrm>
          <a:prstGeom prst="rect">
            <a:avLst/>
          </a:prstGeom>
        </p:spPr>
      </p:pic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501646" y="5055406"/>
          <a:ext cx="1448540" cy="1582341"/>
        </p:xfrm>
        <a:graphic>
          <a:graphicData uri="http://schemas.openxmlformats.org/presentationml/2006/ole">
            <p:oleObj spid="_x0000_s8195" name="Equation" r:id="rId6" imgW="800100" imgH="876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027"/>
            <a:ext cx="7772400" cy="8375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/>
              </a:rPr>
              <a:t>Reflection from Inclined Boundary</a:t>
            </a:r>
            <a:endParaRPr lang="en-US" sz="3200" b="1" dirty="0">
              <a:latin typeface="Arial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09271" y="2376487"/>
          <a:ext cx="3360737" cy="701675"/>
        </p:xfrm>
        <a:graphic>
          <a:graphicData uri="http://schemas.openxmlformats.org/presentationml/2006/ole">
            <p:oleObj spid="_x0000_s9218" name="Equation" r:id="rId3" imgW="1701800" imgH="355600" progId="Equation.3">
              <p:embed/>
            </p:oleObj>
          </a:graphicData>
        </a:graphic>
      </p:graphicFrame>
      <p:pic>
        <p:nvPicPr>
          <p:cNvPr id="9" name="Picture 8" descr="Fig 03.6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9361" t="7696" r="16941" b="17102"/>
              <a:stretch>
                <a:fillRect/>
              </a:stretch>
            </p:blipFill>
          </mc:Choice>
          <mc:Fallback>
            <p:blipFill>
              <a:blip r:embed="rId5"/>
              <a:srcRect l="19361" t="7696" r="16941" b="17102"/>
              <a:stretch>
                <a:fillRect/>
              </a:stretch>
            </p:blipFill>
          </mc:Fallback>
        </mc:AlternateContent>
        <p:spPr>
          <a:xfrm>
            <a:off x="5111431" y="1266542"/>
            <a:ext cx="3346769" cy="5591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327" y="3429000"/>
            <a:ext cx="4048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also describes a hyperbola, but its axis of symmetry and minimum travel time are shifted</a:t>
            </a:r>
            <a:endParaRPr lang="en-US" sz="2000" dirty="0"/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082675" y="4619625"/>
          <a:ext cx="1630363" cy="701675"/>
        </p:xfrm>
        <a:graphic>
          <a:graphicData uri="http://schemas.openxmlformats.org/presentationml/2006/ole">
            <p:oleObj spid="_x0000_s9219" name="Equation" r:id="rId6" imgW="825500" imgH="355600" progId="Equation.3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082675" y="5597769"/>
          <a:ext cx="1779588" cy="350838"/>
        </p:xfrm>
        <a:graphic>
          <a:graphicData uri="http://schemas.openxmlformats.org/presentationml/2006/ole">
            <p:oleObj spid="_x0000_s9220" name="Equation" r:id="rId7" imgW="9017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Reflectors can be </a:t>
            </a:r>
            <a:r>
              <a:rPr lang="en-US" sz="2400" b="1" dirty="0" err="1" smtClean="0">
                <a:latin typeface="Arial"/>
              </a:rPr>
              <a:t>Mis</a:t>
            </a:r>
            <a:r>
              <a:rPr lang="en-US" sz="2400" b="1" dirty="0" smtClean="0">
                <a:latin typeface="Arial"/>
              </a:rPr>
              <a:t>-located for Dipping Structures</a:t>
            </a:r>
            <a:endParaRPr lang="en-US" sz="2400" b="1" dirty="0">
              <a:latin typeface="Arial"/>
            </a:endParaRPr>
          </a:p>
        </p:txBody>
      </p:sp>
      <p:pic>
        <p:nvPicPr>
          <p:cNvPr id="8" name="Picture 7" descr="Fig 03.6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2353" t="19800" r="22353" b="46800"/>
              <a:stretch>
                <a:fillRect/>
              </a:stretch>
            </p:blipFill>
          </mc:Choice>
          <mc:Fallback>
            <p:blipFill>
              <a:blip r:embed="rId3"/>
              <a:srcRect l="22353" t="19800" r="22353" b="46800"/>
              <a:stretch>
                <a:fillRect/>
              </a:stretch>
            </p:blipFill>
          </mc:Fallback>
        </mc:AlternateContent>
        <p:spPr>
          <a:xfrm>
            <a:off x="190777" y="1455573"/>
            <a:ext cx="3662261" cy="2891731"/>
          </a:xfrm>
          <a:prstGeom prst="rect">
            <a:avLst/>
          </a:prstGeom>
        </p:spPr>
      </p:pic>
      <p:pic>
        <p:nvPicPr>
          <p:cNvPr id="11" name="Picture 10" descr="Fig 03.6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5294" t="27170" r="8235" b="40755"/>
              <a:stretch>
                <a:fillRect/>
              </a:stretch>
            </p:blipFill>
          </mc:Choice>
          <mc:Fallback>
            <p:blipFill>
              <a:blip r:embed="rId5"/>
              <a:srcRect l="15294" t="27170" r="8235" b="40755"/>
              <a:stretch>
                <a:fillRect/>
              </a:stretch>
            </p:blipFill>
          </mc:Fallback>
        </mc:AlternateContent>
        <p:spPr>
          <a:xfrm>
            <a:off x="3960497" y="3927236"/>
            <a:ext cx="5017422" cy="2733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Sources of Noise in Reflection Seismic Data</a:t>
            </a:r>
            <a:endParaRPr lang="en-US" sz="2400" b="1" dirty="0">
              <a:latin typeface="Arial"/>
            </a:endParaRPr>
          </a:p>
        </p:txBody>
      </p:sp>
      <p:pic>
        <p:nvPicPr>
          <p:cNvPr id="6" name="Picture 5" descr="Fig 03.6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7647" t="4534" r="14118" b="52594"/>
              <a:stretch>
                <a:fillRect/>
              </a:stretch>
            </p:blipFill>
          </mc:Choice>
          <mc:Fallback>
            <p:blipFill>
              <a:blip r:embed="rId3"/>
              <a:srcRect l="17647" t="4534" r="14118" b="52594"/>
              <a:stretch>
                <a:fillRect/>
              </a:stretch>
            </p:blipFill>
          </mc:Fallback>
        </mc:AlternateContent>
        <p:spPr>
          <a:xfrm>
            <a:off x="58614" y="1707942"/>
            <a:ext cx="4242798" cy="3458502"/>
          </a:xfrm>
          <a:prstGeom prst="rect">
            <a:avLst/>
          </a:prstGeom>
        </p:spPr>
      </p:pic>
      <p:pic>
        <p:nvPicPr>
          <p:cNvPr id="7" name="Picture 6" descr="Fig 03.6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8824" t="50781" r="18824" b="19950"/>
              <a:stretch>
                <a:fillRect/>
              </a:stretch>
            </p:blipFill>
          </mc:Choice>
          <mc:Fallback>
            <p:blipFill>
              <a:blip r:embed="rId3"/>
              <a:srcRect l="18824" t="50781" r="18824" b="19950"/>
              <a:stretch>
                <a:fillRect/>
              </a:stretch>
            </p:blipFill>
          </mc:Fallback>
        </mc:AlternateContent>
        <p:spPr>
          <a:xfrm>
            <a:off x="4843239" y="1789285"/>
            <a:ext cx="4184251" cy="2548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4" y="429027"/>
            <a:ext cx="9026769" cy="83751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</a:rPr>
              <a:t>Sources of Noise in Reflection Seismic Data</a:t>
            </a:r>
            <a:endParaRPr lang="en-US" sz="2400" b="1" dirty="0">
              <a:latin typeface="Arial"/>
            </a:endParaRPr>
          </a:p>
        </p:txBody>
      </p:sp>
      <p:pic>
        <p:nvPicPr>
          <p:cNvPr id="5" name="Picture 4" descr="evda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" y="1738922"/>
            <a:ext cx="4392567" cy="3380154"/>
          </a:xfrm>
          <a:prstGeom prst="rect">
            <a:avLst/>
          </a:prstGeom>
        </p:spPr>
      </p:pic>
      <p:pic>
        <p:nvPicPr>
          <p:cNvPr id="8" name="Picture 7" descr="wz.3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17" y="1397001"/>
            <a:ext cx="3312257" cy="4718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1478" y="5265617"/>
            <a:ext cx="164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Ground roll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07274" y="6252308"/>
            <a:ext cx="267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Multiple reflections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347</Words>
  <Application>Microsoft Macintosh PowerPoint</Application>
  <PresentationFormat>On-screen Show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Microsoft Equation</vt:lpstr>
      <vt:lpstr>Equation</vt:lpstr>
      <vt:lpstr>Structural Seismology</vt:lpstr>
      <vt:lpstr>Reflection Imaging over a Range of Scales</vt:lpstr>
      <vt:lpstr>Seismic Reflection Data</vt:lpstr>
      <vt:lpstr>Reflection from Horizontal Boundary</vt:lpstr>
      <vt:lpstr>Reflection from Horizontal Boundary</vt:lpstr>
      <vt:lpstr>Reflection from Inclined Boundary</vt:lpstr>
      <vt:lpstr>Reflectors can be Mis-located for Dipping Structures</vt:lpstr>
      <vt:lpstr>Sources of Noise in Reflection Seismic Data</vt:lpstr>
      <vt:lpstr>Sources of Noise in Reflection Seismic Data</vt:lpstr>
      <vt:lpstr>Seismic Reflection Imaging in the Gulf of Mexico</vt:lpstr>
      <vt:lpstr>Seismic Reflection Imaging in the Gulf of Mexico</vt:lpstr>
      <vt:lpstr>Reflection Imaging Under Lake Superior</vt:lpstr>
      <vt:lpstr>Travel-time Curve for Layer over a Half Space</vt:lpstr>
      <vt:lpstr>Radial Earth Structure</vt:lpstr>
      <vt:lpstr>Rays in a Radially Symmetric Earth</vt:lpstr>
      <vt:lpstr>Travel-time Curve for Phases that Interact with the Core</vt:lpstr>
      <vt:lpstr>Travel-time Curve for Phases that Interact with the Core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GMV Plots</vt:lpstr>
    </vt:vector>
  </TitlesOfParts>
  <Company>Stanford Univ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Seismology</dc:title>
  <dc:creator>Greg Beroza</dc:creator>
  <cp:lastModifiedBy>Greg Beroza</cp:lastModifiedBy>
  <cp:revision>1</cp:revision>
  <dcterms:created xsi:type="dcterms:W3CDTF">2011-11-03T17:59:47Z</dcterms:created>
  <dcterms:modified xsi:type="dcterms:W3CDTF">2011-11-03T18:00:59Z</dcterms:modified>
</cp:coreProperties>
</file>