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79" r:id="rId5"/>
    <p:sldId id="280" r:id="rId6"/>
    <p:sldId id="265" r:id="rId7"/>
    <p:sldId id="264" r:id="rId8"/>
    <p:sldId id="284" r:id="rId9"/>
    <p:sldId id="266" r:id="rId10"/>
    <p:sldId id="283" r:id="rId11"/>
    <p:sldId id="268" r:id="rId12"/>
    <p:sldId id="267" r:id="rId13"/>
    <p:sldId id="270" r:id="rId14"/>
    <p:sldId id="272" r:id="rId15"/>
    <p:sldId id="275" r:id="rId16"/>
    <p:sldId id="277" r:id="rId17"/>
    <p:sldId id="288" r:id="rId18"/>
    <p:sldId id="287" r:id="rId19"/>
    <p:sldId id="290" r:id="rId20"/>
    <p:sldId id="278" r:id="rId21"/>
    <p:sldId id="286" r:id="rId22"/>
    <p:sldId id="291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, Lewis" initials="LL" lastIdx="1" clrIdx="0">
    <p:extLst>
      <p:ext uri="{19B8F6BF-5375-455C-9EA6-DF929625EA0E}">
        <p15:presenceInfo xmlns:p15="http://schemas.microsoft.com/office/powerpoint/2012/main" userId="S-1-5-21-2000478354-1844237615-1801674531-3725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156" autoAdjust="0"/>
  </p:normalViewPr>
  <p:slideViewPr>
    <p:cSldViewPr snapToGrid="0" snapToObjects="1">
      <p:cViewPr varScale="1">
        <p:scale>
          <a:sx n="109" d="100"/>
          <a:sy n="109" d="100"/>
        </p:scale>
        <p:origin x="63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1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5-04T15:50:32.727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4A17B-D6F1-4BA4-AD31-708D1E947EE9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619FA-32C4-4600-8B58-F48DAC70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5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619FA-32C4-4600-8B58-F48DAC70AF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35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619FA-32C4-4600-8B58-F48DAC70AF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49271" y="268288"/>
            <a:ext cx="755904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358587" y="268289"/>
            <a:ext cx="24384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4208929"/>
            <a:ext cx="7278624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5257800"/>
            <a:ext cx="7278624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8800" y="390526"/>
            <a:ext cx="7339584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5/9/2014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1584" y="6356351"/>
            <a:ext cx="6315456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8659" y="6356351"/>
            <a:ext cx="9144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992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70992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992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70992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0960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65225" y="268288"/>
            <a:ext cx="957431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95082"/>
            <a:ext cx="475488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403" y="990600"/>
            <a:ext cx="475488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57401"/>
            <a:ext cx="475488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29081" y="268288"/>
            <a:ext cx="54864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95082"/>
            <a:ext cx="475488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57401"/>
            <a:ext cx="475488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5153" y="6124015"/>
            <a:ext cx="2336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5/9/2014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083" y="6356351"/>
            <a:ext cx="51517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7011" y="990600"/>
            <a:ext cx="5462016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22367" y="268288"/>
            <a:ext cx="2185943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17" y="4267200"/>
            <a:ext cx="8636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9832" y="268288"/>
            <a:ext cx="9144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17" y="4840942"/>
            <a:ext cx="8633883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47295" y="268288"/>
            <a:ext cx="961015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17" y="4267200"/>
            <a:ext cx="8636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9832" y="268288"/>
            <a:ext cx="4008968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17" y="4840942"/>
            <a:ext cx="8633883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470400" y="268289"/>
            <a:ext cx="6269317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470400" y="2131936"/>
            <a:ext cx="3072384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7667333" y="2131936"/>
            <a:ext cx="3072384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16141" y="268288"/>
            <a:ext cx="219456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65225" y="268288"/>
            <a:ext cx="957431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1035425"/>
            <a:ext cx="1763060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35425"/>
            <a:ext cx="80264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6141" y="6356351"/>
            <a:ext cx="2336800" cy="365125"/>
          </a:xfrm>
        </p:spPr>
        <p:txBody>
          <a:bodyPr/>
          <a:lstStyle/>
          <a:p>
            <a:r>
              <a:rPr lang="en-US" smtClean="0"/>
              <a:t>5/9/2014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356350"/>
            <a:ext cx="675341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49271" y="268288"/>
            <a:ext cx="755904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4171950"/>
            <a:ext cx="7277225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1" y="5257800"/>
            <a:ext cx="7277224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8801" y="389966"/>
            <a:ext cx="7333129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5/9/2014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5130" y="6356351"/>
            <a:ext cx="631214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0612" y="6356351"/>
            <a:ext cx="9144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267201" y="2877671"/>
            <a:ext cx="7529156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58587" y="268289"/>
            <a:ext cx="24384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833" y="268288"/>
            <a:ext cx="219456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565" y="914400"/>
            <a:ext cx="867783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4565" y="2209801"/>
            <a:ext cx="8677836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6141" y="6356351"/>
            <a:ext cx="2336800" cy="365125"/>
          </a:xfrm>
        </p:spPr>
        <p:txBody>
          <a:bodyPr/>
          <a:lstStyle/>
          <a:p>
            <a:r>
              <a:rPr lang="en-US" smtClean="0"/>
              <a:t>5/9/2014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4564" y="6356351"/>
            <a:ext cx="65691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259" y="361017"/>
            <a:ext cx="675341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833" y="1976718"/>
            <a:ext cx="219456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45270" y="268288"/>
            <a:ext cx="1465431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1" y="3429000"/>
            <a:ext cx="6621928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6401" y="4824414"/>
            <a:ext cx="6621928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6800" y="6356351"/>
            <a:ext cx="2163483" cy="365125"/>
          </a:xfrm>
        </p:spPr>
        <p:txBody>
          <a:bodyPr/>
          <a:lstStyle/>
          <a:p>
            <a:r>
              <a:rPr lang="en-US" smtClean="0"/>
              <a:t>5/9/2014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083" y="6356351"/>
            <a:ext cx="70821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833" y="4773706"/>
            <a:ext cx="39624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472" y="3429001"/>
            <a:ext cx="6621928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0472" y="4824414"/>
            <a:ext cx="6621928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283" y="6104966"/>
            <a:ext cx="675341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832" y="268288"/>
            <a:ext cx="39624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992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14400"/>
            <a:ext cx="985113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54132"/>
            <a:ext cx="475488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89412"/>
            <a:ext cx="475488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05855" y="2054132"/>
            <a:ext cx="475488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05855" y="2689412"/>
            <a:ext cx="475488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59671" y="6384859"/>
            <a:ext cx="675341" cy="365125"/>
          </a:xfrm>
        </p:spPr>
        <p:txBody>
          <a:bodyPr/>
          <a:lstStyle>
            <a:lvl1pPr>
              <a:defRPr baseline="0">
                <a:solidFill>
                  <a:srgbClr val="C00000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2214562"/>
            <a:ext cx="9861551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09599" y="4224973"/>
            <a:ext cx="9861551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914400"/>
            <a:ext cx="8677836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209801"/>
            <a:ext cx="8677836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98212" y="6356351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5/9/2014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083" y="6356351"/>
            <a:ext cx="8009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8659" y="361017"/>
            <a:ext cx="675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comments" Target="../comments/comment1.xml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9543" y="909691"/>
            <a:ext cx="5458968" cy="2567428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Universal Kriging </a:t>
            </a:r>
            <a:r>
              <a:rPr lang="en-US" sz="5400" b="1" dirty="0" smtClean="0">
                <a:solidFill>
                  <a:schemeClr val="bg1"/>
                </a:solidFill>
              </a:rPr>
              <a:t>with Training </a:t>
            </a:r>
            <a:r>
              <a:rPr lang="en-US" sz="5400" b="1" dirty="0">
                <a:solidFill>
                  <a:schemeClr val="bg1"/>
                </a:solidFill>
              </a:rPr>
              <a:t>Images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Lewis </a:t>
            </a:r>
            <a:r>
              <a:rPr lang="en-US" sz="2400" b="1" dirty="0" smtClean="0">
                <a:solidFill>
                  <a:schemeClr val="tx1"/>
                </a:solidFill>
              </a:rPr>
              <a:t>Li, </a:t>
            </a:r>
            <a:r>
              <a:rPr lang="en-US" sz="2400" b="1" dirty="0" smtClean="0">
                <a:solidFill>
                  <a:schemeClr val="tx1"/>
                </a:solidFill>
              </a:rPr>
              <a:t>Thomas </a:t>
            </a:r>
            <a:r>
              <a:rPr lang="en-US" sz="2400" b="1" dirty="0" err="1" smtClean="0">
                <a:solidFill>
                  <a:schemeClr val="tx1"/>
                </a:solidFill>
              </a:rPr>
              <a:t>Romary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>
                <a:solidFill>
                  <a:schemeClr val="tx1"/>
                </a:solidFill>
              </a:rPr>
              <a:t>&amp; </a:t>
            </a:r>
            <a:r>
              <a:rPr lang="en-US" sz="2400" b="1" dirty="0" err="1">
                <a:solidFill>
                  <a:schemeClr val="tx1"/>
                </a:solidFill>
              </a:rPr>
              <a:t>Jef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Caers</a:t>
            </a:r>
            <a:endParaRPr lang="en-US" sz="2400" b="1" dirty="0">
              <a:solidFill>
                <a:schemeClr val="tx1"/>
              </a:solidFill>
            </a:endParaRPr>
          </a:p>
          <a:p>
            <a:pPr algn="r"/>
            <a:r>
              <a:rPr lang="en-US" sz="2400" b="1" dirty="0">
                <a:solidFill>
                  <a:schemeClr val="tx1"/>
                </a:solidFill>
              </a:rPr>
              <a:t>27</a:t>
            </a:r>
            <a:r>
              <a:rPr lang="en-US" sz="2400" b="1" baseline="30000" dirty="0">
                <a:solidFill>
                  <a:schemeClr val="tx1"/>
                </a:solidFill>
              </a:rPr>
              <a:t>th</a:t>
            </a:r>
            <a:r>
              <a:rPr lang="en-US" sz="2400" b="1" dirty="0">
                <a:solidFill>
                  <a:schemeClr val="tx1"/>
                </a:solidFill>
              </a:rPr>
              <a:t> SCRF Affiliates’ Meeting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</a:rPr>
              <a:t>May 8-9</a:t>
            </a:r>
            <a:r>
              <a:rPr lang="en-US" sz="2400" b="1" baseline="30000" dirty="0">
                <a:solidFill>
                  <a:schemeClr val="tx1"/>
                </a:solidFill>
              </a:rPr>
              <a:t>th</a:t>
            </a:r>
            <a:r>
              <a:rPr lang="en-US" sz="2400" b="1" dirty="0">
                <a:solidFill>
                  <a:schemeClr val="tx1"/>
                </a:solidFill>
              </a:rPr>
              <a:t> 2014</a:t>
            </a:r>
          </a:p>
          <a:p>
            <a:pPr algn="r"/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7" y="661029"/>
            <a:ext cx="3450808" cy="344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777723"/>
            <a:ext cx="8677836" cy="521641"/>
          </a:xfrm>
        </p:spPr>
        <p:txBody>
          <a:bodyPr/>
          <a:lstStyle/>
          <a:p>
            <a:r>
              <a:rPr lang="en-US" sz="4800" b="1" dirty="0" smtClean="0"/>
              <a:t>Calculating Statistics on TI</a:t>
            </a:r>
            <a:endParaRPr lang="en-US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51198" y="1674362"/>
            <a:ext cx="3689294" cy="3529381"/>
            <a:chOff x="1475461" y="1093698"/>
            <a:chExt cx="3219719" cy="31038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44" t="13464" r="14453" b="12931"/>
            <a:stretch/>
          </p:blipFill>
          <p:spPr>
            <a:xfrm>
              <a:off x="1475461" y="1093698"/>
              <a:ext cx="3219719" cy="310380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sp>
          <p:nvSpPr>
            <p:cNvPr id="7" name="Rectangle 6"/>
            <p:cNvSpPr/>
            <p:nvPr/>
          </p:nvSpPr>
          <p:spPr>
            <a:xfrm>
              <a:off x="1828900" y="2260965"/>
              <a:ext cx="990600" cy="99060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ultiply 7"/>
            <p:cNvSpPr/>
            <p:nvPr/>
          </p:nvSpPr>
          <p:spPr>
            <a:xfrm>
              <a:off x="2247998" y="2680066"/>
              <a:ext cx="152400" cy="152400"/>
            </a:xfrm>
            <a:prstGeom prst="mathMultiply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70515" y="1583656"/>
            <a:ext cx="161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Estimator:</a:t>
            </a:r>
            <a:endParaRPr lang="en-US" sz="2400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4270515" y="5329864"/>
            <a:ext cx="4228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Data Configuration:</a:t>
            </a:r>
            <a:endParaRPr lang="en-US" sz="2400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4270515" y="3481507"/>
            <a:ext cx="5447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Zero Error Sum/Unbiased Condition:</a:t>
            </a:r>
            <a:endParaRPr lang="en-US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18347" y="5958966"/>
                <a:ext cx="536908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𝑑𝑐𝑓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;…;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347" y="5958966"/>
                <a:ext cx="5369088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8" idx="2"/>
          </p:cNvCxnSpPr>
          <p:nvPr/>
        </p:nvCxnSpPr>
        <p:spPr>
          <a:xfrm>
            <a:off x="1369090" y="3609917"/>
            <a:ext cx="112048" cy="2048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1"/>
          </p:cNvCxnSpPr>
          <p:nvPr/>
        </p:nvCxnSpPr>
        <p:spPr>
          <a:xfrm flipV="1">
            <a:off x="1369090" y="3352785"/>
            <a:ext cx="247779" cy="1670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0"/>
          </p:cNvCxnSpPr>
          <p:nvPr/>
        </p:nvCxnSpPr>
        <p:spPr>
          <a:xfrm flipH="1" flipV="1">
            <a:off x="929951" y="3440905"/>
            <a:ext cx="348394" cy="789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1"/>
          </p:cNvCxnSpPr>
          <p:nvPr/>
        </p:nvCxnSpPr>
        <p:spPr>
          <a:xfrm flipV="1">
            <a:off x="1369090" y="3359461"/>
            <a:ext cx="52863" cy="1604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892969" y="3414713"/>
            <a:ext cx="45719" cy="4571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399093" y="3339778"/>
            <a:ext cx="45719" cy="4571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597212" y="3323797"/>
            <a:ext cx="45719" cy="457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458278" y="3801122"/>
            <a:ext cx="45719" cy="457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39164" y="2074057"/>
                <a:ext cx="3169085" cy="10065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1" i="1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164" y="2074057"/>
                <a:ext cx="3169085" cy="10065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446185" y="2057829"/>
                <a:ext cx="3169085" cy="10065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1" i="1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185" y="2057829"/>
                <a:ext cx="3169085" cy="100655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54292" y="4110609"/>
                <a:ext cx="3918347" cy="9807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𝑻𝑰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𝒅𝒄𝒇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𝑻𝑰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sup>
                          </m:sSubSup>
                        </m:e>
                      </m:nary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𝑻𝑰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))=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292" y="4110609"/>
                <a:ext cx="3918347" cy="98071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584690" y="4253259"/>
                <a:ext cx="2892074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690" y="4253259"/>
                <a:ext cx="2892074" cy="41684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1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371" y="433162"/>
            <a:ext cx="8677836" cy="659466"/>
          </a:xfrm>
        </p:spPr>
        <p:txBody>
          <a:bodyPr/>
          <a:lstStyle/>
          <a:p>
            <a:r>
              <a:rPr lang="en-US" b="1" dirty="0"/>
              <a:t>Mathematical Erosion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093325" y="1127303"/>
            <a:ext cx="4174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Data Configuration: </a:t>
            </a:r>
            <a:r>
              <a:rPr lang="en-US" sz="3200" b="1" dirty="0" err="1" smtClean="0">
                <a:latin typeface="Calibri" pitchFamily="34" charset="0"/>
              </a:rPr>
              <a:t>dcf</a:t>
            </a:r>
            <a:endParaRPr lang="en-US" sz="3200" b="1" dirty="0" smtClean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3" y="1318124"/>
            <a:ext cx="5048509" cy="4451579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726297" y="5845903"/>
            <a:ext cx="2674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</a:rPr>
              <a:t>Training Image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569211" y="2065509"/>
            <a:ext cx="1743005" cy="1337743"/>
            <a:chOff x="6019800" y="2514600"/>
            <a:chExt cx="1371600" cy="990600"/>
          </a:xfrm>
        </p:grpSpPr>
        <p:sp>
          <p:nvSpPr>
            <p:cNvPr id="7" name="Oval 6"/>
            <p:cNvSpPr/>
            <p:nvPr/>
          </p:nvSpPr>
          <p:spPr>
            <a:xfrm>
              <a:off x="6019800" y="2514600"/>
              <a:ext cx="152400" cy="152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400800" y="3352800"/>
              <a:ext cx="152400" cy="152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239000" y="2971800"/>
              <a:ext cx="152400" cy="152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6485586" y="2743200"/>
              <a:ext cx="304800" cy="304800"/>
            </a:xfrm>
            <a:prstGeom prst="star5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6579" y="4691255"/>
            <a:ext cx="1371600" cy="990600"/>
            <a:chOff x="6019800" y="2514600"/>
            <a:chExt cx="1371600" cy="990600"/>
          </a:xfrm>
        </p:grpSpPr>
        <p:sp>
          <p:nvSpPr>
            <p:cNvPr id="12" name="Oval 11"/>
            <p:cNvSpPr/>
            <p:nvPr/>
          </p:nvSpPr>
          <p:spPr>
            <a:xfrm>
              <a:off x="6019800" y="2514600"/>
              <a:ext cx="152400" cy="152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400800" y="3352800"/>
              <a:ext cx="152400" cy="152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239000" y="2971800"/>
              <a:ext cx="152400" cy="152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6485586" y="2743200"/>
              <a:ext cx="304800" cy="304800"/>
            </a:xfrm>
            <a:prstGeom prst="star5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89264" y="4705735"/>
            <a:ext cx="1371600" cy="990600"/>
            <a:chOff x="6019800" y="2514600"/>
            <a:chExt cx="1371600" cy="990600"/>
          </a:xfrm>
        </p:grpSpPr>
        <p:sp>
          <p:nvSpPr>
            <p:cNvPr id="17" name="Oval 16"/>
            <p:cNvSpPr/>
            <p:nvPr/>
          </p:nvSpPr>
          <p:spPr>
            <a:xfrm>
              <a:off x="6019800" y="2514600"/>
              <a:ext cx="152400" cy="152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400800" y="3352800"/>
              <a:ext cx="152400" cy="152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239000" y="2971800"/>
              <a:ext cx="152400" cy="152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6485586" y="2743200"/>
              <a:ext cx="304800" cy="304800"/>
            </a:xfrm>
            <a:prstGeom prst="star5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8321" y="1377754"/>
            <a:ext cx="1371600" cy="990600"/>
            <a:chOff x="6019800" y="2514600"/>
            <a:chExt cx="1371600" cy="990600"/>
          </a:xfrm>
        </p:grpSpPr>
        <p:sp>
          <p:nvSpPr>
            <p:cNvPr id="22" name="Oval 21"/>
            <p:cNvSpPr/>
            <p:nvPr/>
          </p:nvSpPr>
          <p:spPr>
            <a:xfrm>
              <a:off x="6019800" y="2514600"/>
              <a:ext cx="152400" cy="152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400800" y="3352800"/>
              <a:ext cx="152400" cy="152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239000" y="2971800"/>
              <a:ext cx="152400" cy="152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6485586" y="2743200"/>
              <a:ext cx="304800" cy="304800"/>
            </a:xfrm>
            <a:prstGeom prst="star5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493006" y="1377754"/>
            <a:ext cx="1371600" cy="990600"/>
            <a:chOff x="6019800" y="2514600"/>
            <a:chExt cx="1371600" cy="990600"/>
          </a:xfrm>
        </p:grpSpPr>
        <p:sp>
          <p:nvSpPr>
            <p:cNvPr id="27" name="Oval 26"/>
            <p:cNvSpPr/>
            <p:nvPr/>
          </p:nvSpPr>
          <p:spPr>
            <a:xfrm>
              <a:off x="6019800" y="2514600"/>
              <a:ext cx="152400" cy="152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400800" y="3352800"/>
              <a:ext cx="152400" cy="152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239000" y="2971800"/>
              <a:ext cx="152400" cy="152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6485586" y="2743200"/>
              <a:ext cx="304800" cy="304800"/>
            </a:xfrm>
            <a:prstGeom prst="star5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1184765" y="1788319"/>
            <a:ext cx="2926427" cy="3306701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172708" y="3108980"/>
            <a:ext cx="891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TI</a:t>
            </a:r>
            <a:r>
              <a:rPr lang="en-US" sz="2800" b="1" baseline="-25000" dirty="0" err="1" smtClean="0"/>
              <a:t>dcf</a:t>
            </a:r>
            <a:endParaRPr lang="en-US" sz="2800" b="1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6053788" y="3773005"/>
            <a:ext cx="5719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#|</a:t>
            </a:r>
            <a:r>
              <a:rPr lang="en-US" sz="2800" b="1" dirty="0" err="1" smtClean="0"/>
              <a:t>TI</a:t>
            </a:r>
            <a:r>
              <a:rPr lang="en-US" sz="2800" b="1" baseline="-25000" dirty="0" err="1" smtClean="0"/>
              <a:t>dcf</a:t>
            </a:r>
            <a:r>
              <a:rPr lang="en-US" sz="2800" b="1" dirty="0" smtClean="0"/>
              <a:t>|: Number </a:t>
            </a:r>
            <a:r>
              <a:rPr lang="en-US" sz="3200" b="1" dirty="0" smtClean="0"/>
              <a:t>of</a:t>
            </a:r>
            <a:r>
              <a:rPr lang="en-US" sz="2800" b="1" dirty="0" smtClean="0"/>
              <a:t> cells in </a:t>
            </a:r>
            <a:r>
              <a:rPr lang="en-US" sz="2800" b="1" dirty="0" err="1" smtClean="0"/>
              <a:t>TI</a:t>
            </a:r>
            <a:r>
              <a:rPr lang="en-US" sz="2800" b="1" baseline="-25000" dirty="0" err="1" smtClean="0"/>
              <a:t>dcf</a:t>
            </a:r>
            <a:endParaRPr lang="en-US" sz="2800" b="1" dirty="0"/>
          </a:p>
        </p:txBody>
      </p:sp>
      <p:sp>
        <p:nvSpPr>
          <p:cNvPr id="39" name="Rectangle 38"/>
          <p:cNvSpPr/>
          <p:nvPr/>
        </p:nvSpPr>
        <p:spPr>
          <a:xfrm>
            <a:off x="260209" y="1018300"/>
            <a:ext cx="5607074" cy="5338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1" t="9760" r="23818" b="14923"/>
          <a:stretch/>
        </p:blipFill>
        <p:spPr>
          <a:xfrm>
            <a:off x="1143726" y="1746489"/>
            <a:ext cx="3187700" cy="33528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34521" y="5300855"/>
            <a:ext cx="4073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Eroded Training Image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4550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38572"/>
            <a:ext cx="8677836" cy="554421"/>
          </a:xfrm>
        </p:spPr>
        <p:txBody>
          <a:bodyPr/>
          <a:lstStyle/>
          <a:p>
            <a:r>
              <a:rPr lang="en-US" sz="4400" b="1" dirty="0" smtClean="0"/>
              <a:t>Objective Function</a:t>
            </a:r>
            <a:endParaRPr lang="en-US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599" y="1209833"/>
            <a:ext cx="8434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Minimum </a:t>
            </a:r>
            <a:r>
              <a:rPr lang="en-US" sz="2800" b="1" dirty="0" smtClean="0"/>
              <a:t>Sum </a:t>
            </a:r>
            <a:r>
              <a:rPr lang="en-US" sz="2800" b="1" dirty="0"/>
              <a:t>of </a:t>
            </a:r>
            <a:r>
              <a:rPr lang="en-US" sz="2800" b="1" dirty="0" smtClean="0"/>
              <a:t>Square Error Condition</a:t>
            </a:r>
            <a:r>
              <a:rPr lang="en-US" sz="2800" b="1" dirty="0"/>
              <a:t>:</a:t>
            </a:r>
            <a:br>
              <a:rPr lang="en-US" sz="2800" b="1" dirty="0"/>
            </a:br>
            <a:endParaRPr lang="en-US" sz="28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348894"/>
              </p:ext>
            </p:extLst>
          </p:nvPr>
        </p:nvGraphicFramePr>
        <p:xfrm>
          <a:off x="652457" y="3572369"/>
          <a:ext cx="7563651" cy="1861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Equation" r:id="rId3" imgW="3721100" imgH="914400" progId="Equation.DSMT4">
                  <p:embed/>
                </p:oleObj>
              </mc:Choice>
              <mc:Fallback>
                <p:oleObj name="Equation" r:id="rId3" imgW="37211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57" y="3572369"/>
                        <a:ext cx="7563651" cy="186182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3404" y="1790421"/>
                <a:ext cx="4679296" cy="9807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/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𝑻𝑰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𝒅𝒄𝒇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𝑻𝑰</m:t>
                                  </m:r>
                                </m:sub>
                                <m: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sup>
                              </m:sSubSup>
                            </m:e>
                          </m:nary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𝑻𝑰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))</m:t>
                          </m:r>
                          <m:r>
                            <a:rPr lang="en-US" sz="2400" b="1" i="1" baseline="30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04" y="1790421"/>
                <a:ext cx="4679296" cy="9807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40770" y="1864306"/>
                <a:ext cx="3493329" cy="599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/>
                          </m:limLow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b="1" i="1" baseline="30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770" y="1864306"/>
                <a:ext cx="3493329" cy="59926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52458" y="291014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/>
              <a:t>UK-TI System Equations: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01200" y="5582180"/>
                <a:ext cx="4871413" cy="7357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𝒂𝒗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𝑻𝑰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𝒅𝒄𝒇</m:t>
                              </m:r>
                            </m:sub>
                          </m:sSub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m:rPr>
                          <m:sty m:val="p"/>
                        </m:rPr>
                        <a:rPr lang="el-GR" b="1" i="1" baseline="-25000" smtClean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#|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𝑻𝑰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𝒅𝒄𝒇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  <m:sub/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𝑻𝑰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𝒅𝒄𝒇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𝑻𝑰</m:t>
                              </m:r>
                            </m:sub>
                            <m:sup/>
                          </m:sSub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m:rPr>
                              <m:sty m:val="p"/>
                            </m:rPr>
                            <a:rPr lang="el-GR" b="1" i="1" baseline="-25000"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200" y="5582180"/>
                <a:ext cx="4871413" cy="7357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9245" y="5620636"/>
                <a:ext cx="6511955" cy="7357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𝒔𝒐𝒑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𝑻𝑰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𝒅𝒄𝒇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m:rPr>
                              <m:sty m:val="p"/>
                            </m:rPr>
                            <a:rPr lang="el-GR" b="1" i="1" baseline="-25000"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m:rPr>
                              <m:sty m:val="p"/>
                            </m:rPr>
                            <a:rPr lang="el-GR" b="1" i="1" baseline="-25000" smtClean="0"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a:rPr lang="en-US" b="1" i="1" baseline="-250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#|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𝑻𝑰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𝒅𝒄𝒇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  <m:sub/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𝑻𝑰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𝒅𝒄𝒇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𝑻𝑰</m:t>
                              </m:r>
                            </m:sub>
                            <m:sup/>
                          </m:sSub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m:rPr>
                              <m:sty m:val="p"/>
                            </m:rPr>
                            <a:rPr lang="el-GR" b="1" i="1" baseline="-25000"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𝑻𝑰</m:t>
                          </m:r>
                        </m:sub>
                        <m:sup/>
                      </m:sSubSup>
                      <m:r>
                        <a:rPr lang="en-US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𝒉</m:t>
                      </m:r>
                      <m:r>
                        <m:rPr>
                          <m:sty m:val="p"/>
                        </m:rPr>
                        <a:rPr lang="el-GR" b="1" i="1" baseline="-25000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45" y="5620636"/>
                <a:ext cx="6511955" cy="7357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38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182" y="428178"/>
            <a:ext cx="8677836" cy="856357"/>
          </a:xfrm>
        </p:spPr>
        <p:txBody>
          <a:bodyPr/>
          <a:lstStyle/>
          <a:p>
            <a:r>
              <a:rPr lang="en-US" sz="4400" b="1" dirty="0"/>
              <a:t>Simple </a:t>
            </a:r>
            <a:r>
              <a:rPr lang="en-US" sz="4400" b="1" dirty="0" smtClean="0"/>
              <a:t>Trend</a:t>
            </a:r>
            <a:endParaRPr lang="en-US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 descr="TI1Tren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99" y="1803400"/>
            <a:ext cx="2876550" cy="4451350"/>
          </a:xfrm>
          <a:prstGeom prst="rect">
            <a:avLst/>
          </a:prstGeom>
        </p:spPr>
      </p:pic>
      <p:pic>
        <p:nvPicPr>
          <p:cNvPr id="10" name="Picture 9" descr="OLSEs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27" y="1803400"/>
            <a:ext cx="2876550" cy="4451350"/>
          </a:xfrm>
          <a:prstGeom prst="rect">
            <a:avLst/>
          </a:prstGeom>
        </p:spPr>
      </p:pic>
      <p:pic>
        <p:nvPicPr>
          <p:cNvPr id="11" name="Picture 10" descr="FiniteEs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156" y="1803400"/>
            <a:ext cx="2876550" cy="4451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8400" y="1434068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Training Image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18100" y="1445736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UK - </a:t>
            </a:r>
            <a:r>
              <a:rPr lang="en-US" b="1" dirty="0" err="1" smtClean="0"/>
              <a:t>Variogram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819155" y="1445736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UK – Training Image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86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539" y="464955"/>
            <a:ext cx="10151162" cy="659466"/>
          </a:xfrm>
        </p:spPr>
        <p:txBody>
          <a:bodyPr/>
          <a:lstStyle/>
          <a:p>
            <a:r>
              <a:rPr lang="en-US" sz="4000" b="1" dirty="0" smtClean="0"/>
              <a:t>Where Do Training Image Come From?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5" y="1317487"/>
            <a:ext cx="5002465" cy="44445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763" y="1358698"/>
            <a:ext cx="5040507" cy="43620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4600" y="576201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Training Image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76901" y="576201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Auxiliary Data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80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84" y="457200"/>
            <a:ext cx="9447816" cy="1071698"/>
          </a:xfrm>
        </p:spPr>
        <p:txBody>
          <a:bodyPr/>
          <a:lstStyle/>
          <a:p>
            <a:r>
              <a:rPr lang="en-US" sz="4400" b="1" dirty="0"/>
              <a:t>Walker </a:t>
            </a:r>
            <a:r>
              <a:rPr lang="en-US" sz="4400" b="1" dirty="0" smtClean="0"/>
              <a:t>Lake With UK-TI</a:t>
            </a:r>
            <a:endParaRPr lang="en-US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109" y="1840544"/>
            <a:ext cx="3761013" cy="3777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202" y="1829112"/>
            <a:ext cx="3772395" cy="3788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5" y="1844715"/>
            <a:ext cx="3898900" cy="3796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41155"/>
            <a:ext cx="442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Auxiliary Data: Primary Domain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52670" y="5639052"/>
            <a:ext cx="442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“Local” Training Image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59127" y="5641155"/>
            <a:ext cx="442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UK-TI </a:t>
            </a:r>
            <a:r>
              <a:rPr lang="en-US" b="1" dirty="0" err="1" smtClean="0"/>
              <a:t>Kriging</a:t>
            </a:r>
            <a:r>
              <a:rPr lang="en-US" b="1" dirty="0" smtClean="0"/>
              <a:t> Estimate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440" y="1819214"/>
            <a:ext cx="3782251" cy="37985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49355" y="5608348"/>
            <a:ext cx="442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Variogram</a:t>
            </a:r>
            <a:r>
              <a:rPr lang="en-US" b="1" dirty="0" smtClean="0"/>
              <a:t> </a:t>
            </a:r>
            <a:r>
              <a:rPr lang="en-US" b="1" dirty="0" err="1" smtClean="0"/>
              <a:t>Kriging</a:t>
            </a:r>
            <a:r>
              <a:rPr lang="en-US" b="1" dirty="0" smtClean="0"/>
              <a:t> Estimate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9" y="1836887"/>
            <a:ext cx="3768294" cy="37844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01756" y="5638020"/>
            <a:ext cx="442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Walker Lake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496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97" y="520700"/>
            <a:ext cx="10798169" cy="774700"/>
          </a:xfrm>
        </p:spPr>
        <p:txBody>
          <a:bodyPr/>
          <a:lstStyle/>
          <a:p>
            <a:r>
              <a:rPr lang="en-US" sz="4400" b="1" dirty="0"/>
              <a:t>No </a:t>
            </a:r>
            <a:r>
              <a:rPr lang="en-US" sz="4400" b="1" dirty="0" smtClean="0"/>
              <a:t>Auxiliary Data On Primary Domain</a:t>
            </a:r>
            <a:endParaRPr lang="en-US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14" y="1483034"/>
            <a:ext cx="4561986" cy="4578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6" y="1483034"/>
            <a:ext cx="4562194" cy="4581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42" y="1483034"/>
            <a:ext cx="4705459" cy="4581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60141" y="2705100"/>
            <a:ext cx="589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Use data points as conditioning data for Direct Sampling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5512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3584"/>
            <a:ext cx="8677836" cy="679948"/>
          </a:xfrm>
        </p:spPr>
        <p:txBody>
          <a:bodyPr/>
          <a:lstStyle/>
          <a:p>
            <a:r>
              <a:rPr lang="en-US" sz="4000" b="1" dirty="0" smtClean="0"/>
              <a:t>Challenge #1: Finite Domain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 descr="MinKrigEs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310" y="1573188"/>
            <a:ext cx="5048250" cy="4451350"/>
          </a:xfrm>
          <a:prstGeom prst="rect">
            <a:avLst/>
          </a:prstGeom>
        </p:spPr>
      </p:pic>
      <p:pic>
        <p:nvPicPr>
          <p:cNvPr id="8" name="Picture 7" descr="ContKrigEst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310" y="1573188"/>
            <a:ext cx="5048250" cy="4451350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1527981" y="3604846"/>
            <a:ext cx="361603" cy="30831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3903" y="4341959"/>
            <a:ext cx="198120" cy="198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205864" y="3201059"/>
            <a:ext cx="198120" cy="198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127884" y="4046879"/>
            <a:ext cx="198120" cy="198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63903" y="3057647"/>
            <a:ext cx="1889761" cy="14824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7514" y="4581340"/>
            <a:ext cx="196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Location 1</a:t>
            </a:r>
            <a:endParaRPr lang="en-US" sz="2400" b="1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3743335" y="4581341"/>
            <a:ext cx="196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Location 2</a:t>
            </a:r>
            <a:endParaRPr lang="en-US" sz="2400" b="1" u="sng" dirty="0"/>
          </a:p>
        </p:txBody>
      </p:sp>
      <p:cxnSp>
        <p:nvCxnSpPr>
          <p:cNvPr id="26" name="Straight Arrow Connector 25"/>
          <p:cNvCxnSpPr>
            <a:stCxn id="21" idx="0"/>
            <a:endCxn id="27" idx="2"/>
          </p:cNvCxnSpPr>
          <p:nvPr/>
        </p:nvCxnSpPr>
        <p:spPr>
          <a:xfrm flipV="1">
            <a:off x="1708784" y="1955941"/>
            <a:ext cx="1614451" cy="11017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70992" y="1494276"/>
            <a:ext cx="3504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Search</a:t>
            </a:r>
            <a:r>
              <a:rPr lang="en-US" sz="2400" b="1" i="1" dirty="0" smtClean="0"/>
              <a:t> </a:t>
            </a:r>
            <a:r>
              <a:rPr lang="en-US" sz="2400" i="1" dirty="0" smtClean="0"/>
              <a:t>Neighborhood</a:t>
            </a:r>
            <a:endParaRPr lang="en-US" sz="2400" i="1" dirty="0"/>
          </a:p>
        </p:txBody>
      </p:sp>
      <p:sp>
        <p:nvSpPr>
          <p:cNvPr id="28" name="5-Point Star 27"/>
          <p:cNvSpPr/>
          <p:nvPr/>
        </p:nvSpPr>
        <p:spPr>
          <a:xfrm>
            <a:off x="4542251" y="3604846"/>
            <a:ext cx="361603" cy="30831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513377" y="4341959"/>
            <a:ext cx="198120" cy="198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955338" y="3201059"/>
            <a:ext cx="198120" cy="198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877358" y="4046879"/>
            <a:ext cx="198120" cy="198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778173" y="3057647"/>
            <a:ext cx="1889761" cy="14824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32" idx="0"/>
            <a:endCxn id="27" idx="2"/>
          </p:cNvCxnSpPr>
          <p:nvPr/>
        </p:nvCxnSpPr>
        <p:spPr>
          <a:xfrm flipH="1" flipV="1">
            <a:off x="3323235" y="1955941"/>
            <a:ext cx="1399819" cy="11017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10509" y="5090296"/>
            <a:ext cx="5139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Kriging</a:t>
            </a:r>
            <a:r>
              <a:rPr lang="en-US" sz="2400" b="1" dirty="0" smtClean="0"/>
              <a:t> weights </a:t>
            </a:r>
            <a:r>
              <a:rPr lang="en-US" sz="2400" b="1" dirty="0" smtClean="0"/>
              <a:t>change </a:t>
            </a:r>
            <a:r>
              <a:rPr lang="en-US" sz="2400" b="1" dirty="0" smtClean="0"/>
              <a:t>dramatically when </a:t>
            </a:r>
            <a:r>
              <a:rPr lang="en-US" sz="2400" b="1" dirty="0" smtClean="0"/>
              <a:t>data </a:t>
            </a:r>
            <a:r>
              <a:rPr lang="en-US" sz="2400" b="1" dirty="0" smtClean="0"/>
              <a:t>point </a:t>
            </a:r>
            <a:r>
              <a:rPr lang="en-US" sz="2400" b="1" dirty="0" smtClean="0"/>
              <a:t>leave </a:t>
            </a:r>
            <a:r>
              <a:rPr lang="en-US" sz="2400" b="1" dirty="0" smtClean="0"/>
              <a:t>neighborhood</a:t>
            </a:r>
            <a:r>
              <a:rPr lang="en-US" sz="2400" b="1" dirty="0" smtClean="0"/>
              <a:t>!</a:t>
            </a:r>
            <a:endParaRPr lang="en-US" sz="2400" b="1" dirty="0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379914"/>
              </p:ext>
            </p:extLst>
          </p:nvPr>
        </p:nvGraphicFramePr>
        <p:xfrm>
          <a:off x="521811" y="2714669"/>
          <a:ext cx="5858843" cy="1442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6" imgW="3721100" imgH="914400" progId="Equation.DSMT4">
                  <p:embed/>
                </p:oleObj>
              </mc:Choice>
              <mc:Fallback>
                <p:oleObj name="Equation" r:id="rId6" imgW="37211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11" y="2714669"/>
                        <a:ext cx="5858843" cy="144217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521811" y="2175029"/>
            <a:ext cx="571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Finite </a:t>
            </a:r>
            <a:r>
              <a:rPr lang="en-US" b="1" dirty="0" err="1" smtClean="0"/>
              <a:t>Kriging</a:t>
            </a:r>
            <a:r>
              <a:rPr lang="en-US" b="1" dirty="0" smtClean="0"/>
              <a:t> Correction: Solve multiple systems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344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51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599" y="689122"/>
            <a:ext cx="8677836" cy="620087"/>
          </a:xfrm>
        </p:spPr>
        <p:txBody>
          <a:bodyPr/>
          <a:lstStyle/>
          <a:p>
            <a:r>
              <a:rPr lang="en-US" b="1" dirty="0" smtClean="0"/>
              <a:t>Challenge #2: Training Image Size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18</a:t>
            </a:fld>
            <a:endParaRPr lang="en-US"/>
          </a:p>
        </p:txBody>
      </p:sp>
      <p:pic>
        <p:nvPicPr>
          <p:cNvPr id="10" name="Picture 9" descr="ScatterSta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4" y="1585634"/>
            <a:ext cx="4676442" cy="46641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43347" y="1669002"/>
            <a:ext cx="5488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Global </a:t>
            </a:r>
            <a:r>
              <a:rPr lang="en-US" sz="2400" b="1" u="sng" dirty="0" err="1" smtClean="0"/>
              <a:t>kriging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variogram</a:t>
            </a:r>
            <a:r>
              <a:rPr lang="en-US" sz="2400" b="1" dirty="0" smtClean="0"/>
              <a:t> </a:t>
            </a:r>
            <a:r>
              <a:rPr lang="en-US" sz="2400" b="1" dirty="0" smtClean="0"/>
              <a:t>approach </a:t>
            </a:r>
            <a:r>
              <a:rPr lang="en-US" sz="2400" b="1" dirty="0" smtClean="0"/>
              <a:t>+ global neighborhood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43347" y="3643344"/>
            <a:ext cx="5809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TI Size: Related to largest features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Small training </a:t>
            </a:r>
            <a:r>
              <a:rPr lang="en-US" sz="2400" b="1" dirty="0" smtClean="0"/>
              <a:t>image causes fluctuations </a:t>
            </a:r>
            <a:r>
              <a:rPr lang="en-US" sz="2400" b="1" dirty="0" smtClean="0"/>
              <a:t>in correlations + artifacts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1795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253" y="4085065"/>
            <a:ext cx="3070884" cy="2363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683173"/>
            <a:ext cx="10174015" cy="596462"/>
          </a:xfrm>
        </p:spPr>
        <p:txBody>
          <a:bodyPr/>
          <a:lstStyle/>
          <a:p>
            <a:r>
              <a:rPr lang="en-US" sz="4000" b="1" dirty="0" smtClean="0"/>
              <a:t>Challenge #3: Computational Expense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53" y="1589691"/>
            <a:ext cx="10298516" cy="39163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UK-TI: “embarrassingly</a:t>
            </a:r>
            <a:r>
              <a:rPr lang="en-US" sz="2800" b="1" dirty="0" smtClean="0"/>
              <a:t>” parallel: reduction + prefix sum</a:t>
            </a:r>
          </a:p>
          <a:p>
            <a:r>
              <a:rPr lang="en-US" sz="2800" b="1" dirty="0" smtClean="0"/>
              <a:t>Texture memory </a:t>
            </a:r>
            <a:r>
              <a:rPr lang="en-US" sz="2800" b="1" dirty="0" smtClean="0"/>
              <a:t>on Graphics Processing Unit (GPU) for training image</a:t>
            </a:r>
          </a:p>
          <a:p>
            <a:r>
              <a:rPr lang="en-US" sz="2800" b="1" dirty="0" smtClean="0"/>
              <a:t>GPU implementation on GTX760 = same run time as </a:t>
            </a:r>
            <a:r>
              <a:rPr lang="en-US" sz="2800" b="1" dirty="0" err="1" smtClean="0"/>
              <a:t>variogram</a:t>
            </a:r>
            <a:r>
              <a:rPr lang="en-US" sz="2800" b="1" dirty="0" smtClean="0"/>
              <a:t> on CPU i5</a:t>
            </a:r>
          </a:p>
          <a:p>
            <a:r>
              <a:rPr lang="en-US" sz="2800" b="1" dirty="0" smtClean="0"/>
              <a:t>Fast Fourier Transform (FFT) Implementation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70" y="5032297"/>
            <a:ext cx="2588822" cy="156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4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Motivation: </a:t>
            </a:r>
            <a:r>
              <a:rPr lang="en-US" b="1" dirty="0"/>
              <a:t>An </a:t>
            </a:r>
            <a:r>
              <a:rPr lang="en-US" b="1" dirty="0" smtClean="0"/>
              <a:t>Alternative Formulation </a:t>
            </a:r>
            <a:r>
              <a:rPr lang="en-US" b="1" dirty="0"/>
              <a:t>of </a:t>
            </a:r>
            <a:r>
              <a:rPr lang="en-US" b="1" dirty="0" err="1" smtClean="0"/>
              <a:t>Univeral</a:t>
            </a:r>
            <a:r>
              <a:rPr lang="en-US" b="1" dirty="0" smtClean="0"/>
              <a:t> </a:t>
            </a:r>
            <a:r>
              <a:rPr lang="en-US" b="1" dirty="0" err="1" smtClean="0"/>
              <a:t>Kriging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7" y="2209801"/>
            <a:ext cx="11014843" cy="3916363"/>
          </a:xfrm>
        </p:spPr>
        <p:txBody>
          <a:bodyPr/>
          <a:lstStyle/>
          <a:p>
            <a:r>
              <a:rPr lang="en-US" sz="2800" b="1" dirty="0" smtClean="0"/>
              <a:t>Universal </a:t>
            </a:r>
            <a:r>
              <a:rPr lang="en-US" sz="2800" b="1" dirty="0" err="1" smtClean="0"/>
              <a:t>kriging</a:t>
            </a:r>
            <a:r>
              <a:rPr lang="en-US" sz="2800" b="1" dirty="0" smtClean="0"/>
              <a:t>: Elegant theory, sometimes hard to apply</a:t>
            </a:r>
            <a:endParaRPr lang="en-US" sz="2800" b="1" dirty="0"/>
          </a:p>
          <a:p>
            <a:pPr lvl="1"/>
            <a:r>
              <a:rPr lang="en-US" sz="2400" b="1" dirty="0" smtClean="0"/>
              <a:t>Decomposition</a:t>
            </a:r>
          </a:p>
          <a:p>
            <a:pPr lvl="1"/>
            <a:r>
              <a:rPr lang="en-US" sz="2400" b="1" dirty="0" err="1" smtClean="0"/>
              <a:t>Variogram</a:t>
            </a:r>
            <a:r>
              <a:rPr lang="en-US" sz="2400" b="1" dirty="0" smtClean="0"/>
              <a:t> modeling</a:t>
            </a:r>
          </a:p>
          <a:p>
            <a:r>
              <a:rPr lang="en-US" sz="2800" b="1" dirty="0" smtClean="0"/>
              <a:t>Spatial </a:t>
            </a:r>
            <a:r>
              <a:rPr lang="en-US" sz="2800" b="1" dirty="0"/>
              <a:t>estimation with training images: </a:t>
            </a:r>
            <a:r>
              <a:rPr lang="en-US" sz="2800" b="1" dirty="0" smtClean="0"/>
              <a:t>UK-TI</a:t>
            </a:r>
          </a:p>
          <a:p>
            <a:pPr lvl="1"/>
            <a:r>
              <a:rPr lang="en-US" sz="2600" b="1" dirty="0" smtClean="0"/>
              <a:t>Combination with existing MPS techniques: e.g. Direct Sampling</a:t>
            </a:r>
            <a:endParaRPr lang="en-US" sz="2600" b="1" dirty="0"/>
          </a:p>
          <a:p>
            <a:r>
              <a:rPr lang="en-US" sz="2800" b="1" dirty="0" smtClean="0"/>
              <a:t>Comparison with variogram </a:t>
            </a:r>
            <a:r>
              <a:rPr lang="en-US" sz="2800" b="1" dirty="0"/>
              <a:t>based </a:t>
            </a:r>
            <a:r>
              <a:rPr lang="en-US" sz="2800" b="1" dirty="0" smtClean="0"/>
              <a:t>approach</a:t>
            </a:r>
            <a:endParaRPr lang="en-US" sz="2800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9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12593"/>
            <a:ext cx="8677836" cy="1143000"/>
          </a:xfrm>
        </p:spPr>
        <p:txBody>
          <a:bodyPr/>
          <a:lstStyle/>
          <a:p>
            <a:r>
              <a:rPr lang="en-US" sz="4800" b="1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7119" y="2090188"/>
            <a:ext cx="5087075" cy="536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/>
              <a:t>Summary</a:t>
            </a:r>
            <a:endParaRPr lang="en-US" sz="3200" b="1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4294967295"/>
          </p:nvPr>
        </p:nvSpPr>
        <p:spPr>
          <a:xfrm>
            <a:off x="581194" y="2926052"/>
            <a:ext cx="5393100" cy="2934999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/>
              <a:t>Modeling efforts on </a:t>
            </a:r>
            <a:r>
              <a:rPr lang="en-US" sz="2400" b="1" dirty="0" smtClean="0"/>
              <a:t>images</a:t>
            </a:r>
            <a:endParaRPr lang="en-US" sz="2400" b="1" dirty="0" smtClean="0"/>
          </a:p>
          <a:p>
            <a:r>
              <a:rPr lang="en-US" sz="2400" b="1" dirty="0" smtClean="0"/>
              <a:t>No </a:t>
            </a:r>
            <a:r>
              <a:rPr lang="en-US" sz="2400" b="1" dirty="0" smtClean="0"/>
              <a:t>decomposition</a:t>
            </a:r>
          </a:p>
          <a:p>
            <a:r>
              <a:rPr lang="en-US" sz="2400" b="1" dirty="0" smtClean="0"/>
              <a:t>Auxiliary </a:t>
            </a:r>
            <a:r>
              <a:rPr lang="en-US" sz="2400" b="1" dirty="0"/>
              <a:t>variable of </a:t>
            </a:r>
            <a:r>
              <a:rPr lang="en-US" sz="2400" b="1" dirty="0" smtClean="0"/>
              <a:t>TI</a:t>
            </a:r>
          </a:p>
          <a:p>
            <a:r>
              <a:rPr lang="en-US" sz="2400" b="1" dirty="0" smtClean="0"/>
              <a:t>Works with sparse data sets</a:t>
            </a:r>
          </a:p>
          <a:p>
            <a:endParaRPr lang="en-US" sz="2400" b="1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5974294" y="2072820"/>
            <a:ext cx="5087073" cy="5533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/>
              <a:t>Future Work</a:t>
            </a:r>
            <a:endParaRPr lang="en-US" sz="3200" b="1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217708" y="2926052"/>
            <a:ext cx="5532857" cy="29349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b="1" dirty="0" smtClean="0"/>
              <a:t>Application to subsurface data</a:t>
            </a:r>
          </a:p>
          <a:p>
            <a:r>
              <a:rPr lang="en-US" sz="2400" b="1" dirty="0" smtClean="0"/>
              <a:t>Extension to co-</a:t>
            </a:r>
            <a:r>
              <a:rPr lang="en-US" sz="2400" b="1" dirty="0" err="1" smtClean="0"/>
              <a:t>kriging</a:t>
            </a:r>
            <a:r>
              <a:rPr lang="en-US" sz="2400" b="1" dirty="0" smtClean="0"/>
              <a:t> and simulation</a:t>
            </a:r>
          </a:p>
          <a:p>
            <a:r>
              <a:rPr lang="en-US" sz="2400" b="1" dirty="0" smtClean="0"/>
              <a:t>Fast Fourier Transform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80411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44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99090"/>
            <a:ext cx="8677836" cy="543910"/>
          </a:xfrm>
        </p:spPr>
        <p:txBody>
          <a:bodyPr/>
          <a:lstStyle/>
          <a:p>
            <a:r>
              <a:rPr lang="en-US" b="1" dirty="0" smtClean="0"/>
              <a:t>Kriging Variances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 descr="ContKrigVa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124" y="2259622"/>
            <a:ext cx="3741160" cy="3323895"/>
          </a:xfrm>
          <a:prstGeom prst="rect">
            <a:avLst/>
          </a:prstGeom>
        </p:spPr>
      </p:pic>
      <p:pic>
        <p:nvPicPr>
          <p:cNvPr id="8" name="Picture 7" descr="ContKrigEs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6" y="2259622"/>
            <a:ext cx="3672359" cy="323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8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52851"/>
            <a:ext cx="8677836" cy="610243"/>
          </a:xfrm>
        </p:spPr>
        <p:txBody>
          <a:bodyPr/>
          <a:lstStyle/>
          <a:p>
            <a:r>
              <a:rPr lang="en-US" dirty="0" smtClean="0"/>
              <a:t>Visually Contrasting TIs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 descr="TI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0" y="1224458"/>
            <a:ext cx="2929734" cy="2580080"/>
          </a:xfrm>
          <a:prstGeom prst="rect">
            <a:avLst/>
          </a:prstGeom>
        </p:spPr>
      </p:pic>
      <p:pic>
        <p:nvPicPr>
          <p:cNvPr id="7" name="Picture 6" descr="TI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0" y="4054174"/>
            <a:ext cx="2929734" cy="2580080"/>
          </a:xfrm>
          <a:prstGeom prst="rect">
            <a:avLst/>
          </a:prstGeom>
        </p:spPr>
      </p:pic>
      <p:pic>
        <p:nvPicPr>
          <p:cNvPr id="8" name="Picture 7" descr="TI1Re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26" y="1025809"/>
            <a:ext cx="2972073" cy="2617365"/>
          </a:xfrm>
          <a:prstGeom prst="rect">
            <a:avLst/>
          </a:prstGeom>
        </p:spPr>
      </p:pic>
      <p:pic>
        <p:nvPicPr>
          <p:cNvPr id="9" name="Picture 8" descr="TI2Res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26" y="3965902"/>
            <a:ext cx="2972073" cy="261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0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93" y="2395976"/>
            <a:ext cx="4217620" cy="42176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178" y="2384167"/>
            <a:ext cx="4229429" cy="4229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78372"/>
            <a:ext cx="8677836" cy="596462"/>
          </a:xfrm>
        </p:spPr>
        <p:txBody>
          <a:bodyPr/>
          <a:lstStyle/>
          <a:p>
            <a:r>
              <a:rPr lang="en-US" b="1" dirty="0" smtClean="0"/>
              <a:t>Review of Universal Kriging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074684"/>
            <a:ext cx="9848194" cy="39163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Ordinary kriging: local stationarity + slowly varying means</a:t>
            </a:r>
          </a:p>
          <a:p>
            <a:r>
              <a:rPr lang="en-US" sz="2400" b="1" dirty="0" smtClean="0"/>
              <a:t>Universal kriging: estimate trend, kriging on residuals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8819487" y="1641203"/>
                <a:ext cx="33725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/>
                  <a:t>Z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𝒎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487" y="1641203"/>
                <a:ext cx="3372513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379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852040" y="2332550"/>
            <a:ext cx="3363311" cy="36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Raw Variogram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140838" y="2332550"/>
            <a:ext cx="3363311" cy="36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Residual Variogram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72433" y="6024679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661231" y="596401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064927" y="432645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γ</a:t>
            </a:r>
            <a:r>
              <a:rPr lang="en-US" b="1" dirty="0" smtClean="0"/>
              <a:t>(h)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7553995" y="4326458"/>
            <a:ext cx="62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</a:t>
            </a:r>
            <a:r>
              <a:rPr lang="en-US" b="1" dirty="0" smtClean="0"/>
              <a:t>(h)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4" y="2584923"/>
            <a:ext cx="2344245" cy="36276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3" t="8469" r="28462" b="9181"/>
          <a:stretch/>
        </p:blipFill>
        <p:spPr>
          <a:xfrm>
            <a:off x="537490" y="2628571"/>
            <a:ext cx="1760416" cy="35341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462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68165"/>
            <a:ext cx="11092963" cy="1143000"/>
          </a:xfrm>
        </p:spPr>
        <p:txBody>
          <a:bodyPr/>
          <a:lstStyle/>
          <a:p>
            <a:r>
              <a:rPr lang="en-US" sz="4000" b="1" dirty="0"/>
              <a:t>Problem 1: </a:t>
            </a:r>
            <a:r>
              <a:rPr lang="en-US" sz="4000" b="1" dirty="0" smtClean="0"/>
              <a:t>Residual Covariance - </a:t>
            </a:r>
            <a:r>
              <a:rPr lang="en-US" sz="4000" b="1" dirty="0" smtClean="0"/>
              <a:t>Catch 22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3023312"/>
            <a:ext cx="10583009" cy="3591808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800" b="1" dirty="0"/>
              <a:t>Estimate </a:t>
            </a:r>
            <a:r>
              <a:rPr lang="en-US" sz="2800" b="1" dirty="0" smtClean="0"/>
              <a:t>trend: Ordinary </a:t>
            </a:r>
            <a:r>
              <a:rPr lang="en-US" sz="2800" b="1" dirty="0" smtClean="0"/>
              <a:t>Least Squares (OLS)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 smtClean="0"/>
              <a:t>Compute </a:t>
            </a:r>
            <a:r>
              <a:rPr lang="en-US" sz="2800" b="1" dirty="0" smtClean="0"/>
              <a:t>residuals, </a:t>
            </a:r>
            <a:r>
              <a:rPr lang="en-US" sz="2800" b="1" dirty="0" smtClean="0"/>
              <a:t>model </a:t>
            </a:r>
            <a:r>
              <a:rPr lang="en-US" sz="2800" b="1" dirty="0" err="1" smtClean="0"/>
              <a:t>variogram</a:t>
            </a:r>
            <a:endParaRPr lang="en-US" sz="28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 smtClean="0"/>
              <a:t>Re-estimate trend using Generalized Least Squares (GLS) </a:t>
            </a:r>
            <a:endParaRPr lang="en-US" sz="28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 smtClean="0"/>
              <a:t>Re-compute residuals, re-model </a:t>
            </a:r>
            <a:r>
              <a:rPr lang="en-US" sz="2800" b="1" dirty="0" err="1" smtClean="0"/>
              <a:t>variogram</a:t>
            </a:r>
            <a:endParaRPr lang="en-US" sz="28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 err="1" smtClean="0"/>
              <a:t>Kriging</a:t>
            </a:r>
            <a:endParaRPr lang="en-US" sz="2800" b="1" dirty="0" smtClean="0"/>
          </a:p>
          <a:p>
            <a:pPr marL="457200" lvl="0" indent="-457200">
              <a:buFont typeface="+mj-lt"/>
              <a:buAutoNum type="arabicPeriod"/>
            </a:pPr>
            <a:endParaRPr lang="en-US" sz="2800" b="1" dirty="0"/>
          </a:p>
          <a:p>
            <a:pPr marL="457200" lvl="0" indent="-457200">
              <a:buFont typeface="+mj-lt"/>
              <a:buAutoNum type="arabicPeriod"/>
            </a:pPr>
            <a:endParaRPr lang="en-US" sz="2800" b="1" dirty="0" smtClean="0"/>
          </a:p>
          <a:p>
            <a:pPr marL="457200" indent="-457200">
              <a:buFont typeface="+mj-lt"/>
              <a:buAutoNum type="arabicPeriod"/>
            </a:pP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985540" y="1905629"/>
                <a:ext cx="33725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/>
                  <a:t>Z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𝒎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40" y="1905629"/>
                <a:ext cx="3372513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3797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682153" y="1690185"/>
            <a:ext cx="5020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Need m(X) to find R(x) Need R(x) to find m(x)</a:t>
            </a:r>
            <a:endParaRPr lang="en-US" sz="28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15961" y="2075642"/>
            <a:ext cx="19167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15961" y="1613977"/>
            <a:ext cx="189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Catch 22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9670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213" y="725214"/>
            <a:ext cx="8677836" cy="543910"/>
          </a:xfrm>
        </p:spPr>
        <p:txBody>
          <a:bodyPr/>
          <a:lstStyle/>
          <a:p>
            <a:r>
              <a:rPr lang="en-US" b="1" dirty="0" smtClean="0"/>
              <a:t>Simple Trend Example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34" y="1602526"/>
            <a:ext cx="2872138" cy="44445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3" t="8469" r="28462" b="9181"/>
          <a:stretch/>
        </p:blipFill>
        <p:spPr>
          <a:xfrm>
            <a:off x="1775434" y="1646729"/>
            <a:ext cx="2164363" cy="43366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30" y="1612256"/>
            <a:ext cx="2834096" cy="4444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C:\Users\jcaers\Documents\books\Geostatbook\writtentext\Part I\slidingscheme\TrendExample\OLSestimatefig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78" t="6781" r="29551" b="7508"/>
          <a:stretch/>
        </p:blipFill>
        <p:spPr bwMode="auto">
          <a:xfrm>
            <a:off x="7313618" y="1656460"/>
            <a:ext cx="2158725" cy="4336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95641" y="6267087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OLS Only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42802" y="627681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OLS + GLS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588" y="1602525"/>
            <a:ext cx="2872138" cy="4444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22" y="1592794"/>
            <a:ext cx="2885249" cy="44445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20914" y="5948258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10932" y="5964385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True Trend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90331" y="5999608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Estimated Trend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88630" y="6042158"/>
            <a:ext cx="2362200" cy="318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6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  <p:bldP spid="15" grpId="0"/>
      <p:bldP spid="1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41131"/>
            <a:ext cx="8677836" cy="543910"/>
          </a:xfrm>
        </p:spPr>
        <p:txBody>
          <a:bodyPr/>
          <a:lstStyle/>
          <a:p>
            <a:r>
              <a:rPr lang="en-US" b="1" dirty="0" smtClean="0"/>
              <a:t>Walker Lake Trend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618451"/>
              </p:ext>
            </p:extLst>
          </p:nvPr>
        </p:nvGraphicFramePr>
        <p:xfrm>
          <a:off x="948207" y="2072923"/>
          <a:ext cx="3434435" cy="1139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Equation" r:id="rId3" imgW="1295280" imgH="431640" progId="Equation.DSMT4">
                  <p:embed/>
                </p:oleObj>
              </mc:Choice>
              <mc:Fallback>
                <p:oleObj name="Equation" r:id="rId3" imgW="12952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207" y="2072923"/>
                        <a:ext cx="3434435" cy="1139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9140" y="3542894"/>
            <a:ext cx="51231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Bi-harmonic splines?</a:t>
            </a:r>
          </a:p>
          <a:p>
            <a:r>
              <a:rPr lang="en-US" sz="2800" b="1" dirty="0" smtClean="0"/>
              <a:t>Thin plate splines?</a:t>
            </a:r>
          </a:p>
          <a:p>
            <a:r>
              <a:rPr lang="en-US" sz="2800" b="1" dirty="0" smtClean="0"/>
              <a:t>Bi-cubic interpolation?</a:t>
            </a:r>
          </a:p>
          <a:p>
            <a:r>
              <a:rPr lang="en-US" sz="2800" b="1" dirty="0" smtClean="0"/>
              <a:t>Nearest-neighbor?</a:t>
            </a:r>
          </a:p>
          <a:p>
            <a:r>
              <a:rPr lang="en-US" sz="2800" b="1" dirty="0" err="1" smtClean="0"/>
              <a:t>Lanczos</a:t>
            </a:r>
            <a:r>
              <a:rPr lang="en-US" sz="2800" b="1" dirty="0" smtClean="0"/>
              <a:t> resampling?</a:t>
            </a:r>
          </a:p>
          <a:p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620" y="852767"/>
            <a:ext cx="5344810" cy="53677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620" y="852766"/>
            <a:ext cx="5348598" cy="53677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532" y="859002"/>
            <a:ext cx="5512651" cy="536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9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88579"/>
            <a:ext cx="8677836" cy="533400"/>
          </a:xfrm>
        </p:spPr>
        <p:txBody>
          <a:bodyPr/>
          <a:lstStyle/>
          <a:p>
            <a:r>
              <a:rPr lang="en-US" b="1" dirty="0" smtClean="0"/>
              <a:t>Problem 2: Variogram Modeling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34815"/>
            <a:ext cx="8677836" cy="4791350"/>
          </a:xfrm>
        </p:spPr>
        <p:txBody>
          <a:bodyPr>
            <a:normAutofit/>
          </a:bodyPr>
          <a:lstStyle/>
          <a:p>
            <a:r>
              <a:rPr lang="en-US" sz="2800" b="1" dirty="0"/>
              <a:t>Improper </a:t>
            </a:r>
            <a:r>
              <a:rPr lang="en-US" sz="2800" b="1" dirty="0" smtClean="0"/>
              <a:t>decomposition</a:t>
            </a:r>
          </a:p>
          <a:p>
            <a:r>
              <a:rPr lang="en-US" sz="2800" b="1" dirty="0"/>
              <a:t>Sparse data</a:t>
            </a:r>
          </a:p>
          <a:p>
            <a:r>
              <a:rPr lang="en-US" sz="2800" b="1" dirty="0" smtClean="0"/>
              <a:t>Skewed histogram</a:t>
            </a:r>
          </a:p>
          <a:p>
            <a:r>
              <a:rPr lang="en-US" sz="2800" b="1" dirty="0" smtClean="0"/>
              <a:t>Higher order correlations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806" y="1121979"/>
            <a:ext cx="6592135" cy="52038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63431" y="1455324"/>
            <a:ext cx="3294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Walker Lake </a:t>
            </a:r>
            <a:r>
              <a:rPr lang="en-US" sz="2000" b="1" dirty="0" err="1" smtClean="0"/>
              <a:t>Variograms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656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33" y="347597"/>
            <a:ext cx="9680392" cy="829850"/>
          </a:xfrm>
        </p:spPr>
        <p:txBody>
          <a:bodyPr/>
          <a:lstStyle/>
          <a:p>
            <a:r>
              <a:rPr lang="en-US" sz="4800" b="1" dirty="0" smtClean="0"/>
              <a:t>Walker Lake Universal </a:t>
            </a:r>
            <a:r>
              <a:rPr lang="en-US" sz="4800" b="1" dirty="0" err="1" smtClean="0"/>
              <a:t>Kriging</a:t>
            </a:r>
            <a:endParaRPr lang="en-US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81" y="1453018"/>
            <a:ext cx="4656889" cy="4676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0" y="1453019"/>
            <a:ext cx="4656889" cy="4676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6331" y="6171684"/>
            <a:ext cx="244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100 Data Points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8099797" y="6125517"/>
            <a:ext cx="2621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1000 </a:t>
            </a:r>
            <a:r>
              <a:rPr lang="en-US" sz="2400" b="1" dirty="0"/>
              <a:t>Data Points</a:t>
            </a:r>
          </a:p>
        </p:txBody>
      </p:sp>
    </p:spTree>
    <p:extLst>
      <p:ext uri="{BB962C8B-B14F-4D97-AF65-F5344CB8AC3E}">
        <p14:creationId xmlns:p14="http://schemas.microsoft.com/office/powerpoint/2010/main" val="245944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51353"/>
            <a:ext cx="10814138" cy="713984"/>
          </a:xfrm>
        </p:spPr>
        <p:txBody>
          <a:bodyPr/>
          <a:lstStyle/>
          <a:p>
            <a:r>
              <a:rPr lang="en-US" sz="4400" b="1" dirty="0"/>
              <a:t>Universal Kriging With Training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78697"/>
            <a:ext cx="9749426" cy="434746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Previous Works:</a:t>
            </a:r>
            <a:endParaRPr lang="en-US" sz="2800" b="1" dirty="0"/>
          </a:p>
          <a:p>
            <a:pPr lvl="1"/>
            <a:r>
              <a:rPr lang="en-US" sz="2400" b="1" dirty="0" err="1"/>
              <a:t>Matheron</a:t>
            </a:r>
            <a:r>
              <a:rPr lang="en-US" sz="2400" b="1" dirty="0"/>
              <a:t> (1978): </a:t>
            </a:r>
            <a:r>
              <a:rPr lang="en-US" sz="2400" b="1" dirty="0" smtClean="0"/>
              <a:t>“Repetitive process/</a:t>
            </a:r>
            <a:r>
              <a:rPr lang="en-US" sz="2400" b="1" dirty="0" err="1" smtClean="0"/>
              <a:t>schéma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glissant</a:t>
            </a:r>
            <a:r>
              <a:rPr lang="en-US" sz="2400" b="1" dirty="0" smtClean="0"/>
              <a:t>”</a:t>
            </a:r>
            <a:endParaRPr lang="en-US" sz="2400" b="1" dirty="0"/>
          </a:p>
          <a:p>
            <a:pPr lvl="1"/>
            <a:r>
              <a:rPr lang="en-US" sz="2400" b="1" dirty="0" err="1"/>
              <a:t>Journel</a:t>
            </a:r>
            <a:r>
              <a:rPr lang="en-US" sz="2400" b="1" dirty="0"/>
              <a:t> (1996): </a:t>
            </a:r>
            <a:r>
              <a:rPr lang="en-US" sz="2400" b="1" dirty="0" smtClean="0"/>
              <a:t>“Deterministic </a:t>
            </a:r>
            <a:r>
              <a:rPr lang="en-US" sz="2400" b="1" dirty="0" err="1"/>
              <a:t>geostatistics</a:t>
            </a:r>
            <a:r>
              <a:rPr lang="en-US" sz="2400" b="1" dirty="0" smtClean="0"/>
              <a:t>”</a:t>
            </a:r>
            <a:endParaRPr lang="en-US" sz="2400" b="1" dirty="0"/>
          </a:p>
          <a:p>
            <a:r>
              <a:rPr lang="en-US" sz="2800" b="1" dirty="0" smtClean="0"/>
              <a:t>Advances </a:t>
            </a:r>
            <a:r>
              <a:rPr lang="en-US" sz="2800" b="1" dirty="0"/>
              <a:t>in </a:t>
            </a:r>
            <a:r>
              <a:rPr lang="en-US" sz="2800" b="1" dirty="0" smtClean="0"/>
              <a:t>training image </a:t>
            </a:r>
            <a:r>
              <a:rPr lang="en-US" sz="2800" b="1" dirty="0" smtClean="0"/>
              <a:t>methodology</a:t>
            </a:r>
            <a:endParaRPr lang="en-US" sz="2800" b="1" dirty="0"/>
          </a:p>
          <a:p>
            <a:pPr lvl="1"/>
            <a:r>
              <a:rPr lang="en-US" sz="2400" b="1" dirty="0" smtClean="0"/>
              <a:t>Continuous </a:t>
            </a:r>
            <a:r>
              <a:rPr lang="en-US" sz="2400" b="1" dirty="0"/>
              <a:t>variables</a:t>
            </a:r>
          </a:p>
          <a:p>
            <a:pPr lvl="1"/>
            <a:r>
              <a:rPr lang="en-US" sz="2400" b="1" dirty="0" smtClean="0"/>
              <a:t>Constructing of </a:t>
            </a:r>
            <a:r>
              <a:rPr lang="en-US" sz="2400" b="1" dirty="0"/>
              <a:t>non-stationary training images</a:t>
            </a:r>
          </a:p>
          <a:p>
            <a:r>
              <a:rPr lang="en-US" sz="2800" b="1" dirty="0" smtClean="0"/>
              <a:t>More intuitive for non-experts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84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6392</TotalTime>
  <Words>538</Words>
  <Application>Microsoft Office PowerPoint</Application>
  <PresentationFormat>Widescreen</PresentationFormat>
  <Paragraphs>150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Cambria Math</vt:lpstr>
      <vt:lpstr>Century Gothic</vt:lpstr>
      <vt:lpstr>Wingdings 2</vt:lpstr>
      <vt:lpstr>Plaza</vt:lpstr>
      <vt:lpstr>Equation</vt:lpstr>
      <vt:lpstr>Universal Kriging with Training Images</vt:lpstr>
      <vt:lpstr>Motivation: An Alternative Formulation of Univeral Kriging</vt:lpstr>
      <vt:lpstr>Review of Universal Kriging</vt:lpstr>
      <vt:lpstr>Problem 1: Residual Covariance - Catch 22</vt:lpstr>
      <vt:lpstr>Simple Trend Example</vt:lpstr>
      <vt:lpstr>Walker Lake Trend</vt:lpstr>
      <vt:lpstr>Problem 2: Variogram Modeling</vt:lpstr>
      <vt:lpstr>Walker Lake Universal Kriging</vt:lpstr>
      <vt:lpstr>Universal Kriging With Training Images</vt:lpstr>
      <vt:lpstr>Calculating Statistics on TI</vt:lpstr>
      <vt:lpstr>Mathematical Erosion</vt:lpstr>
      <vt:lpstr>Objective Function</vt:lpstr>
      <vt:lpstr>Simple Trend</vt:lpstr>
      <vt:lpstr>Where Do Training Image Come From?</vt:lpstr>
      <vt:lpstr>Walker Lake With UK-TI</vt:lpstr>
      <vt:lpstr>No Auxiliary Data On Primary Domain</vt:lpstr>
      <vt:lpstr>Challenge #1: Finite Domain</vt:lpstr>
      <vt:lpstr>Challenge #2: Training Image Size</vt:lpstr>
      <vt:lpstr>Challenge #3: Computational Expense</vt:lpstr>
      <vt:lpstr>Conclusions</vt:lpstr>
      <vt:lpstr>Extra Slides</vt:lpstr>
      <vt:lpstr>Kriging Variances</vt:lpstr>
      <vt:lpstr>Visually Contrasting TIs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SGEMS-MATLAB Plugin Design</dc:title>
  <dc:creator>Lewis Li</dc:creator>
  <cp:lastModifiedBy>Li, Lewis</cp:lastModifiedBy>
  <cp:revision>205</cp:revision>
  <dcterms:created xsi:type="dcterms:W3CDTF">2014-04-25T07:42:03Z</dcterms:created>
  <dcterms:modified xsi:type="dcterms:W3CDTF">2014-05-08T01:16:58Z</dcterms:modified>
</cp:coreProperties>
</file>