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75" r:id="rId6"/>
    <p:sldId id="271" r:id="rId7"/>
    <p:sldId id="261" r:id="rId8"/>
    <p:sldId id="278" r:id="rId9"/>
    <p:sldId id="295" r:id="rId10"/>
    <p:sldId id="293" r:id="rId11"/>
    <p:sldId id="301" r:id="rId12"/>
    <p:sldId id="307" r:id="rId13"/>
    <p:sldId id="322" r:id="rId14"/>
    <p:sldId id="305" r:id="rId15"/>
    <p:sldId id="311" r:id="rId16"/>
    <p:sldId id="299" r:id="rId17"/>
    <p:sldId id="276" r:id="rId18"/>
    <p:sldId id="274" r:id="rId19"/>
    <p:sldId id="315" r:id="rId20"/>
    <p:sldId id="317" r:id="rId21"/>
    <p:sldId id="264" r:id="rId22"/>
    <p:sldId id="265" r:id="rId23"/>
    <p:sldId id="319" r:id="rId24"/>
    <p:sldId id="320" r:id="rId25"/>
    <p:sldId id="285" r:id="rId26"/>
    <p:sldId id="313" r:id="rId27"/>
    <p:sldId id="297" r:id="rId28"/>
    <p:sldId id="281" r:id="rId29"/>
    <p:sldId id="258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7"/>
    <a:srgbClr val="FF7C79"/>
    <a:srgbClr val="FF5854"/>
    <a:srgbClr val="FF2121"/>
    <a:srgbClr val="8A00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-528" y="-112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4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3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7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6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2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2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9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B4B9-447A-4A3F-8475-FA7EB5FACAA7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5696-D3C9-4380-9543-EB660001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6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9417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8A0000"/>
                </a:solidFill>
                <a:latin typeface="+mn-lt"/>
              </a:rPr>
              <a:t>A neighborhood algorithm for modeling dual-medium scenario uncertainty from production data</a:t>
            </a:r>
            <a:endParaRPr lang="en-US" sz="4000" b="1">
              <a:solidFill>
                <a:srgbClr val="8A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712" y="3929416"/>
            <a:ext cx="9144000" cy="1655762"/>
          </a:xfrm>
        </p:spPr>
        <p:txBody>
          <a:bodyPr/>
          <a:lstStyle/>
          <a:p>
            <a:r>
              <a:rPr lang="en-US" sz="3200" b="1" smtClean="0"/>
              <a:t>Sarah Alsaif, Jef </a:t>
            </a:r>
            <a:r>
              <a:rPr lang="en-US" sz="3200" b="1"/>
              <a:t>C</a:t>
            </a:r>
            <a:r>
              <a:rPr lang="en-US" sz="3200" b="1" smtClean="0"/>
              <a:t>aers</a:t>
            </a:r>
          </a:p>
          <a:p>
            <a:endParaRPr lang="en-US"/>
          </a:p>
          <a:p>
            <a:r>
              <a:rPr lang="en-US" smtClean="0"/>
              <a:t>May 8</a:t>
            </a:r>
            <a:r>
              <a:rPr lang="en-US" baseline="30000" smtClean="0"/>
              <a:t>th</a:t>
            </a:r>
            <a:r>
              <a:rPr lang="en-US" smtClean="0"/>
              <a:t>, 2014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20889" y="3443110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1133" y="2635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8A0000"/>
                </a:solidFill>
                <a:latin typeface="+mn-lt"/>
              </a:rPr>
              <a:t>Applying NA to the fractured reservoir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058035" y="1858269"/>
            <a:ext cx="7903245" cy="4235430"/>
            <a:chOff x="2173547" y="1746615"/>
            <a:chExt cx="7903245" cy="4235430"/>
          </a:xfrm>
        </p:grpSpPr>
        <p:grpSp>
          <p:nvGrpSpPr>
            <p:cNvPr id="14" name="Group 13"/>
            <p:cNvGrpSpPr/>
            <p:nvPr/>
          </p:nvGrpSpPr>
          <p:grpSpPr>
            <a:xfrm>
              <a:off x="2173547" y="1746615"/>
              <a:ext cx="7903245" cy="4235430"/>
              <a:chOff x="2172087" y="1749777"/>
              <a:chExt cx="7903245" cy="423543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72087" y="1749777"/>
                <a:ext cx="7903245" cy="4235430"/>
                <a:chOff x="817421" y="1735667"/>
                <a:chExt cx="7968016" cy="423543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817421" y="1735667"/>
                  <a:ext cx="5094294" cy="4235430"/>
                </a:xfrm>
                <a:prstGeom prst="rect">
                  <a:avLst/>
                </a:prstGeom>
                <a:solidFill>
                  <a:srgbClr val="FF5854"/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rapezoid 3"/>
                <p:cNvSpPr/>
                <p:nvPr/>
              </p:nvSpPr>
              <p:spPr>
                <a:xfrm>
                  <a:off x="4379048" y="1735667"/>
                  <a:ext cx="4335257" cy="4235427"/>
                </a:xfrm>
                <a:prstGeom prst="trapezoid">
                  <a:avLst>
                    <a:gd name="adj" fmla="val 35780"/>
                  </a:avLst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685347" y="1735667"/>
                  <a:ext cx="2100090" cy="423333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flipV="1">
                <a:off x="5700889" y="1763888"/>
                <a:ext cx="1509889" cy="4219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7801206" y="4898821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78446" y="2622744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2" descr="mba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3115954" y="6169182"/>
            <a:ext cx="605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330605" y="6285741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66" name="TextBox 65"/>
          <p:cNvSpPr txBox="1"/>
          <p:nvPr/>
        </p:nvSpPr>
        <p:spPr>
          <a:xfrm>
            <a:off x="8281639" y="6270872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sp>
        <p:nvSpPr>
          <p:cNvPr id="7" name="TextBox 6"/>
          <p:cNvSpPr txBox="1"/>
          <p:nvPr/>
        </p:nvSpPr>
        <p:spPr>
          <a:xfrm>
            <a:off x="3163077" y="3069771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O=58</a:t>
            </a:r>
            <a:endParaRPr lang="en-US" b="1"/>
          </a:p>
        </p:txBody>
      </p:sp>
      <p:sp>
        <p:nvSpPr>
          <p:cNvPr id="67" name="TextBox 66"/>
          <p:cNvSpPr txBox="1"/>
          <p:nvPr/>
        </p:nvSpPr>
        <p:spPr>
          <a:xfrm>
            <a:off x="7934129" y="4472474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O=189</a:t>
            </a:r>
            <a:endParaRPr lang="en-US" b="1">
              <a:solidFill>
                <a:srgbClr val="FFFF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5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662736" y="2779066"/>
                <a:ext cx="2374170" cy="914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/>
                        <m:t>p</m:t>
                      </m:r>
                      <m:r>
                        <m:rPr>
                          <m:nor/>
                        </m:rPr>
                        <a:rPr lang="en-US" sz="2800" i="0" smtClean="0"/>
                        <m:t>=</m:t>
                      </m:r>
                      <m:r>
                        <m:rPr>
                          <m:nor/>
                        </m:rPr>
                        <a:rPr lang="en-US" sz="2800" i="0" smtClean="0"/>
                        <m:t>exp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/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i="0"/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US" sz="28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36" y="2779066"/>
                <a:ext cx="2374170" cy="9140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06026"/>
              </p:ext>
            </p:extLst>
          </p:nvPr>
        </p:nvGraphicFramePr>
        <p:xfrm>
          <a:off x="977639" y="3948057"/>
          <a:ext cx="7895428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467"/>
                <a:gridCol w="647396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smtClean="0"/>
                        <a:t>Where;</a:t>
                      </a:r>
                      <a:endParaRPr lang="en-US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smtClean="0"/>
                        <a:t>O</a:t>
                      </a:r>
                      <a:endParaRPr lang="en-US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/>
                        <a:t>: Objective function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smtClean="0"/>
                        <a:t>M</a:t>
                      </a:r>
                      <a:endParaRPr lang="en-US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smtClean="0"/>
                        <a:t>: Number</a:t>
                      </a:r>
                      <a:r>
                        <a:rPr lang="en-US" sz="2600" baseline="0" smtClean="0"/>
                        <a:t> of prior models in the cell</a:t>
                      </a:r>
                      <a:endParaRPr lang="en-US" sz="2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smtClean="0"/>
                        <a:t>T</a:t>
                      </a:r>
                      <a:endParaRPr lang="en-US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smtClean="0"/>
                        <a:t>: determined such that total</a:t>
                      </a:r>
                      <a:r>
                        <a:rPr lang="en-US" sz="2600" baseline="0" smtClean="0"/>
                        <a:t> </a:t>
                      </a:r>
                      <a:r>
                        <a:rPr lang="en-US" sz="2600" smtClean="0"/>
                        <a:t>probability =1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866192" y="1844286"/>
            <a:ext cx="10515600" cy="13747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 smtClean="0"/>
              <a:t>Stochastic search path determined by selection probability;</a:t>
            </a:r>
            <a:endParaRPr lang="en-US" sz="2600" dirty="0"/>
          </a:p>
          <a:p>
            <a:pPr marL="0" indent="0">
              <a:lnSpc>
                <a:spcPct val="150000"/>
              </a:lnSpc>
              <a:buNone/>
            </a:pPr>
            <a:endParaRPr lang="en-US" sz="26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1133" y="2635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8A0000"/>
                </a:solidFill>
                <a:latin typeface="+mn-lt"/>
              </a:rPr>
              <a:t>Applying NA to the fractured reservoir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22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58035" y="1858269"/>
            <a:ext cx="7903245" cy="4235430"/>
            <a:chOff x="2173547" y="1746615"/>
            <a:chExt cx="7903245" cy="4235430"/>
          </a:xfrm>
        </p:grpSpPr>
        <p:grpSp>
          <p:nvGrpSpPr>
            <p:cNvPr id="14" name="Group 13"/>
            <p:cNvGrpSpPr/>
            <p:nvPr/>
          </p:nvGrpSpPr>
          <p:grpSpPr>
            <a:xfrm>
              <a:off x="2173547" y="1746615"/>
              <a:ext cx="7903245" cy="4235430"/>
              <a:chOff x="2172087" y="1749777"/>
              <a:chExt cx="7903245" cy="423543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72087" y="1749777"/>
                <a:ext cx="7903245" cy="4235430"/>
                <a:chOff x="817421" y="1735667"/>
                <a:chExt cx="7968016" cy="423543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817421" y="1735667"/>
                  <a:ext cx="5094294" cy="4235430"/>
                </a:xfrm>
                <a:prstGeom prst="rect">
                  <a:avLst/>
                </a:prstGeom>
                <a:solidFill>
                  <a:srgbClr val="FF5854"/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rapezoid 3"/>
                <p:cNvSpPr/>
                <p:nvPr/>
              </p:nvSpPr>
              <p:spPr>
                <a:xfrm>
                  <a:off x="4379048" y="1735667"/>
                  <a:ext cx="4335257" cy="4235427"/>
                </a:xfrm>
                <a:prstGeom prst="trapezoid">
                  <a:avLst>
                    <a:gd name="adj" fmla="val 35780"/>
                  </a:avLst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685347" y="1735667"/>
                  <a:ext cx="2100090" cy="423333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flipV="1">
                <a:off x="5700889" y="1763888"/>
                <a:ext cx="1509889" cy="4219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7801206" y="4898821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78446" y="2622744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2" descr="mba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3115954" y="6169182"/>
            <a:ext cx="605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330605" y="6285741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66" name="TextBox 65"/>
          <p:cNvSpPr txBox="1"/>
          <p:nvPr/>
        </p:nvSpPr>
        <p:spPr>
          <a:xfrm>
            <a:off x="8281639" y="6270872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sp>
        <p:nvSpPr>
          <p:cNvPr id="7" name="TextBox 6"/>
          <p:cNvSpPr txBox="1"/>
          <p:nvPr/>
        </p:nvSpPr>
        <p:spPr>
          <a:xfrm>
            <a:off x="3163077" y="3069771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O=58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934129" y="4472474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O=189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5234" y="4802156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P=0.54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5518" y="3380791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P=0.46</a:t>
            </a:r>
            <a:endParaRPr lang="en-US" b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623712" y="2748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Applying NA to the fractured reservoir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522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58035" y="1858269"/>
            <a:ext cx="7903245" cy="4235430"/>
            <a:chOff x="2173547" y="1746615"/>
            <a:chExt cx="7903245" cy="4235430"/>
          </a:xfrm>
        </p:grpSpPr>
        <p:grpSp>
          <p:nvGrpSpPr>
            <p:cNvPr id="14" name="Group 13"/>
            <p:cNvGrpSpPr/>
            <p:nvPr/>
          </p:nvGrpSpPr>
          <p:grpSpPr>
            <a:xfrm>
              <a:off x="2173547" y="1746615"/>
              <a:ext cx="7903245" cy="4235430"/>
              <a:chOff x="2172087" y="1749777"/>
              <a:chExt cx="7903245" cy="423543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72087" y="1749777"/>
                <a:ext cx="7903245" cy="4235430"/>
                <a:chOff x="817421" y="1735667"/>
                <a:chExt cx="7968016" cy="423543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817421" y="1735667"/>
                  <a:ext cx="5094294" cy="4235430"/>
                </a:xfrm>
                <a:prstGeom prst="rect">
                  <a:avLst/>
                </a:prstGeom>
                <a:solidFill>
                  <a:srgbClr val="FF5854"/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Trapezoid 3"/>
                <p:cNvSpPr/>
                <p:nvPr/>
              </p:nvSpPr>
              <p:spPr>
                <a:xfrm>
                  <a:off x="4379048" y="1735667"/>
                  <a:ext cx="4335257" cy="4235427"/>
                </a:xfrm>
                <a:prstGeom prst="trapezoid">
                  <a:avLst>
                    <a:gd name="adj" fmla="val 35780"/>
                  </a:avLst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685347" y="1735667"/>
                  <a:ext cx="2100090" cy="4233334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 flipV="1">
                <a:off x="5700889" y="1763888"/>
                <a:ext cx="1509889" cy="42192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7801206" y="4898821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278446" y="2622744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2" descr="mba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3115954" y="6169182"/>
            <a:ext cx="605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330605" y="6285741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66" name="TextBox 65"/>
          <p:cNvSpPr txBox="1"/>
          <p:nvPr/>
        </p:nvSpPr>
        <p:spPr>
          <a:xfrm>
            <a:off x="8281639" y="6270872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sp>
        <p:nvSpPr>
          <p:cNvPr id="7" name="TextBox 6"/>
          <p:cNvSpPr txBox="1"/>
          <p:nvPr/>
        </p:nvSpPr>
        <p:spPr>
          <a:xfrm>
            <a:off x="3163077" y="3069771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O=58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934129" y="4472474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O=189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5234" y="4802156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P=0.54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5518" y="3380791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P=0.46</a:t>
            </a:r>
            <a:endParaRPr lang="en-US" b="1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623712" y="2748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Applying NA to the fractured reservoir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048502" y="1843365"/>
            <a:ext cx="5052971" cy="4246566"/>
          </a:xfrm>
          <a:custGeom>
            <a:avLst/>
            <a:gdLst>
              <a:gd name="connsiteX0" fmla="*/ 0 w 5052971"/>
              <a:gd name="connsiteY0" fmla="*/ 0 h 4246566"/>
              <a:gd name="connsiteX1" fmla="*/ 5052971 w 5052971"/>
              <a:gd name="connsiteY1" fmla="*/ 27309 h 4246566"/>
              <a:gd name="connsiteX2" fmla="*/ 3523423 w 5052971"/>
              <a:gd name="connsiteY2" fmla="*/ 4246566 h 4246566"/>
              <a:gd name="connsiteX3" fmla="*/ 13656 w 5052971"/>
              <a:gd name="connsiteY3" fmla="*/ 4246566 h 4246566"/>
              <a:gd name="connsiteX4" fmla="*/ 0 w 5052971"/>
              <a:gd name="connsiteY4" fmla="*/ 0 h 424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971" h="4246566">
                <a:moveTo>
                  <a:pt x="0" y="0"/>
                </a:moveTo>
                <a:lnTo>
                  <a:pt x="5052971" y="27309"/>
                </a:lnTo>
                <a:lnTo>
                  <a:pt x="3523423" y="4246566"/>
                </a:lnTo>
                <a:lnTo>
                  <a:pt x="13656" y="4246566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2422" y="274814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Applying NA to the fractured reservoir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pic>
        <p:nvPicPr>
          <p:cNvPr id="64" name="Picture 2" descr="mba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3115954" y="6169182"/>
            <a:ext cx="605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330605" y="6285741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66" name="TextBox 65"/>
          <p:cNvSpPr txBox="1"/>
          <p:nvPr/>
        </p:nvSpPr>
        <p:spPr>
          <a:xfrm>
            <a:off x="8281639" y="6270872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grpSp>
        <p:nvGrpSpPr>
          <p:cNvPr id="2" name="Group 1"/>
          <p:cNvGrpSpPr/>
          <p:nvPr/>
        </p:nvGrpSpPr>
        <p:grpSpPr>
          <a:xfrm>
            <a:off x="2058036" y="1858268"/>
            <a:ext cx="7903245" cy="4235430"/>
            <a:chOff x="2024169" y="1869557"/>
            <a:chExt cx="7903245" cy="4235430"/>
          </a:xfrm>
        </p:grpSpPr>
        <p:sp>
          <p:nvSpPr>
            <p:cNvPr id="5" name="Rectangle 4"/>
            <p:cNvSpPr/>
            <p:nvPr/>
          </p:nvSpPr>
          <p:spPr>
            <a:xfrm>
              <a:off x="2024169" y="1869557"/>
              <a:ext cx="5052883" cy="4235430"/>
            </a:xfrm>
            <a:prstGeom prst="rect">
              <a:avLst/>
            </a:prstGeom>
            <a:solidFill>
              <a:srgbClr val="FF9997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4395" y="1869557"/>
              <a:ext cx="2083019" cy="423333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552971" y="1883668"/>
              <a:ext cx="1509889" cy="4219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51828" y="5021763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129068" y="2745686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934129" y="4472474"/>
              <a:ext cx="119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</a:rPr>
                <a:t>O=189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65234" y="4802156"/>
              <a:ext cx="119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</a:rPr>
                <a:t>P=0.54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003956" y="5280042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32000" y="1885244"/>
              <a:ext cx="5113867" cy="2810934"/>
            </a:xfrm>
            <a:prstGeom prst="rect">
              <a:avLst/>
            </a:prstGeom>
            <a:solidFill>
              <a:srgbClr val="FF5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>
              <a:off x="5556844" y="1869557"/>
              <a:ext cx="4300016" cy="4235427"/>
            </a:xfrm>
            <a:prstGeom prst="trapezoid">
              <a:avLst>
                <a:gd name="adj" fmla="val 35780"/>
              </a:avLst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2032000" y="4696178"/>
              <a:ext cx="4030133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7685694" y="5010475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34129" y="4472474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O=189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63077" y="3069771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O=58</a:t>
            </a:r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3162934" y="2734398"/>
            <a:ext cx="167468" cy="16748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322305" y="4928204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O=95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356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12422" y="274814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Applying NA to the fractured reservoir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pic>
        <p:nvPicPr>
          <p:cNvPr id="64" name="Picture 2" descr="mba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3115954" y="6169182"/>
            <a:ext cx="605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330605" y="6285741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66" name="TextBox 65"/>
          <p:cNvSpPr txBox="1"/>
          <p:nvPr/>
        </p:nvSpPr>
        <p:spPr>
          <a:xfrm>
            <a:off x="8281639" y="6270872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grpSp>
        <p:nvGrpSpPr>
          <p:cNvPr id="2" name="Group 1"/>
          <p:cNvGrpSpPr/>
          <p:nvPr/>
        </p:nvGrpSpPr>
        <p:grpSpPr>
          <a:xfrm>
            <a:off x="2058036" y="1858268"/>
            <a:ext cx="7903245" cy="4235430"/>
            <a:chOff x="2024169" y="1869557"/>
            <a:chExt cx="7903245" cy="4235430"/>
          </a:xfrm>
        </p:grpSpPr>
        <p:sp>
          <p:nvSpPr>
            <p:cNvPr id="5" name="Rectangle 4"/>
            <p:cNvSpPr/>
            <p:nvPr/>
          </p:nvSpPr>
          <p:spPr>
            <a:xfrm>
              <a:off x="2024169" y="1869557"/>
              <a:ext cx="5052883" cy="4235430"/>
            </a:xfrm>
            <a:prstGeom prst="rect">
              <a:avLst/>
            </a:prstGeom>
            <a:solidFill>
              <a:srgbClr val="FF9997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4395" y="1869557"/>
              <a:ext cx="2083019" cy="423333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552971" y="1883668"/>
              <a:ext cx="1509889" cy="4219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51828" y="5021763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129068" y="2745686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88438" y="4939493"/>
              <a:ext cx="119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O=95</a:t>
              </a:r>
              <a:endParaRPr lang="en-US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934129" y="4472474"/>
              <a:ext cx="119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</a:rPr>
                <a:t>O=189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65234" y="4802156"/>
              <a:ext cx="11943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FF00"/>
                  </a:solidFill>
                </a:rPr>
                <a:t>P=0.54</a:t>
              </a:r>
              <a:endParaRPr lang="en-US" b="1">
                <a:solidFill>
                  <a:srgbClr val="FFFF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003956" y="5280042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32000" y="1885244"/>
              <a:ext cx="5113867" cy="2810934"/>
            </a:xfrm>
            <a:prstGeom prst="rect">
              <a:avLst/>
            </a:prstGeom>
            <a:solidFill>
              <a:srgbClr val="FF58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apezoid 3"/>
            <p:cNvSpPr/>
            <p:nvPr/>
          </p:nvSpPr>
          <p:spPr>
            <a:xfrm>
              <a:off x="5556844" y="1869557"/>
              <a:ext cx="4300016" cy="4235427"/>
            </a:xfrm>
            <a:prstGeom prst="trapezoid">
              <a:avLst>
                <a:gd name="adj" fmla="val 35780"/>
              </a:avLst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2032000" y="4696178"/>
              <a:ext cx="4030133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7685694" y="5010475"/>
              <a:ext cx="167468" cy="16748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34129" y="4472474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O=189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63077" y="3069771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O=58</a:t>
            </a:r>
            <a:endParaRPr lang="en-US" b="1" dirty="0"/>
          </a:p>
        </p:txBody>
      </p:sp>
      <p:sp>
        <p:nvSpPr>
          <p:cNvPr id="31" name="Oval 30"/>
          <p:cNvSpPr/>
          <p:nvPr/>
        </p:nvSpPr>
        <p:spPr>
          <a:xfrm>
            <a:off x="3162934" y="2734398"/>
            <a:ext cx="167468" cy="16748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76876" y="4768642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P=0.43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61760" y="3369502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P=0.40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331924" y="5204652"/>
            <a:ext cx="1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P=0.17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839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67151" y="1855506"/>
            <a:ext cx="7895063" cy="4226313"/>
            <a:chOff x="1744666" y="1862994"/>
            <a:chExt cx="7895063" cy="4226313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99" t="14357" r="15945" b="17589"/>
            <a:stretch/>
          </p:blipFill>
          <p:spPr>
            <a:xfrm>
              <a:off x="1744666" y="1862994"/>
              <a:ext cx="7895063" cy="4226313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5523376" y="2578938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36216" y="2242843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255980" y="2492942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087392" y="2324331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946716" y="2253419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996620" y="2545386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959560" y="2992002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55952" y="3228143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86174" y="2781526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028690" y="3939937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436170" y="2557094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14170" y="2109353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742082" y="2500142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09550" y="2123310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756038" y="2639711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611674" y="2835104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06961" y="2863018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220917" y="2081440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597720" y="4844877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5091" y="2303623"/>
              <a:ext cx="103803" cy="103810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4170" r="15854" b="17597"/>
          <a:stretch/>
        </p:blipFill>
        <p:spPr>
          <a:xfrm>
            <a:off x="2066805" y="1846639"/>
            <a:ext cx="7906216" cy="42374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14178" r="15855" b="17589"/>
          <a:stretch/>
        </p:blipFill>
        <p:spPr>
          <a:xfrm>
            <a:off x="2065175" y="1852890"/>
            <a:ext cx="7906214" cy="423746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4178" r="15854" b="17589"/>
          <a:stretch/>
        </p:blipFill>
        <p:spPr>
          <a:xfrm>
            <a:off x="2061869" y="1848016"/>
            <a:ext cx="7906216" cy="423746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14178" r="15855" b="17589"/>
          <a:stretch/>
        </p:blipFill>
        <p:spPr>
          <a:xfrm>
            <a:off x="2064592" y="1852200"/>
            <a:ext cx="7906215" cy="423746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4178" r="15854" b="17410"/>
          <a:stretch/>
        </p:blipFill>
        <p:spPr>
          <a:xfrm>
            <a:off x="2061869" y="1855787"/>
            <a:ext cx="7906216" cy="4248614"/>
          </a:xfrm>
          <a:prstGeom prst="rect">
            <a:avLst/>
          </a:prstGeom>
        </p:spPr>
      </p:pic>
      <p:pic>
        <p:nvPicPr>
          <p:cNvPr id="64" name="Picture 2" descr="mba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2946619" y="6157891"/>
            <a:ext cx="605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330605" y="6285741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66" name="TextBox 65"/>
          <p:cNvSpPr txBox="1"/>
          <p:nvPr/>
        </p:nvSpPr>
        <p:spPr>
          <a:xfrm>
            <a:off x="8281639" y="6270872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cxnSp>
        <p:nvCxnSpPr>
          <p:cNvPr id="67" name="Straight Connector 66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623712" y="274814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8A0000"/>
                </a:solidFill>
                <a:latin typeface="+mn-lt"/>
              </a:rPr>
              <a:t>Applying NA to the fractured reservoir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50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286103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NA converges to the ‘right’ solution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4178" r="15854" b="17410"/>
          <a:stretch/>
        </p:blipFill>
        <p:spPr>
          <a:xfrm>
            <a:off x="918404" y="2289443"/>
            <a:ext cx="5125557" cy="2754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14178" r="15855" b="17769"/>
          <a:stretch/>
        </p:blipFill>
        <p:spPr>
          <a:xfrm>
            <a:off x="6345044" y="2278295"/>
            <a:ext cx="5110877" cy="2732048"/>
          </a:xfrm>
          <a:prstGeom prst="rect">
            <a:avLst/>
          </a:prstGeom>
        </p:spPr>
      </p:pic>
      <p:pic>
        <p:nvPicPr>
          <p:cNvPr id="6" name="Picture 2" descr="mba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2733558" y="5198342"/>
            <a:ext cx="6057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8209" y="5314901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8" name="TextBox 7"/>
          <p:cNvSpPr txBox="1"/>
          <p:nvPr/>
        </p:nvSpPr>
        <p:spPr>
          <a:xfrm>
            <a:off x="8281639" y="5300032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sp>
        <p:nvSpPr>
          <p:cNvPr id="9" name="TextBox 8"/>
          <p:cNvSpPr txBox="1"/>
          <p:nvPr/>
        </p:nvSpPr>
        <p:spPr>
          <a:xfrm>
            <a:off x="2273217" y="1901310"/>
            <a:ext cx="305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135 simulated models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18505" y="1895665"/>
            <a:ext cx="3055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624 simulated models</a:t>
            </a:r>
            <a:endParaRPr lang="en-US" sz="20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66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" y="240948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8A0000"/>
                </a:solidFill>
                <a:latin typeface="+mn-lt"/>
              </a:rPr>
              <a:t>N</a:t>
            </a:r>
            <a:r>
              <a:rPr lang="en-US" b="1" smtClean="0">
                <a:solidFill>
                  <a:srgbClr val="8A0000"/>
                </a:solidFill>
                <a:latin typeface="+mn-lt"/>
              </a:rPr>
              <a:t>eighborhood Algorithm (NA) output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91665"/>
              </p:ext>
            </p:extLst>
          </p:nvPr>
        </p:nvGraphicFramePr>
        <p:xfrm>
          <a:off x="732046" y="1687202"/>
          <a:ext cx="6275798" cy="4626101"/>
        </p:xfrm>
        <a:graphic>
          <a:graphicData uri="http://schemas.openxmlformats.org/drawingml/2006/table">
            <a:tbl>
              <a:tblPr firstRow="1" bandRow="1"/>
              <a:tblGrid>
                <a:gridCol w="1710728"/>
                <a:gridCol w="2027627"/>
                <a:gridCol w="1343544"/>
                <a:gridCol w="1193899"/>
              </a:tblGrid>
              <a:tr h="683465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Model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Objective function</a:t>
                      </a:r>
                    </a:p>
                    <a:p>
                      <a:pPr algn="ctr"/>
                      <a:r>
                        <a:rPr lang="en-US" b="1" smtClean="0"/>
                        <a:t>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Cell</a:t>
                      </a:r>
                      <a:r>
                        <a:rPr lang="en-US" b="1" baseline="0" smtClean="0"/>
                        <a:t> Area</a:t>
                      </a:r>
                    </a:p>
                    <a:p>
                      <a:pPr algn="ctr"/>
                      <a:r>
                        <a:rPr lang="en-US" b="1" baseline="0" smtClean="0"/>
                        <a:t>A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Geological</a:t>
                      </a:r>
                      <a:r>
                        <a:rPr lang="en-US" b="1" baseline="0" smtClean="0"/>
                        <a:t> scenario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4178" r="15854" b="17410"/>
          <a:stretch/>
        </p:blipFill>
        <p:spPr>
          <a:xfrm>
            <a:off x="7210833" y="2187238"/>
            <a:ext cx="4715722" cy="2534117"/>
          </a:xfrm>
          <a:prstGeom prst="rect">
            <a:avLst/>
          </a:prstGeom>
        </p:spPr>
      </p:pic>
      <p:pic>
        <p:nvPicPr>
          <p:cNvPr id="7" name="Picture 2" descr="mba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7517367" y="4843229"/>
            <a:ext cx="4180646" cy="1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58812" y="5074690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9" name="TextBox 8"/>
          <p:cNvSpPr txBox="1"/>
          <p:nvPr/>
        </p:nvSpPr>
        <p:spPr>
          <a:xfrm>
            <a:off x="10172726" y="5073476"/>
            <a:ext cx="189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sp>
        <p:nvSpPr>
          <p:cNvPr id="11" name="TextBox 10"/>
          <p:cNvSpPr txBox="1"/>
          <p:nvPr/>
        </p:nvSpPr>
        <p:spPr>
          <a:xfrm>
            <a:off x="7057700" y="6265360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 </a:t>
            </a:r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395111" y="1749778"/>
            <a:ext cx="304800" cy="4594578"/>
          </a:xfrm>
          <a:prstGeom prst="downArrow">
            <a:avLst>
              <a:gd name="adj1" fmla="val 12963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86933" y="3793068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Increasing objective function, O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56814" y="5694068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surface area = 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1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" y="240948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8A0000"/>
                </a:solidFill>
                <a:latin typeface="+mn-lt"/>
              </a:rPr>
              <a:t>N</a:t>
            </a:r>
            <a:r>
              <a:rPr lang="en-US" b="1" smtClean="0">
                <a:solidFill>
                  <a:srgbClr val="8A0000"/>
                </a:solidFill>
                <a:latin typeface="+mn-lt"/>
              </a:rPr>
              <a:t>eighborhood Algorithm (NA) output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749020"/>
              </p:ext>
            </p:extLst>
          </p:nvPr>
        </p:nvGraphicFramePr>
        <p:xfrm>
          <a:off x="732046" y="1687202"/>
          <a:ext cx="6275798" cy="4626101"/>
        </p:xfrm>
        <a:graphic>
          <a:graphicData uri="http://schemas.openxmlformats.org/drawingml/2006/table">
            <a:tbl>
              <a:tblPr firstRow="1" bandRow="1"/>
              <a:tblGrid>
                <a:gridCol w="1710728"/>
                <a:gridCol w="2027627"/>
                <a:gridCol w="1343544"/>
                <a:gridCol w="1193899"/>
              </a:tblGrid>
              <a:tr h="683465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Model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Objective function</a:t>
                      </a:r>
                    </a:p>
                    <a:p>
                      <a:pPr algn="ctr"/>
                      <a:r>
                        <a:rPr lang="en-US" b="1" smtClean="0"/>
                        <a:t>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Cell</a:t>
                      </a:r>
                      <a:r>
                        <a:rPr lang="en-US" b="1" baseline="0" smtClean="0"/>
                        <a:t> Area</a:t>
                      </a:r>
                    </a:p>
                    <a:p>
                      <a:pPr algn="ctr"/>
                      <a:r>
                        <a:rPr lang="en-US" b="1" baseline="0" smtClean="0"/>
                        <a:t>A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Geological</a:t>
                      </a:r>
                      <a:r>
                        <a:rPr lang="en-US" b="1" baseline="0" smtClean="0"/>
                        <a:t> scenario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4178" r="15854" b="17410"/>
          <a:stretch/>
        </p:blipFill>
        <p:spPr>
          <a:xfrm>
            <a:off x="7210833" y="2187238"/>
            <a:ext cx="4715722" cy="2534117"/>
          </a:xfrm>
          <a:prstGeom prst="rect">
            <a:avLst/>
          </a:prstGeom>
        </p:spPr>
      </p:pic>
      <p:pic>
        <p:nvPicPr>
          <p:cNvPr id="7" name="Picture 2" descr="mba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7517367" y="4843229"/>
            <a:ext cx="4180646" cy="1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58812" y="5074690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9" name="TextBox 8"/>
          <p:cNvSpPr txBox="1"/>
          <p:nvPr/>
        </p:nvSpPr>
        <p:spPr>
          <a:xfrm>
            <a:off x="10172726" y="5073476"/>
            <a:ext cx="189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sp>
        <p:nvSpPr>
          <p:cNvPr id="11" name="TextBox 10"/>
          <p:cNvSpPr txBox="1"/>
          <p:nvPr/>
        </p:nvSpPr>
        <p:spPr>
          <a:xfrm>
            <a:off x="7057700" y="6265360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... </a:t>
            </a:r>
            <a:r>
              <a:rPr lang="en-US"/>
              <a:t>e</a:t>
            </a:r>
            <a:r>
              <a:rPr lang="en-US" smtClean="0"/>
              <a:t>tc.</a:t>
            </a: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395111" y="1749778"/>
            <a:ext cx="304800" cy="4594578"/>
          </a:xfrm>
          <a:prstGeom prst="downArrow">
            <a:avLst>
              <a:gd name="adj1" fmla="val 12963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86933" y="3793068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Increasing objective function, O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56814" y="5694068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surface area = 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7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263525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Case Study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29870" y="4735776"/>
            <a:ext cx="2320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84711" y="4585650"/>
            <a:ext cx="19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27 Producers</a:t>
            </a:r>
            <a:endParaRPr lang="en-US" b="1"/>
          </a:p>
        </p:txBody>
      </p:sp>
      <p:cxnSp>
        <p:nvCxnSpPr>
          <p:cNvPr id="9" name="Straight Connector 8"/>
          <p:cNvCxnSpPr/>
          <p:nvPr/>
        </p:nvCxnSpPr>
        <p:spPr>
          <a:xfrm>
            <a:off x="8532145" y="5161135"/>
            <a:ext cx="232012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73338" y="4956415"/>
            <a:ext cx="19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18 Injectors</a:t>
            </a:r>
            <a:endParaRPr lang="en-US" b="1"/>
          </a:p>
        </p:txBody>
      </p:sp>
      <p:grpSp>
        <p:nvGrpSpPr>
          <p:cNvPr id="57" name="Group 56"/>
          <p:cNvGrpSpPr/>
          <p:nvPr/>
        </p:nvGrpSpPr>
        <p:grpSpPr>
          <a:xfrm>
            <a:off x="0" y="1801505"/>
            <a:ext cx="7657294" cy="4469618"/>
            <a:chOff x="149225" y="1735138"/>
            <a:chExt cx="10050463" cy="5940081"/>
          </a:xfrm>
        </p:grpSpPr>
        <p:pic>
          <p:nvPicPr>
            <p:cNvPr id="58" name="Picture 6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" y="1735138"/>
              <a:ext cx="10050463" cy="5653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9" name="Group 58"/>
            <p:cNvGrpSpPr/>
            <p:nvPr/>
          </p:nvGrpSpPr>
          <p:grpSpPr>
            <a:xfrm>
              <a:off x="719138" y="2127250"/>
              <a:ext cx="9103192" cy="5547969"/>
              <a:chOff x="719138" y="2127250"/>
              <a:chExt cx="9103192" cy="5547969"/>
            </a:xfrm>
          </p:grpSpPr>
          <p:sp>
            <p:nvSpPr>
              <p:cNvPr id="60" name="Text Box 52"/>
              <p:cNvSpPr txBox="1">
                <a:spLocks noChangeArrowheads="1"/>
              </p:cNvSpPr>
              <p:nvPr/>
            </p:nvSpPr>
            <p:spPr bwMode="auto">
              <a:xfrm>
                <a:off x="6182790" y="5825615"/>
                <a:ext cx="3639540" cy="9525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5584" rIns="90000" bIns="45000"/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/>
                <a:r>
                  <a:rPr lang="en-US" altLang="en-US" sz="1200" b="1"/>
                  <a:t>reservoir dimensions: 102 x 86 x 1 cells</a:t>
                </a:r>
              </a:p>
              <a:p>
                <a:pPr algn="ctr"/>
                <a:r>
                  <a:rPr lang="en-US" altLang="en-US" sz="1200" b="1"/>
                  <a:t>cell dimensions: 600 x 600 x 25 ft</a:t>
                </a:r>
              </a:p>
            </p:txBody>
          </p:sp>
          <p:sp>
            <p:nvSpPr>
              <p:cNvPr id="61" name="Text Box 53"/>
              <p:cNvSpPr txBox="1">
                <a:spLocks noChangeArrowheads="1"/>
              </p:cNvSpPr>
              <p:nvPr/>
            </p:nvSpPr>
            <p:spPr bwMode="auto">
              <a:xfrm>
                <a:off x="8091488" y="6999288"/>
                <a:ext cx="466725" cy="231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3820" rIns="90000" bIns="45000"/>
              <a:lstStyle/>
              <a:p>
                <a:r>
                  <a:rPr lang="en-US" altLang="en-US" sz="1000">
                    <a:solidFill>
                      <a:srgbClr val="000000"/>
                    </a:solidFill>
                    <a:ea typeface="Droid Sans Fallback" charset="0"/>
                    <a:cs typeface="Droid Sans Fallback" charset="0"/>
                  </a:rPr>
                  <a:t>7266</a:t>
                </a:r>
              </a:p>
            </p:txBody>
          </p:sp>
          <p:sp>
            <p:nvSpPr>
              <p:cNvPr id="62" name="Text Box 54"/>
              <p:cNvSpPr txBox="1">
                <a:spLocks noChangeArrowheads="1"/>
              </p:cNvSpPr>
              <p:nvPr/>
            </p:nvSpPr>
            <p:spPr bwMode="auto">
              <a:xfrm>
                <a:off x="4346575" y="6999288"/>
                <a:ext cx="466725" cy="231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3820" rIns="90000" bIns="45000"/>
              <a:lstStyle/>
              <a:p>
                <a:r>
                  <a:rPr lang="en-US" altLang="en-US" sz="1000">
                    <a:solidFill>
                      <a:srgbClr val="000000"/>
                    </a:solidFill>
                    <a:ea typeface="Droid Sans Fallback" charset="0"/>
                    <a:cs typeface="Droid Sans Fallback" charset="0"/>
                  </a:rPr>
                  <a:t>6000</a:t>
                </a:r>
              </a:p>
            </p:txBody>
          </p:sp>
          <p:sp>
            <p:nvSpPr>
              <p:cNvPr id="63" name="Text Box 55"/>
              <p:cNvSpPr txBox="1">
                <a:spLocks noChangeArrowheads="1"/>
              </p:cNvSpPr>
              <p:nvPr/>
            </p:nvSpPr>
            <p:spPr bwMode="auto">
              <a:xfrm>
                <a:off x="7334250" y="6999288"/>
                <a:ext cx="466725" cy="231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3820" rIns="90000" bIns="45000"/>
              <a:lstStyle/>
              <a:p>
                <a:r>
                  <a:rPr lang="en-US" altLang="en-US" sz="1000">
                    <a:solidFill>
                      <a:srgbClr val="000000"/>
                    </a:solidFill>
                    <a:ea typeface="Droid Sans Fallback" charset="0"/>
                    <a:cs typeface="Droid Sans Fallback" charset="0"/>
                  </a:rPr>
                  <a:t>7000</a:t>
                </a:r>
              </a:p>
            </p:txBody>
          </p:sp>
          <p:sp>
            <p:nvSpPr>
              <p:cNvPr id="64" name="Text Box 56"/>
              <p:cNvSpPr txBox="1">
                <a:spLocks noChangeArrowheads="1"/>
              </p:cNvSpPr>
              <p:nvPr/>
            </p:nvSpPr>
            <p:spPr bwMode="auto">
              <a:xfrm>
                <a:off x="4666021" y="7329144"/>
                <a:ext cx="800100" cy="34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Ubuntu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r>
                  <a:rPr lang="en-US" altLang="en-US"/>
                  <a:t>depth</a:t>
                </a:r>
              </a:p>
            </p:txBody>
          </p:sp>
          <p:sp>
            <p:nvSpPr>
              <p:cNvPr id="69" name="Rectangle 62"/>
              <p:cNvSpPr>
                <a:spLocks noChangeArrowheads="1"/>
              </p:cNvSpPr>
              <p:nvPr/>
            </p:nvSpPr>
            <p:spPr bwMode="auto">
              <a:xfrm>
                <a:off x="3946525" y="2212975"/>
                <a:ext cx="71438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63"/>
              <p:cNvSpPr>
                <a:spLocks noChangeArrowheads="1"/>
              </p:cNvSpPr>
              <p:nvPr/>
            </p:nvSpPr>
            <p:spPr bwMode="auto">
              <a:xfrm>
                <a:off x="4232275" y="2454275"/>
                <a:ext cx="71438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64"/>
              <p:cNvSpPr>
                <a:spLocks noChangeArrowheads="1"/>
              </p:cNvSpPr>
              <p:nvPr/>
            </p:nvSpPr>
            <p:spPr bwMode="auto">
              <a:xfrm>
                <a:off x="4552950" y="2725738"/>
                <a:ext cx="71438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65"/>
              <p:cNvSpPr>
                <a:spLocks noChangeArrowheads="1"/>
              </p:cNvSpPr>
              <p:nvPr/>
            </p:nvSpPr>
            <p:spPr bwMode="auto">
              <a:xfrm>
                <a:off x="4894263" y="2957513"/>
                <a:ext cx="71437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66"/>
              <p:cNvSpPr>
                <a:spLocks noChangeArrowheads="1"/>
              </p:cNvSpPr>
              <p:nvPr/>
            </p:nvSpPr>
            <p:spPr bwMode="auto">
              <a:xfrm>
                <a:off x="5243513" y="3228975"/>
                <a:ext cx="71437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67"/>
              <p:cNvSpPr>
                <a:spLocks noChangeArrowheads="1"/>
              </p:cNvSpPr>
              <p:nvPr/>
            </p:nvSpPr>
            <p:spPr bwMode="auto">
              <a:xfrm>
                <a:off x="5629275" y="3500438"/>
                <a:ext cx="71438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68"/>
              <p:cNvSpPr>
                <a:spLocks noChangeArrowheads="1"/>
              </p:cNvSpPr>
              <p:nvPr/>
            </p:nvSpPr>
            <p:spPr bwMode="auto">
              <a:xfrm>
                <a:off x="6034088" y="3832225"/>
                <a:ext cx="71437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69"/>
              <p:cNvSpPr>
                <a:spLocks noChangeArrowheads="1"/>
              </p:cNvSpPr>
              <p:nvPr/>
            </p:nvSpPr>
            <p:spPr bwMode="auto">
              <a:xfrm>
                <a:off x="6488113" y="4152900"/>
                <a:ext cx="71437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70"/>
              <p:cNvSpPr>
                <a:spLocks noChangeArrowheads="1"/>
              </p:cNvSpPr>
              <p:nvPr/>
            </p:nvSpPr>
            <p:spPr bwMode="auto">
              <a:xfrm>
                <a:off x="6972300" y="4562475"/>
                <a:ext cx="71438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71"/>
              <p:cNvSpPr>
                <a:spLocks noChangeArrowheads="1"/>
              </p:cNvSpPr>
              <p:nvPr/>
            </p:nvSpPr>
            <p:spPr bwMode="auto">
              <a:xfrm>
                <a:off x="2643188" y="2781300"/>
                <a:ext cx="71437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72"/>
              <p:cNvSpPr>
                <a:spLocks noChangeArrowheads="1"/>
              </p:cNvSpPr>
              <p:nvPr/>
            </p:nvSpPr>
            <p:spPr bwMode="auto">
              <a:xfrm>
                <a:off x="2906713" y="3065463"/>
                <a:ext cx="71437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73"/>
              <p:cNvSpPr>
                <a:spLocks noChangeArrowheads="1"/>
              </p:cNvSpPr>
              <p:nvPr/>
            </p:nvSpPr>
            <p:spPr bwMode="auto">
              <a:xfrm>
                <a:off x="3198813" y="3382963"/>
                <a:ext cx="71437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74"/>
              <p:cNvSpPr>
                <a:spLocks noChangeArrowheads="1"/>
              </p:cNvSpPr>
              <p:nvPr/>
            </p:nvSpPr>
            <p:spPr bwMode="auto">
              <a:xfrm>
                <a:off x="3492500" y="3625850"/>
                <a:ext cx="71438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75"/>
              <p:cNvSpPr>
                <a:spLocks noChangeArrowheads="1"/>
              </p:cNvSpPr>
              <p:nvPr/>
            </p:nvSpPr>
            <p:spPr bwMode="auto">
              <a:xfrm>
                <a:off x="3805238" y="3914775"/>
                <a:ext cx="71437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76"/>
              <p:cNvSpPr>
                <a:spLocks noChangeArrowheads="1"/>
              </p:cNvSpPr>
              <p:nvPr/>
            </p:nvSpPr>
            <p:spPr bwMode="auto">
              <a:xfrm>
                <a:off x="4133850" y="4186238"/>
                <a:ext cx="71438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77"/>
              <p:cNvSpPr>
                <a:spLocks noChangeArrowheads="1"/>
              </p:cNvSpPr>
              <p:nvPr/>
            </p:nvSpPr>
            <p:spPr bwMode="auto">
              <a:xfrm>
                <a:off x="4500563" y="4564063"/>
                <a:ext cx="71437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78"/>
              <p:cNvSpPr>
                <a:spLocks noChangeArrowheads="1"/>
              </p:cNvSpPr>
              <p:nvPr/>
            </p:nvSpPr>
            <p:spPr bwMode="auto">
              <a:xfrm>
                <a:off x="4899025" y="4997450"/>
                <a:ext cx="71438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79"/>
              <p:cNvSpPr>
                <a:spLocks noChangeArrowheads="1"/>
              </p:cNvSpPr>
              <p:nvPr/>
            </p:nvSpPr>
            <p:spPr bwMode="auto">
              <a:xfrm>
                <a:off x="5330825" y="5476875"/>
                <a:ext cx="71438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80"/>
              <p:cNvSpPr>
                <a:spLocks noChangeArrowheads="1"/>
              </p:cNvSpPr>
              <p:nvPr/>
            </p:nvSpPr>
            <p:spPr bwMode="auto">
              <a:xfrm>
                <a:off x="4984750" y="2127250"/>
                <a:ext cx="71438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81"/>
              <p:cNvSpPr>
                <a:spLocks noChangeArrowheads="1"/>
              </p:cNvSpPr>
              <p:nvPr/>
            </p:nvSpPr>
            <p:spPr bwMode="auto">
              <a:xfrm>
                <a:off x="5297488" y="2325688"/>
                <a:ext cx="71437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82"/>
              <p:cNvSpPr>
                <a:spLocks noChangeArrowheads="1"/>
              </p:cNvSpPr>
              <p:nvPr/>
            </p:nvSpPr>
            <p:spPr bwMode="auto">
              <a:xfrm>
                <a:off x="5624513" y="2549525"/>
                <a:ext cx="71437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83"/>
              <p:cNvSpPr>
                <a:spLocks noChangeArrowheads="1"/>
              </p:cNvSpPr>
              <p:nvPr/>
            </p:nvSpPr>
            <p:spPr bwMode="auto">
              <a:xfrm>
                <a:off x="5978525" y="2778125"/>
                <a:ext cx="71438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84"/>
              <p:cNvSpPr>
                <a:spLocks noChangeArrowheads="1"/>
              </p:cNvSpPr>
              <p:nvPr/>
            </p:nvSpPr>
            <p:spPr bwMode="auto">
              <a:xfrm>
                <a:off x="6365875" y="2997200"/>
                <a:ext cx="71438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85"/>
              <p:cNvSpPr>
                <a:spLocks noChangeArrowheads="1"/>
              </p:cNvSpPr>
              <p:nvPr/>
            </p:nvSpPr>
            <p:spPr bwMode="auto">
              <a:xfrm>
                <a:off x="6773863" y="3240088"/>
                <a:ext cx="71437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86"/>
              <p:cNvSpPr>
                <a:spLocks noChangeArrowheads="1"/>
              </p:cNvSpPr>
              <p:nvPr/>
            </p:nvSpPr>
            <p:spPr bwMode="auto">
              <a:xfrm>
                <a:off x="7221538" y="3533775"/>
                <a:ext cx="71437" cy="7143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87"/>
              <p:cNvSpPr>
                <a:spLocks noChangeArrowheads="1"/>
              </p:cNvSpPr>
              <p:nvPr/>
            </p:nvSpPr>
            <p:spPr bwMode="auto">
              <a:xfrm>
                <a:off x="7685088" y="3906838"/>
                <a:ext cx="71437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88"/>
              <p:cNvSpPr>
                <a:spLocks noChangeArrowheads="1"/>
              </p:cNvSpPr>
              <p:nvPr/>
            </p:nvSpPr>
            <p:spPr bwMode="auto">
              <a:xfrm>
                <a:off x="8178800" y="4278313"/>
                <a:ext cx="71438" cy="7143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9"/>
              <p:cNvSpPr>
                <a:spLocks noChangeArrowheads="1"/>
              </p:cNvSpPr>
              <p:nvPr/>
            </p:nvSpPr>
            <p:spPr bwMode="auto">
              <a:xfrm>
                <a:off x="719138" y="5903913"/>
                <a:ext cx="1711325" cy="1557337"/>
              </a:xfrm>
              <a:custGeom>
                <a:avLst/>
                <a:gdLst>
                  <a:gd name="T0" fmla="*/ 1600 w 4755"/>
                  <a:gd name="T1" fmla="*/ 4327 h 4328"/>
                  <a:gd name="T2" fmla="*/ 4754 w 4755"/>
                  <a:gd name="T3" fmla="*/ 1837 h 4328"/>
                  <a:gd name="T4" fmla="*/ 4200 w 4755"/>
                  <a:gd name="T5" fmla="*/ 200 h 4328"/>
                  <a:gd name="T6" fmla="*/ 0 w 4755"/>
                  <a:gd name="T7" fmla="*/ 0 h 4328"/>
                  <a:gd name="T8" fmla="*/ 1600 w 4755"/>
                  <a:gd name="T9" fmla="*/ 4327 h 4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5" h="4328">
                    <a:moveTo>
                      <a:pt x="1600" y="4327"/>
                    </a:moveTo>
                    <a:lnTo>
                      <a:pt x="4754" y="1837"/>
                    </a:lnTo>
                    <a:lnTo>
                      <a:pt x="4200" y="200"/>
                    </a:lnTo>
                    <a:lnTo>
                      <a:pt x="0" y="0"/>
                    </a:lnTo>
                    <a:lnTo>
                      <a:pt x="1600" y="432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90"/>
              <p:cNvSpPr>
                <a:spLocks noChangeShapeType="1"/>
              </p:cNvSpPr>
              <p:nvPr/>
            </p:nvSpPr>
            <p:spPr bwMode="auto">
              <a:xfrm>
                <a:off x="1462088" y="6543675"/>
                <a:ext cx="165100" cy="4270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91"/>
              <p:cNvSpPr>
                <a:spLocks noChangeShapeType="1"/>
              </p:cNvSpPr>
              <p:nvPr/>
            </p:nvSpPr>
            <p:spPr bwMode="auto">
              <a:xfrm flipV="1">
                <a:off x="1462088" y="6357938"/>
                <a:ext cx="536575" cy="1968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92"/>
              <p:cNvSpPr>
                <a:spLocks noChangeShapeType="1"/>
              </p:cNvSpPr>
              <p:nvPr/>
            </p:nvSpPr>
            <p:spPr bwMode="auto">
              <a:xfrm flipH="1" flipV="1">
                <a:off x="1330325" y="6127750"/>
                <a:ext cx="152400" cy="4270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Text Box 93"/>
              <p:cNvSpPr txBox="1">
                <a:spLocks noChangeArrowheads="1"/>
              </p:cNvSpPr>
              <p:nvPr/>
            </p:nvSpPr>
            <p:spPr bwMode="auto">
              <a:xfrm>
                <a:off x="2025650" y="6146800"/>
                <a:ext cx="325438" cy="34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/>
              <a:lstStyle/>
              <a:p>
                <a:r>
                  <a:rPr lang="en-US" altLang="en-US">
                    <a:solidFill>
                      <a:srgbClr val="000000"/>
                    </a:solidFill>
                    <a:ea typeface="Droid Sans Fallback" charset="0"/>
                    <a:cs typeface="Droid Sans Fallback" charset="0"/>
                  </a:rPr>
                  <a:t>X</a:t>
                </a:r>
              </a:p>
            </p:txBody>
          </p:sp>
          <p:sp>
            <p:nvSpPr>
              <p:cNvPr id="101" name="Text Box 94"/>
              <p:cNvSpPr txBox="1">
                <a:spLocks noChangeArrowheads="1"/>
              </p:cNvSpPr>
              <p:nvPr/>
            </p:nvSpPr>
            <p:spPr bwMode="auto">
              <a:xfrm>
                <a:off x="1138238" y="5702300"/>
                <a:ext cx="317500" cy="34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/>
              <a:lstStyle/>
              <a:p>
                <a:r>
                  <a:rPr lang="en-US" altLang="en-US">
                    <a:solidFill>
                      <a:srgbClr val="000000"/>
                    </a:solidFill>
                    <a:ea typeface="Droid Sans Fallback" charset="0"/>
                    <a:cs typeface="Droid Sans Fallback" charset="0"/>
                  </a:rPr>
                  <a:t>Y</a:t>
                </a:r>
              </a:p>
            </p:txBody>
          </p:sp>
          <p:sp>
            <p:nvSpPr>
              <p:cNvPr id="102" name="Text Box 95"/>
              <p:cNvSpPr txBox="1">
                <a:spLocks noChangeArrowheads="1"/>
              </p:cNvSpPr>
              <p:nvPr/>
            </p:nvSpPr>
            <p:spPr bwMode="auto">
              <a:xfrm>
                <a:off x="1295400" y="6784975"/>
                <a:ext cx="311150" cy="34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/>
              <a:lstStyle/>
              <a:p>
                <a:r>
                  <a:rPr lang="en-US" altLang="en-US">
                    <a:solidFill>
                      <a:srgbClr val="000000"/>
                    </a:solidFill>
                    <a:ea typeface="Droid Sans Fallback" charset="0"/>
                    <a:cs typeface="Droid Sans Fallback" charset="0"/>
                  </a:rPr>
                  <a:t>Z</a:t>
                </a:r>
              </a:p>
            </p:txBody>
          </p:sp>
          <p:sp>
            <p:nvSpPr>
              <p:cNvPr id="103" name="Text Box 96"/>
              <p:cNvSpPr txBox="1">
                <a:spLocks noChangeArrowheads="1"/>
              </p:cNvSpPr>
              <p:nvPr/>
            </p:nvSpPr>
            <p:spPr bwMode="auto">
              <a:xfrm>
                <a:off x="1784350" y="6999288"/>
                <a:ext cx="466725" cy="231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53820" rIns="90000" bIns="45000"/>
              <a:lstStyle/>
              <a:p>
                <a:r>
                  <a:rPr lang="en-US" altLang="en-US" sz="1000">
                    <a:solidFill>
                      <a:srgbClr val="000000"/>
                    </a:solidFill>
                    <a:ea typeface="Droid Sans Fallback" charset="0"/>
                    <a:cs typeface="Droid Sans Fallback" charset="0"/>
                  </a:rPr>
                  <a:t>5132</a:t>
                </a: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8168399" y="1975531"/>
            <a:ext cx="2547937" cy="2217738"/>
            <a:chOff x="157163" y="-1249363"/>
            <a:chExt cx="2547937" cy="2217738"/>
          </a:xfrm>
        </p:grpSpPr>
        <p:sp>
          <p:nvSpPr>
            <p:cNvPr id="105" name="Rectangle 2"/>
            <p:cNvSpPr>
              <a:spLocks noChangeArrowheads="1"/>
            </p:cNvSpPr>
            <p:nvPr/>
          </p:nvSpPr>
          <p:spPr bwMode="auto">
            <a:xfrm>
              <a:off x="461963" y="-1249363"/>
              <a:ext cx="2243137" cy="18827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3"/>
            <p:cNvSpPr>
              <a:spLocks noChangeArrowheads="1"/>
            </p:cNvSpPr>
            <p:nvPr/>
          </p:nvSpPr>
          <p:spPr bwMode="auto">
            <a:xfrm>
              <a:off x="539750" y="-1222375"/>
              <a:ext cx="71438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4"/>
            <p:cNvSpPr>
              <a:spLocks noChangeArrowheads="1"/>
            </p:cNvSpPr>
            <p:nvPr/>
          </p:nvSpPr>
          <p:spPr bwMode="auto">
            <a:xfrm>
              <a:off x="933450" y="-1222375"/>
              <a:ext cx="71438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5"/>
            <p:cNvSpPr>
              <a:spLocks noChangeArrowheads="1"/>
            </p:cNvSpPr>
            <p:nvPr/>
          </p:nvSpPr>
          <p:spPr bwMode="auto">
            <a:xfrm>
              <a:off x="566738" y="-1003300"/>
              <a:ext cx="71437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6"/>
            <p:cNvSpPr>
              <a:spLocks noChangeArrowheads="1"/>
            </p:cNvSpPr>
            <p:nvPr/>
          </p:nvSpPr>
          <p:spPr bwMode="auto">
            <a:xfrm>
              <a:off x="587375" y="-784225"/>
              <a:ext cx="71438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617538" y="-565150"/>
              <a:ext cx="71437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8"/>
            <p:cNvSpPr>
              <a:spLocks noChangeArrowheads="1"/>
            </p:cNvSpPr>
            <p:nvPr/>
          </p:nvSpPr>
          <p:spPr bwMode="auto">
            <a:xfrm>
              <a:off x="641350" y="-339725"/>
              <a:ext cx="71438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9"/>
            <p:cNvSpPr>
              <a:spLocks noChangeArrowheads="1"/>
            </p:cNvSpPr>
            <p:nvPr/>
          </p:nvSpPr>
          <p:spPr bwMode="auto">
            <a:xfrm>
              <a:off x="654050" y="-128588"/>
              <a:ext cx="71438" cy="714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10"/>
            <p:cNvSpPr>
              <a:spLocks noChangeArrowheads="1"/>
            </p:cNvSpPr>
            <p:nvPr/>
          </p:nvSpPr>
          <p:spPr bwMode="auto">
            <a:xfrm>
              <a:off x="696913" y="315912"/>
              <a:ext cx="71437" cy="714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11"/>
            <p:cNvSpPr>
              <a:spLocks noChangeArrowheads="1"/>
            </p:cNvSpPr>
            <p:nvPr/>
          </p:nvSpPr>
          <p:spPr bwMode="auto">
            <a:xfrm>
              <a:off x="674688" y="96837"/>
              <a:ext cx="71437" cy="714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12"/>
            <p:cNvSpPr>
              <a:spLocks noChangeArrowheads="1"/>
            </p:cNvSpPr>
            <p:nvPr/>
          </p:nvSpPr>
          <p:spPr bwMode="auto">
            <a:xfrm>
              <a:off x="717550" y="541337"/>
              <a:ext cx="71438" cy="714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2276475" y="-1212850"/>
              <a:ext cx="71438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14"/>
            <p:cNvSpPr>
              <a:spLocks noChangeArrowheads="1"/>
            </p:cNvSpPr>
            <p:nvPr/>
          </p:nvSpPr>
          <p:spPr bwMode="auto">
            <a:xfrm>
              <a:off x="2327275" y="-996950"/>
              <a:ext cx="71438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5"/>
            <p:cNvSpPr>
              <a:spLocks noChangeArrowheads="1"/>
            </p:cNvSpPr>
            <p:nvPr/>
          </p:nvSpPr>
          <p:spPr bwMode="auto">
            <a:xfrm>
              <a:off x="2363788" y="-777875"/>
              <a:ext cx="71437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16"/>
            <p:cNvSpPr>
              <a:spLocks noChangeArrowheads="1"/>
            </p:cNvSpPr>
            <p:nvPr/>
          </p:nvSpPr>
          <p:spPr bwMode="auto">
            <a:xfrm>
              <a:off x="2414588" y="-555625"/>
              <a:ext cx="71437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7"/>
            <p:cNvSpPr>
              <a:spLocks noChangeArrowheads="1"/>
            </p:cNvSpPr>
            <p:nvPr/>
          </p:nvSpPr>
          <p:spPr bwMode="auto">
            <a:xfrm>
              <a:off x="2454275" y="-341313"/>
              <a:ext cx="71438" cy="714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8"/>
            <p:cNvSpPr>
              <a:spLocks noChangeArrowheads="1"/>
            </p:cNvSpPr>
            <p:nvPr/>
          </p:nvSpPr>
          <p:spPr bwMode="auto">
            <a:xfrm>
              <a:off x="2501900" y="-114300"/>
              <a:ext cx="71438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9"/>
            <p:cNvSpPr>
              <a:spLocks noChangeArrowheads="1"/>
            </p:cNvSpPr>
            <p:nvPr/>
          </p:nvSpPr>
          <p:spPr bwMode="auto">
            <a:xfrm>
              <a:off x="2541588" y="111125"/>
              <a:ext cx="71437" cy="7143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20"/>
            <p:cNvSpPr>
              <a:spLocks noChangeArrowheads="1"/>
            </p:cNvSpPr>
            <p:nvPr/>
          </p:nvSpPr>
          <p:spPr bwMode="auto">
            <a:xfrm>
              <a:off x="2586038" y="328612"/>
              <a:ext cx="71437" cy="714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21"/>
            <p:cNvSpPr>
              <a:spLocks noChangeArrowheads="1"/>
            </p:cNvSpPr>
            <p:nvPr/>
          </p:nvSpPr>
          <p:spPr bwMode="auto">
            <a:xfrm>
              <a:off x="2619375" y="544512"/>
              <a:ext cx="71438" cy="7143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22"/>
            <p:cNvSpPr>
              <a:spLocks noChangeArrowheads="1"/>
            </p:cNvSpPr>
            <p:nvPr/>
          </p:nvSpPr>
          <p:spPr bwMode="auto">
            <a:xfrm>
              <a:off x="973138" y="-1020763"/>
              <a:ext cx="71437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23"/>
            <p:cNvSpPr>
              <a:spLocks noChangeArrowheads="1"/>
            </p:cNvSpPr>
            <p:nvPr/>
          </p:nvSpPr>
          <p:spPr bwMode="auto">
            <a:xfrm>
              <a:off x="996950" y="-795338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Rectangle 24"/>
            <p:cNvSpPr>
              <a:spLocks noChangeArrowheads="1"/>
            </p:cNvSpPr>
            <p:nvPr/>
          </p:nvSpPr>
          <p:spPr bwMode="auto">
            <a:xfrm>
              <a:off x="1047750" y="-576263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1092200" y="-344488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1128713" y="-128588"/>
              <a:ext cx="71437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1179513" y="93662"/>
              <a:ext cx="71437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1225550" y="312737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1273175" y="538162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1458913" y="-1231900"/>
              <a:ext cx="71437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1498600" y="-1033463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1549400" y="-804863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1579563" y="-593725"/>
              <a:ext cx="71437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1630363" y="-360363"/>
              <a:ext cx="71437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1677988" y="-155575"/>
              <a:ext cx="71437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1727200" y="73025"/>
              <a:ext cx="71438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37"/>
            <p:cNvSpPr>
              <a:spLocks noChangeArrowheads="1"/>
            </p:cNvSpPr>
            <p:nvPr/>
          </p:nvSpPr>
          <p:spPr bwMode="auto">
            <a:xfrm>
              <a:off x="1778000" y="301625"/>
              <a:ext cx="71438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38"/>
            <p:cNvSpPr>
              <a:spLocks noChangeArrowheads="1"/>
            </p:cNvSpPr>
            <p:nvPr/>
          </p:nvSpPr>
          <p:spPr bwMode="auto">
            <a:xfrm>
              <a:off x="1811338" y="534987"/>
              <a:ext cx="71437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39"/>
            <p:cNvSpPr>
              <a:spLocks noChangeArrowheads="1"/>
            </p:cNvSpPr>
            <p:nvPr/>
          </p:nvSpPr>
          <p:spPr bwMode="auto">
            <a:xfrm>
              <a:off x="1912938" y="-1231900"/>
              <a:ext cx="71437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40"/>
            <p:cNvSpPr>
              <a:spLocks noChangeArrowheads="1"/>
            </p:cNvSpPr>
            <p:nvPr/>
          </p:nvSpPr>
          <p:spPr bwMode="auto">
            <a:xfrm>
              <a:off x="1946275" y="-1023938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41"/>
            <p:cNvSpPr>
              <a:spLocks noChangeArrowheads="1"/>
            </p:cNvSpPr>
            <p:nvPr/>
          </p:nvSpPr>
          <p:spPr bwMode="auto">
            <a:xfrm>
              <a:off x="1990725" y="-808038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42"/>
            <p:cNvSpPr>
              <a:spLocks noChangeArrowheads="1"/>
            </p:cNvSpPr>
            <p:nvPr/>
          </p:nvSpPr>
          <p:spPr bwMode="auto">
            <a:xfrm>
              <a:off x="2038350" y="-579438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43"/>
            <p:cNvSpPr>
              <a:spLocks noChangeArrowheads="1"/>
            </p:cNvSpPr>
            <p:nvPr/>
          </p:nvSpPr>
          <p:spPr bwMode="auto">
            <a:xfrm>
              <a:off x="2087563" y="-347663"/>
              <a:ext cx="71437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44"/>
            <p:cNvSpPr>
              <a:spLocks noChangeArrowheads="1"/>
            </p:cNvSpPr>
            <p:nvPr/>
          </p:nvSpPr>
          <p:spPr bwMode="auto">
            <a:xfrm>
              <a:off x="2128838" y="-146050"/>
              <a:ext cx="71437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45"/>
            <p:cNvSpPr>
              <a:spLocks noChangeArrowheads="1"/>
            </p:cNvSpPr>
            <p:nvPr/>
          </p:nvSpPr>
          <p:spPr bwMode="auto">
            <a:xfrm>
              <a:off x="2168525" y="82550"/>
              <a:ext cx="71438" cy="714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46"/>
            <p:cNvSpPr>
              <a:spLocks noChangeArrowheads="1"/>
            </p:cNvSpPr>
            <p:nvPr/>
          </p:nvSpPr>
          <p:spPr bwMode="auto">
            <a:xfrm>
              <a:off x="2216150" y="309562"/>
              <a:ext cx="71438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47"/>
            <p:cNvSpPr>
              <a:spLocks noChangeArrowheads="1"/>
            </p:cNvSpPr>
            <p:nvPr/>
          </p:nvSpPr>
          <p:spPr bwMode="auto">
            <a:xfrm>
              <a:off x="2252663" y="534987"/>
              <a:ext cx="71437" cy="714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48"/>
            <p:cNvSpPr>
              <a:spLocks noChangeShapeType="1"/>
            </p:cNvSpPr>
            <p:nvPr/>
          </p:nvSpPr>
          <p:spPr bwMode="auto">
            <a:xfrm flipV="1">
              <a:off x="312738" y="146050"/>
              <a:ext cx="1587" cy="500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49"/>
            <p:cNvSpPr>
              <a:spLocks noChangeShapeType="1"/>
            </p:cNvSpPr>
            <p:nvPr/>
          </p:nvSpPr>
          <p:spPr bwMode="auto">
            <a:xfrm>
              <a:off x="476250" y="804862"/>
              <a:ext cx="46831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Text Box 50"/>
            <p:cNvSpPr txBox="1">
              <a:spLocks noChangeArrowheads="1"/>
            </p:cNvSpPr>
            <p:nvPr/>
          </p:nvSpPr>
          <p:spPr bwMode="auto">
            <a:xfrm>
              <a:off x="973138" y="622300"/>
              <a:ext cx="298450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altLang="en-US">
                  <a:solidFill>
                    <a:srgbClr val="000000"/>
                  </a:solidFill>
                  <a:ea typeface="Droid Sans Fallback" charset="0"/>
                  <a:cs typeface="Droid Sans Fallback" charset="0"/>
                </a:rPr>
                <a:t>x</a:t>
              </a:r>
            </a:p>
          </p:txBody>
        </p:sp>
        <p:sp>
          <p:nvSpPr>
            <p:cNvPr id="154" name="Text Box 51"/>
            <p:cNvSpPr txBox="1">
              <a:spLocks noChangeArrowheads="1"/>
            </p:cNvSpPr>
            <p:nvPr/>
          </p:nvSpPr>
          <p:spPr bwMode="auto">
            <a:xfrm>
              <a:off x="157163" y="-255588"/>
              <a:ext cx="317500" cy="34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r>
                <a:rPr lang="en-US" altLang="en-US">
                  <a:solidFill>
                    <a:srgbClr val="000000"/>
                  </a:solidFill>
                  <a:ea typeface="Droid Sans Fallback" charset="0"/>
                  <a:cs typeface="Droid Sans Fallback" charset="0"/>
                </a:rPr>
                <a:t>Y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36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" y="240948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8A0000"/>
                </a:solidFill>
                <a:latin typeface="+mn-lt"/>
              </a:rPr>
              <a:t>N</a:t>
            </a:r>
            <a:r>
              <a:rPr lang="en-US" b="1" smtClean="0">
                <a:solidFill>
                  <a:srgbClr val="8A0000"/>
                </a:solidFill>
                <a:latin typeface="+mn-lt"/>
              </a:rPr>
              <a:t>eighborhood Algorithm (NA) output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80100"/>
              </p:ext>
            </p:extLst>
          </p:nvPr>
        </p:nvGraphicFramePr>
        <p:xfrm>
          <a:off x="732046" y="1687202"/>
          <a:ext cx="6275798" cy="4626101"/>
        </p:xfrm>
        <a:graphic>
          <a:graphicData uri="http://schemas.openxmlformats.org/drawingml/2006/table">
            <a:tbl>
              <a:tblPr firstRow="1" bandRow="1"/>
              <a:tblGrid>
                <a:gridCol w="1710728"/>
                <a:gridCol w="2027627"/>
                <a:gridCol w="1343544"/>
                <a:gridCol w="1193899"/>
              </a:tblGrid>
              <a:tr h="683465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Model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Objective function</a:t>
                      </a:r>
                    </a:p>
                    <a:p>
                      <a:pPr algn="ctr"/>
                      <a:r>
                        <a:rPr lang="en-US" b="1" smtClean="0"/>
                        <a:t>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Cell</a:t>
                      </a:r>
                      <a:r>
                        <a:rPr lang="en-US" b="1" baseline="0" smtClean="0"/>
                        <a:t> Area</a:t>
                      </a:r>
                    </a:p>
                    <a:p>
                      <a:pPr algn="ctr"/>
                      <a:r>
                        <a:rPr lang="en-US" b="1" baseline="0" smtClean="0"/>
                        <a:t>A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Geological</a:t>
                      </a:r>
                      <a:r>
                        <a:rPr lang="en-US" b="1" baseline="0" smtClean="0"/>
                        <a:t> scenario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4178" r="15854" b="17410"/>
          <a:stretch/>
        </p:blipFill>
        <p:spPr>
          <a:xfrm>
            <a:off x="7210833" y="2187238"/>
            <a:ext cx="4715722" cy="2534117"/>
          </a:xfrm>
          <a:prstGeom prst="rect">
            <a:avLst/>
          </a:prstGeom>
        </p:spPr>
      </p:pic>
      <p:pic>
        <p:nvPicPr>
          <p:cNvPr id="7" name="Picture 2" descr="mba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7517367" y="4843229"/>
            <a:ext cx="4180646" cy="1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58812" y="5074690"/>
            <a:ext cx="302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9" name="TextBox 8"/>
          <p:cNvSpPr txBox="1"/>
          <p:nvPr/>
        </p:nvSpPr>
        <p:spPr>
          <a:xfrm>
            <a:off x="10172726" y="5073476"/>
            <a:ext cx="189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High objective function</a:t>
            </a:r>
            <a:endParaRPr lang="en-US" sz="1400" b="1"/>
          </a:p>
        </p:txBody>
      </p:sp>
      <p:sp>
        <p:nvSpPr>
          <p:cNvPr id="11" name="TextBox 10"/>
          <p:cNvSpPr txBox="1"/>
          <p:nvPr/>
        </p:nvSpPr>
        <p:spPr>
          <a:xfrm>
            <a:off x="7057700" y="6265360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... </a:t>
            </a:r>
            <a:r>
              <a:rPr lang="en-US"/>
              <a:t>e</a:t>
            </a:r>
            <a:r>
              <a:rPr lang="en-US" smtClean="0"/>
              <a:t>tc.</a:t>
            </a: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395111" y="1749778"/>
            <a:ext cx="304800" cy="4594578"/>
          </a:xfrm>
          <a:prstGeom prst="downArrow">
            <a:avLst>
              <a:gd name="adj1" fmla="val 12963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286933" y="3793068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Increasing objective function, O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401919" y="3277093"/>
            <a:ext cx="846714" cy="8465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548194" y="2159619"/>
            <a:ext cx="846714" cy="84658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56814" y="5694068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surface area = 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7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12" y="286103"/>
            <a:ext cx="11568288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Posterior probability of dual-medium geological scenarios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27180" y="4007808"/>
                <a:ext cx="2617896" cy="1226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i="0"/>
                            <m:t>i</m:t>
                          </m:r>
                          <m:r>
                            <m:rPr>
                              <m:nor/>
                            </m:rPr>
                            <a:rPr lang="en-US" sz="2400" i="0" smtClean="0"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ea typeface="Cambria Math" panose="02040503050406030204" pitchFamily="18" charset="0"/>
                            </a:rPr>
                            <m:t>Models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 i="0"/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i="0"/>
                                <m:t>i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i="0"/>
                            <m:t> ×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i="0"/>
                                <m:t>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i="0"/>
                                <m:t>i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 i="0"/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0" i="0" smtClean="0"/>
                            <m:t>C</m:t>
                          </m:r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180" y="4007808"/>
                <a:ext cx="2617896" cy="12269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13231" y="5611022"/>
                <a:ext cx="303166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/>
                        <m:t>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i="0"/>
                            <m:t>model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n-US" sz="2400" i="0"/>
                            <m:t>data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/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i="0"/>
                                <m:t>i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/>
                            <m:t>C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/>
                        <m:t>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i="0"/>
                            <m:t>A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i="0"/>
                            <m:t>i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231" y="5611022"/>
                <a:ext cx="3031663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12085" y="2895758"/>
                <a:ext cx="1992790" cy="841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sz="2600" b="0" i="0" smtClean="0"/>
                        <m:t>=</m:t>
                      </m:r>
                      <m:r>
                        <m:rPr>
                          <m:nor/>
                        </m:rPr>
                        <a:rPr lang="en-US" sz="2600" b="0" i="0" smtClean="0"/>
                        <m:t>exp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600" i="0"/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600" i="0"/>
                                <m:t>O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600" i="0"/>
                                <m:t>α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85" y="2895758"/>
                <a:ext cx="1992790" cy="8415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50544" y="2111278"/>
                <a:ext cx="311245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="" xmlns:m="http://schemas.openxmlformats.org/officeDocument/2006/math">
                    <m:r>
                      <m:rPr>
                        <m:nor/>
                      </m:rPr>
                      <a:rPr lang="en-US" sz="2600" i="0" smtClean="0"/>
                      <m:t>P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 i="0"/>
                          <m:t>scenario</m:t>
                        </m:r>
                      </m:e>
                      <m:e>
                        <m:r>
                          <m:rPr>
                            <m:nor/>
                          </m:rPr>
                          <a:rPr lang="en-US" sz="2600" i="0"/>
                          <m:t>data</m:t>
                        </m:r>
                      </m:e>
                    </m:d>
                  </m:oMath>
                </a14:m>
                <a:r>
                  <a:rPr lang="en-US" sz="2600" smtClean="0"/>
                  <a:t> = ??</a:t>
                </a:r>
                <a:endParaRPr lang="en-US" sz="260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544" y="2111278"/>
                <a:ext cx="3112455" cy="492443"/>
              </a:xfrm>
              <a:prstGeom prst="rect">
                <a:avLst/>
              </a:prstGeom>
              <a:blipFill rotWithShape="0">
                <a:blip r:embed="rId5"/>
                <a:stretch>
                  <a:fillRect t="-9877" r="-2544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59512"/>
              </p:ext>
            </p:extLst>
          </p:nvPr>
        </p:nvGraphicFramePr>
        <p:xfrm>
          <a:off x="6080217" y="2525660"/>
          <a:ext cx="5897294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1729"/>
                <a:gridCol w="48355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Where;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F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: likelihood density function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O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: objective function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70000"/>
                        </a:lnSpc>
                        <a:buNone/>
                      </a:pPr>
                      <a:r>
                        <a:rPr lang="en-US" sz="2000" smtClean="0"/>
                        <a:t>: scaling parameter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A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: area of the polygon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88729" y="5639056"/>
                <a:ext cx="3298915" cy="961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 smtClean="0"/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i="0"/>
                            <m:t>scenario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en-US" sz="2000" i="0"/>
                            <m:t>data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i="0"/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en-US" sz="2000" i="0"/>
                            <m:t>∈</m:t>
                          </m:r>
                          <m:r>
                            <m:rPr>
                              <m:nor/>
                            </m:rPr>
                            <a:rPr lang="en-US" sz="2000" i="0"/>
                            <m:t>Sci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i="0"/>
                                    <m:t>f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b="0" i="0" smtClean="0"/>
                                <m:t>C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 i="0"/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 i="0"/>
                                <m:t>A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29" y="5639056"/>
                <a:ext cx="3298915" cy="9610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7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170020" y="6111836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... </a:t>
            </a:r>
            <a:r>
              <a:rPr lang="en-US"/>
              <a:t>e</a:t>
            </a:r>
            <a:r>
              <a:rPr lang="en-US" smtClean="0"/>
              <a:t>tc.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17353"/>
              </p:ext>
            </p:extLst>
          </p:nvPr>
        </p:nvGraphicFramePr>
        <p:xfrm>
          <a:off x="732046" y="1687202"/>
          <a:ext cx="8191691" cy="4626101"/>
        </p:xfrm>
        <a:graphic>
          <a:graphicData uri="http://schemas.openxmlformats.org/drawingml/2006/table">
            <a:tbl>
              <a:tblPr firstRow="1" bandRow="1"/>
              <a:tblGrid>
                <a:gridCol w="1390266"/>
                <a:gridCol w="2156178"/>
                <a:gridCol w="1591733"/>
                <a:gridCol w="1467556"/>
                <a:gridCol w="1585958"/>
              </a:tblGrid>
              <a:tr h="683465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Model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Objective function</a:t>
                      </a:r>
                    </a:p>
                    <a:p>
                      <a:pPr algn="ctr"/>
                      <a:r>
                        <a:rPr lang="en-US" b="1" smtClean="0"/>
                        <a:t>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Cell</a:t>
                      </a:r>
                      <a:r>
                        <a:rPr lang="en-US" b="1" baseline="0" smtClean="0"/>
                        <a:t> Area</a:t>
                      </a:r>
                    </a:p>
                    <a:p>
                      <a:pPr algn="ctr"/>
                      <a:r>
                        <a:rPr lang="en-US" b="1" baseline="0" smtClean="0"/>
                        <a:t>A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Geological</a:t>
                      </a:r>
                      <a:r>
                        <a:rPr lang="en-US" b="1" baseline="0" smtClean="0"/>
                        <a:t> scenario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n-lt"/>
                        </a:rPr>
                        <a:t>P(</a:t>
                      </a:r>
                      <a:r>
                        <a:rPr lang="en-US" b="1" dirty="0" err="1" smtClean="0">
                          <a:latin typeface="+mn-lt"/>
                        </a:rPr>
                        <a:t>model|data</a:t>
                      </a:r>
                      <a:r>
                        <a:rPr lang="en-US" b="1" dirty="0" smtClean="0">
                          <a:latin typeface="+mn-lt"/>
                        </a:rPr>
                        <a:t>)</a:t>
                      </a:r>
                      <a:endParaRPr lang="en-US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712" y="286103"/>
            <a:ext cx="11568288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Posterior probability of dual-medium geological scenarios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95111" y="1749778"/>
            <a:ext cx="304800" cy="4594578"/>
          </a:xfrm>
          <a:prstGeom prst="downArrow">
            <a:avLst>
              <a:gd name="adj1" fmla="val 12963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286933" y="3793068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Increasing objective function, 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170020" y="6111836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... </a:t>
            </a:r>
            <a:r>
              <a:rPr lang="en-US"/>
              <a:t>e</a:t>
            </a:r>
            <a:r>
              <a:rPr lang="en-US" smtClean="0"/>
              <a:t>tc.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959406"/>
              </p:ext>
            </p:extLst>
          </p:nvPr>
        </p:nvGraphicFramePr>
        <p:xfrm>
          <a:off x="732046" y="1687202"/>
          <a:ext cx="8191691" cy="4626101"/>
        </p:xfrm>
        <a:graphic>
          <a:graphicData uri="http://schemas.openxmlformats.org/drawingml/2006/table">
            <a:tbl>
              <a:tblPr firstRow="1" bandRow="1"/>
              <a:tblGrid>
                <a:gridCol w="1390266"/>
                <a:gridCol w="2156178"/>
                <a:gridCol w="1591733"/>
                <a:gridCol w="1467556"/>
                <a:gridCol w="1585958"/>
              </a:tblGrid>
              <a:tr h="683465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Model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Objective function</a:t>
                      </a:r>
                    </a:p>
                    <a:p>
                      <a:pPr algn="ctr"/>
                      <a:r>
                        <a:rPr lang="en-US" b="1" smtClean="0"/>
                        <a:t>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Cell</a:t>
                      </a:r>
                      <a:r>
                        <a:rPr lang="en-US" b="1" baseline="0" smtClean="0"/>
                        <a:t> Area</a:t>
                      </a:r>
                    </a:p>
                    <a:p>
                      <a:pPr algn="ctr"/>
                      <a:r>
                        <a:rPr lang="en-US" b="1" baseline="0" smtClean="0"/>
                        <a:t>A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Geological</a:t>
                      </a:r>
                      <a:r>
                        <a:rPr lang="en-US" b="1" baseline="0" smtClean="0"/>
                        <a:t> scenario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+mn-lt"/>
                        </a:rPr>
                        <a:t>P(</a:t>
                      </a:r>
                      <a:r>
                        <a:rPr lang="en-US" b="1" dirty="0" err="1" smtClean="0">
                          <a:latin typeface="+mn-lt"/>
                        </a:rPr>
                        <a:t>model|data</a:t>
                      </a:r>
                      <a:r>
                        <a:rPr lang="en-US" b="1" dirty="0" smtClean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712" y="286103"/>
            <a:ext cx="11568288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Posterior probability of dual-medium geological scenarios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95111" y="1749778"/>
            <a:ext cx="304800" cy="4594578"/>
          </a:xfrm>
          <a:prstGeom prst="downArrow">
            <a:avLst>
              <a:gd name="adj1" fmla="val 12963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286933" y="3793068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Increasing objective function, 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1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170020" y="6111836"/>
            <a:ext cx="302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... </a:t>
            </a:r>
            <a:r>
              <a:rPr lang="en-US"/>
              <a:t>e</a:t>
            </a:r>
            <a:r>
              <a:rPr lang="en-US" smtClean="0"/>
              <a:t>tc.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96472"/>
              </p:ext>
            </p:extLst>
          </p:nvPr>
        </p:nvGraphicFramePr>
        <p:xfrm>
          <a:off x="732046" y="1687202"/>
          <a:ext cx="8191691" cy="4626101"/>
        </p:xfrm>
        <a:graphic>
          <a:graphicData uri="http://schemas.openxmlformats.org/drawingml/2006/table">
            <a:tbl>
              <a:tblPr firstRow="1" bandRow="1"/>
              <a:tblGrid>
                <a:gridCol w="1390266"/>
                <a:gridCol w="2156178"/>
                <a:gridCol w="1591733"/>
                <a:gridCol w="1467556"/>
                <a:gridCol w="1585958"/>
              </a:tblGrid>
              <a:tr h="683465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Model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Objective function</a:t>
                      </a:r>
                    </a:p>
                    <a:p>
                      <a:pPr algn="ctr"/>
                      <a:r>
                        <a:rPr lang="en-US" b="1" smtClean="0"/>
                        <a:t>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Cell</a:t>
                      </a:r>
                      <a:r>
                        <a:rPr lang="en-US" b="1" baseline="0" smtClean="0"/>
                        <a:t> Area</a:t>
                      </a:r>
                    </a:p>
                    <a:p>
                      <a:pPr algn="ctr"/>
                      <a:r>
                        <a:rPr lang="en-US" b="1" baseline="0" smtClean="0"/>
                        <a:t>A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Geological</a:t>
                      </a:r>
                      <a:r>
                        <a:rPr lang="en-US" b="1" baseline="0" smtClean="0"/>
                        <a:t> scenario</a:t>
                      </a:r>
                      <a:endParaRPr lang="en-US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+mn-lt"/>
                        </a:rPr>
                        <a:t>P(</a:t>
                      </a:r>
                      <a:r>
                        <a:rPr lang="en-US" b="1" dirty="0" err="1" smtClean="0">
                          <a:latin typeface="+mn-lt"/>
                        </a:rPr>
                        <a:t>model|data</a:t>
                      </a:r>
                      <a:r>
                        <a:rPr lang="en-US" b="1" dirty="0" smtClean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553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712" y="286103"/>
            <a:ext cx="11568288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Posterior probability of dual-medium geological scenarios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95111" y="1749778"/>
            <a:ext cx="304800" cy="4594578"/>
          </a:xfrm>
          <a:prstGeom prst="downArrow">
            <a:avLst>
              <a:gd name="adj1" fmla="val 12963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286933" y="3793068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Increasing objective function, 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1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00186"/>
              </p:ext>
            </p:extLst>
          </p:nvPr>
        </p:nvGraphicFramePr>
        <p:xfrm>
          <a:off x="1077658" y="1861458"/>
          <a:ext cx="4016856" cy="3714462"/>
        </p:xfrm>
        <a:graphic>
          <a:graphicData uri="http://schemas.openxmlformats.org/drawingml/2006/table">
            <a:tbl>
              <a:tblPr firstRow="1" bandRow="1"/>
              <a:tblGrid>
                <a:gridCol w="1720107"/>
                <a:gridCol w="2296749"/>
              </a:tblGrid>
              <a:tr h="409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Scenario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P(</a:t>
                      </a:r>
                      <a:r>
                        <a:rPr lang="en-US" b="1" dirty="0" err="1" smtClean="0"/>
                        <a:t>scenario|data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06" y="3477783"/>
            <a:ext cx="1266007" cy="98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65" y="3499001"/>
            <a:ext cx="1266007" cy="98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710" y="2135258"/>
            <a:ext cx="1245696" cy="10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62" y="3489957"/>
            <a:ext cx="1245696" cy="10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86" y="2123970"/>
            <a:ext cx="1245696" cy="10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98" y="4806742"/>
            <a:ext cx="1245696" cy="10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88" y="4818030"/>
            <a:ext cx="1245696" cy="10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5" y="2112681"/>
            <a:ext cx="1245696" cy="10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6" y="4784163"/>
            <a:ext cx="1245696" cy="10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Multiply 29"/>
          <p:cNvSpPr/>
          <p:nvPr/>
        </p:nvSpPr>
        <p:spPr>
          <a:xfrm>
            <a:off x="8888345" y="2336803"/>
            <a:ext cx="485422" cy="55315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8831900" y="5027245"/>
            <a:ext cx="485422" cy="55315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7409500" y="4993378"/>
            <a:ext cx="485422" cy="55315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025210" y="1746025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509477" y="1759019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49751" y="1774509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22742" y="3122100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493990" y="3153079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934264" y="3137590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22742" y="4469691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93990" y="4485180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965238" y="4485181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3712" y="286103"/>
            <a:ext cx="11568288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8A0000"/>
                </a:solidFill>
                <a:latin typeface="+mn-lt"/>
              </a:rPr>
              <a:t>Posterior probability of dual-medium geological scenarios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3689" y="5897689"/>
            <a:ext cx="539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9 dual-medium geological scenarios representing the prior space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469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77159"/>
              </p:ext>
            </p:extLst>
          </p:nvPr>
        </p:nvGraphicFramePr>
        <p:xfrm>
          <a:off x="1077658" y="1861458"/>
          <a:ext cx="4016856" cy="3714462"/>
        </p:xfrm>
        <a:graphic>
          <a:graphicData uri="http://schemas.openxmlformats.org/drawingml/2006/table">
            <a:tbl>
              <a:tblPr firstRow="1" bandRow="1"/>
              <a:tblGrid>
                <a:gridCol w="1720107"/>
                <a:gridCol w="2296749"/>
              </a:tblGrid>
              <a:tr h="40922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Scenario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P(</a:t>
                      </a:r>
                      <a:r>
                        <a:rPr lang="en-US" b="1" dirty="0" err="1" smtClean="0"/>
                        <a:t>scenario|data</a:t>
                      </a:r>
                      <a:r>
                        <a:rPr lang="en-US" b="1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23712" y="286103"/>
            <a:ext cx="11568288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8A0000"/>
                </a:solidFill>
                <a:latin typeface="+mn-lt"/>
              </a:rPr>
              <a:t>Posterior probability of dual-medium geological scenarios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14178" r="15855" b="17769"/>
          <a:stretch/>
        </p:blipFill>
        <p:spPr>
          <a:xfrm>
            <a:off x="6247365" y="2268731"/>
            <a:ext cx="5110877" cy="273204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12018"/>
          <a:stretch/>
        </p:blipFill>
        <p:spPr>
          <a:xfrm>
            <a:off x="6062136" y="2029840"/>
            <a:ext cx="5486401" cy="3404836"/>
          </a:xfrm>
          <a:prstGeom prst="rect">
            <a:avLst/>
          </a:prstGeom>
        </p:spPr>
      </p:pic>
      <p:pic>
        <p:nvPicPr>
          <p:cNvPr id="52" name="Picture 2" descr="mba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6242753" y="5101457"/>
            <a:ext cx="5102579" cy="1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154973" y="5314202"/>
            <a:ext cx="2545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54" name="TextBox 53"/>
          <p:cNvSpPr txBox="1"/>
          <p:nvPr/>
        </p:nvSpPr>
        <p:spPr>
          <a:xfrm>
            <a:off x="9530182" y="5263969"/>
            <a:ext cx="2545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 objective function</a:t>
            </a:r>
            <a:endParaRPr lang="en-US" sz="1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373028" y="5642720"/>
            <a:ext cx="512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Prior space with 624 simulated models</a:t>
            </a:r>
            <a:endParaRPr lang="en-US" sz="2000"/>
          </a:p>
        </p:txBody>
      </p:sp>
      <p:sp>
        <p:nvSpPr>
          <p:cNvPr id="56" name="Multiply 55"/>
          <p:cNvSpPr/>
          <p:nvPr/>
        </p:nvSpPr>
        <p:spPr>
          <a:xfrm>
            <a:off x="9534437" y="2915297"/>
            <a:ext cx="485422" cy="553155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10755245" y="3140078"/>
            <a:ext cx="485422" cy="553155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9494770" y="4006853"/>
            <a:ext cx="485422" cy="553155"/>
          </a:xfrm>
          <a:prstGeom prst="mathMultiply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3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62449"/>
              </p:ext>
            </p:extLst>
          </p:nvPr>
        </p:nvGraphicFramePr>
        <p:xfrm>
          <a:off x="1063701" y="1861458"/>
          <a:ext cx="5201631" cy="4036761"/>
        </p:xfrm>
        <a:graphic>
          <a:graphicData uri="http://schemas.openxmlformats.org/drawingml/2006/table">
            <a:tbl>
              <a:tblPr firstRow="1" bandRow="1"/>
              <a:tblGrid>
                <a:gridCol w="1720697"/>
                <a:gridCol w="1588697"/>
                <a:gridCol w="1892237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Scenario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P(</a:t>
                      </a:r>
                      <a:r>
                        <a:rPr lang="en-US" b="1" dirty="0" err="1" smtClean="0"/>
                        <a:t>scenario|data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NA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Kernel smoothing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24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06" y="3477783"/>
            <a:ext cx="1266007" cy="98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65" y="3499001"/>
            <a:ext cx="1266007" cy="98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710" y="2135258"/>
            <a:ext cx="1245696" cy="10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62" y="3489957"/>
            <a:ext cx="1245696" cy="10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86" y="2123970"/>
            <a:ext cx="1245696" cy="10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98" y="4806742"/>
            <a:ext cx="1245696" cy="10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88" y="4818030"/>
            <a:ext cx="1245696" cy="10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5" y="2112681"/>
            <a:ext cx="1245696" cy="102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6" y="4784163"/>
            <a:ext cx="1245696" cy="102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Multiply 53"/>
          <p:cNvSpPr/>
          <p:nvPr/>
        </p:nvSpPr>
        <p:spPr>
          <a:xfrm>
            <a:off x="8888345" y="2336803"/>
            <a:ext cx="485422" cy="55315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y 54"/>
          <p:cNvSpPr/>
          <p:nvPr/>
        </p:nvSpPr>
        <p:spPr>
          <a:xfrm>
            <a:off x="8831900" y="5027245"/>
            <a:ext cx="485422" cy="55315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7409500" y="4993378"/>
            <a:ext cx="485422" cy="553155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025210" y="1746025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509477" y="1759019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9751" y="1774509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022742" y="3122100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493990" y="3153079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934264" y="3137590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022742" y="4469691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8493990" y="4485180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9965238" y="4485181"/>
            <a:ext cx="70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513689" y="5897689"/>
            <a:ext cx="539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9 dual-medium geological scenarios representing the prior space</a:t>
            </a:r>
            <a:endParaRPr lang="en-US" sz="2000" dirty="0"/>
          </a:p>
        </p:txBody>
      </p: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623712" y="286103"/>
            <a:ext cx="11568288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Posterior probability of dual-medium geological scenarios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385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1679309"/>
            <a:ext cx="9697156" cy="4924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2" y="274814"/>
            <a:ext cx="11072811" cy="1325563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When to stop(number of models to simulate)</a:t>
            </a:r>
            <a:endParaRPr lang="en-US">
              <a:solidFill>
                <a:srgbClr val="8A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6730" y="33077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2174" y="3345939"/>
            <a:ext cx="2958596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Probabilities converge at </a:t>
            </a:r>
            <a:r>
              <a:rPr lang="en-US" sz="2400" b="1" dirty="0" smtClean="0">
                <a:solidFill>
                  <a:srgbClr val="FF0000"/>
                </a:solidFill>
              </a:rPr>
              <a:t>135 runs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39111" y="4323644"/>
            <a:ext cx="0" cy="1727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602133" y="4188178"/>
            <a:ext cx="846667" cy="6434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6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" y="274814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Advantages and disadvantages of NA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33" y="1649100"/>
            <a:ext cx="11274365" cy="454139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Advantages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Find multiple minima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Fast </a:t>
            </a:r>
            <a:r>
              <a:rPr lang="en-US" dirty="0"/>
              <a:t>and efficient selection of </a:t>
            </a:r>
            <a:r>
              <a:rPr lang="en-US" dirty="0" smtClean="0"/>
              <a:t>models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Converges to the ‘right’ solution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Number of models to be simulated &gt; no decision in advance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 smtClean="0">
                <a:solidFill>
                  <a:srgbClr val="000000"/>
                </a:solidFill>
              </a:rPr>
              <a:t>Disadvantages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Over-sample low misfit areas &gt; does not find all minima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9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4" y="252236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Uncertainties in DFN modeling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1136" y="1748650"/>
            <a:ext cx="29908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2000"/>
              <a:t>C</a:t>
            </a:r>
            <a:r>
              <a:rPr lang="en-US" altLang="en-US" sz="2000" smtClean="0"/>
              <a:t>onceptual </a:t>
            </a:r>
            <a:r>
              <a:rPr lang="en-US" altLang="en-US" sz="2000"/>
              <a:t>/ interpretation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42" y="2314463"/>
            <a:ext cx="21605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11" y="2338009"/>
            <a:ext cx="21653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97754" y="2368438"/>
            <a:ext cx="1882775" cy="293687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1600">
                <a:latin typeface="+mn-lt"/>
              </a:rPr>
              <a:t>folding/curvature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47102" y="2372934"/>
            <a:ext cx="1900631" cy="335389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1600" smtClean="0">
                <a:latin typeface="+mn-lt"/>
              </a:rPr>
              <a:t>Seismic coherence</a:t>
            </a:r>
            <a:endParaRPr lang="en-US" altLang="en-US" sz="1600"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71667" y="4338526"/>
            <a:ext cx="13747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2000" smtClean="0"/>
              <a:t>Parameters of fractures</a:t>
            </a:r>
            <a:endParaRPr lang="en-US" altLang="en-US" sz="2000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014162" y="5021151"/>
            <a:ext cx="1587" cy="1079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014162" y="6102239"/>
            <a:ext cx="14763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6"/>
          <p:cNvSpPr>
            <a:spLocks noChangeArrowheads="1"/>
          </p:cNvSpPr>
          <p:nvPr/>
        </p:nvSpPr>
        <p:spPr bwMode="auto">
          <a:xfrm>
            <a:off x="1012574" y="5057664"/>
            <a:ext cx="1441450" cy="1116012"/>
          </a:xfrm>
          <a:custGeom>
            <a:avLst/>
            <a:gdLst>
              <a:gd name="T0" fmla="*/ 0 w 4002"/>
              <a:gd name="T1" fmla="*/ 900 h 3102"/>
              <a:gd name="T2" fmla="*/ 1401 w 4002"/>
              <a:gd name="T3" fmla="*/ 1600 h 3102"/>
              <a:gd name="T4" fmla="*/ 4001 w 4002"/>
              <a:gd name="T5" fmla="*/ 2800 h 3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2" h="3102">
                <a:moveTo>
                  <a:pt x="0" y="900"/>
                </a:moveTo>
                <a:cubicBezTo>
                  <a:pt x="301" y="0"/>
                  <a:pt x="301" y="100"/>
                  <a:pt x="1401" y="1600"/>
                </a:cubicBezTo>
                <a:cubicBezTo>
                  <a:pt x="2501" y="3101"/>
                  <a:pt x="4001" y="2800"/>
                  <a:pt x="4001" y="280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50560" y="6269266"/>
            <a:ext cx="9810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600" smtClean="0"/>
              <a:t>length\ equivalent radius</a:t>
            </a:r>
            <a:endParaRPr lang="en-US" altLang="en-US" sz="1600"/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659652" y="4849151"/>
            <a:ext cx="1258887" cy="1258887"/>
            <a:chOff x="4317" y="2363"/>
            <a:chExt cx="793" cy="793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4317" y="2363"/>
              <a:ext cx="793" cy="793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4830" y="2394"/>
              <a:ext cx="276" cy="387"/>
              <a:chOff x="4830" y="2394"/>
              <a:chExt cx="276" cy="387"/>
            </a:xfrm>
          </p:grpSpPr>
          <p:sp>
            <p:nvSpPr>
              <p:cNvPr id="29" name="Freeform 21"/>
              <p:cNvSpPr>
                <a:spLocks noChangeArrowheads="1"/>
              </p:cNvSpPr>
              <p:nvPr/>
            </p:nvSpPr>
            <p:spPr bwMode="auto">
              <a:xfrm>
                <a:off x="4816" y="2394"/>
                <a:ext cx="290" cy="410"/>
              </a:xfrm>
              <a:custGeom>
                <a:avLst/>
                <a:gdLst>
                  <a:gd name="T0" fmla="*/ 258 w 1284"/>
                  <a:gd name="T1" fmla="*/ 1105 h 1812"/>
                  <a:gd name="T2" fmla="*/ 213 w 1284"/>
                  <a:gd name="T3" fmla="*/ 0 h 1812"/>
                  <a:gd name="T4" fmla="*/ 1283 w 1284"/>
                  <a:gd name="T5" fmla="*/ 1620 h 1812"/>
                  <a:gd name="T6" fmla="*/ 1282 w 1284"/>
                  <a:gd name="T7" fmla="*/ 1666 h 1812"/>
                  <a:gd name="T8" fmla="*/ 258 w 1284"/>
                  <a:gd name="T9" fmla="*/ 1105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4" h="1812">
                    <a:moveTo>
                      <a:pt x="258" y="1105"/>
                    </a:moveTo>
                    <a:cubicBezTo>
                      <a:pt x="10" y="677"/>
                      <a:pt x="0" y="229"/>
                      <a:pt x="213" y="0"/>
                    </a:cubicBezTo>
                    <a:cubicBezTo>
                      <a:pt x="851" y="257"/>
                      <a:pt x="1283" y="872"/>
                      <a:pt x="1283" y="1620"/>
                    </a:cubicBezTo>
                    <a:cubicBezTo>
                      <a:pt x="1283" y="1636"/>
                      <a:pt x="1282" y="1651"/>
                      <a:pt x="1282" y="1666"/>
                    </a:cubicBezTo>
                    <a:cubicBezTo>
                      <a:pt x="965" y="1811"/>
                      <a:pt x="530" y="1577"/>
                      <a:pt x="258" y="1105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22"/>
              <p:cNvSpPr>
                <a:spLocks noChangeArrowheads="1"/>
              </p:cNvSpPr>
              <p:nvPr/>
            </p:nvSpPr>
            <p:spPr bwMode="auto">
              <a:xfrm>
                <a:off x="4839" y="2404"/>
                <a:ext cx="267" cy="378"/>
              </a:xfrm>
              <a:custGeom>
                <a:avLst/>
                <a:gdLst>
                  <a:gd name="T0" fmla="*/ 1170 w 1182"/>
                  <a:gd name="T1" fmla="*/ 1516 h 1673"/>
                  <a:gd name="T2" fmla="*/ 244 w 1182"/>
                  <a:gd name="T3" fmla="*/ 1011 h 1673"/>
                  <a:gd name="T4" fmla="*/ 212 w 1182"/>
                  <a:gd name="T5" fmla="*/ 0 h 1673"/>
                  <a:gd name="T6" fmla="*/ 1181 w 1182"/>
                  <a:gd name="T7" fmla="*/ 1509 h 1673"/>
                  <a:gd name="T8" fmla="*/ 1170 w 1182"/>
                  <a:gd name="T9" fmla="*/ 1516 h 1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2" h="1673">
                    <a:moveTo>
                      <a:pt x="1170" y="1516"/>
                    </a:moveTo>
                    <a:cubicBezTo>
                      <a:pt x="900" y="1672"/>
                      <a:pt x="499" y="1453"/>
                      <a:pt x="244" y="1011"/>
                    </a:cubicBezTo>
                    <a:cubicBezTo>
                      <a:pt x="9" y="604"/>
                      <a:pt x="0" y="185"/>
                      <a:pt x="212" y="0"/>
                    </a:cubicBezTo>
                    <a:cubicBezTo>
                      <a:pt x="776" y="269"/>
                      <a:pt x="1157" y="830"/>
                      <a:pt x="1181" y="1509"/>
                    </a:cubicBezTo>
                    <a:cubicBezTo>
                      <a:pt x="1178" y="1511"/>
                      <a:pt x="1174" y="1514"/>
                      <a:pt x="1170" y="1516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23"/>
              <p:cNvSpPr>
                <a:spLocks noChangeArrowheads="1"/>
              </p:cNvSpPr>
              <p:nvPr/>
            </p:nvSpPr>
            <p:spPr bwMode="auto">
              <a:xfrm>
                <a:off x="4862" y="2416"/>
                <a:ext cx="243" cy="341"/>
              </a:xfrm>
              <a:custGeom>
                <a:avLst/>
                <a:gdLst>
                  <a:gd name="T0" fmla="*/ 1020 w 1075"/>
                  <a:gd name="T1" fmla="*/ 1379 h 1507"/>
                  <a:gd name="T2" fmla="*/ 231 w 1075"/>
                  <a:gd name="T3" fmla="*/ 911 h 1507"/>
                  <a:gd name="T4" fmla="*/ 211 w 1075"/>
                  <a:gd name="T5" fmla="*/ 0 h 1507"/>
                  <a:gd name="T6" fmla="*/ 1074 w 1075"/>
                  <a:gd name="T7" fmla="*/ 1338 h 1507"/>
                  <a:gd name="T8" fmla="*/ 1020 w 1075"/>
                  <a:gd name="T9" fmla="*/ 1379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1507">
                    <a:moveTo>
                      <a:pt x="1020" y="1379"/>
                    </a:moveTo>
                    <a:cubicBezTo>
                      <a:pt x="800" y="1506"/>
                      <a:pt x="457" y="1303"/>
                      <a:pt x="231" y="911"/>
                    </a:cubicBezTo>
                    <a:cubicBezTo>
                      <a:pt x="8" y="525"/>
                      <a:pt x="0" y="134"/>
                      <a:pt x="211" y="0"/>
                    </a:cubicBezTo>
                    <a:cubicBezTo>
                      <a:pt x="689" y="267"/>
                      <a:pt x="1016" y="753"/>
                      <a:pt x="1074" y="1338"/>
                    </a:cubicBezTo>
                    <a:cubicBezTo>
                      <a:pt x="1058" y="1353"/>
                      <a:pt x="1040" y="1367"/>
                      <a:pt x="1020" y="1379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24"/>
              <p:cNvSpPr>
                <a:spLocks noChangeArrowheads="1"/>
              </p:cNvSpPr>
              <p:nvPr/>
            </p:nvSpPr>
            <p:spPr bwMode="auto">
              <a:xfrm>
                <a:off x="4885" y="2431"/>
                <a:ext cx="216" cy="301"/>
              </a:xfrm>
              <a:custGeom>
                <a:avLst/>
                <a:gdLst>
                  <a:gd name="T0" fmla="*/ 171 w 956"/>
                  <a:gd name="T1" fmla="*/ 18 h 1330"/>
                  <a:gd name="T2" fmla="*/ 214 w 956"/>
                  <a:gd name="T3" fmla="*/ 0 h 1330"/>
                  <a:gd name="T4" fmla="*/ 955 w 956"/>
                  <a:gd name="T5" fmla="*/ 1134 h 1330"/>
                  <a:gd name="T6" fmla="*/ 871 w 956"/>
                  <a:gd name="T7" fmla="*/ 1230 h 1330"/>
                  <a:gd name="T8" fmla="*/ 218 w 956"/>
                  <a:gd name="T9" fmla="*/ 799 h 1330"/>
                  <a:gd name="T10" fmla="*/ 171 w 956"/>
                  <a:gd name="T11" fmla="*/ 18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6" h="1330">
                    <a:moveTo>
                      <a:pt x="171" y="18"/>
                    </a:moveTo>
                    <a:cubicBezTo>
                      <a:pt x="185" y="10"/>
                      <a:pt x="199" y="4"/>
                      <a:pt x="214" y="0"/>
                    </a:cubicBezTo>
                    <a:cubicBezTo>
                      <a:pt x="599" y="252"/>
                      <a:pt x="870" y="654"/>
                      <a:pt x="955" y="1134"/>
                    </a:cubicBezTo>
                    <a:cubicBezTo>
                      <a:pt x="936" y="1176"/>
                      <a:pt x="908" y="1208"/>
                      <a:pt x="871" y="1230"/>
                    </a:cubicBezTo>
                    <a:cubicBezTo>
                      <a:pt x="699" y="1329"/>
                      <a:pt x="416" y="1141"/>
                      <a:pt x="218" y="799"/>
                    </a:cubicBezTo>
                    <a:cubicBezTo>
                      <a:pt x="20" y="457"/>
                      <a:pt x="0" y="117"/>
                      <a:pt x="171" y="18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4318" y="2743"/>
              <a:ext cx="276" cy="386"/>
              <a:chOff x="4318" y="2743"/>
              <a:chExt cx="276" cy="386"/>
            </a:xfrm>
          </p:grpSpPr>
          <p:sp>
            <p:nvSpPr>
              <p:cNvPr id="25" name="Freeform 26"/>
              <p:cNvSpPr>
                <a:spLocks noChangeArrowheads="1"/>
              </p:cNvSpPr>
              <p:nvPr/>
            </p:nvSpPr>
            <p:spPr bwMode="auto">
              <a:xfrm>
                <a:off x="4318" y="2720"/>
                <a:ext cx="290" cy="410"/>
              </a:xfrm>
              <a:custGeom>
                <a:avLst/>
                <a:gdLst>
                  <a:gd name="T0" fmla="*/ 1025 w 1284"/>
                  <a:gd name="T1" fmla="*/ 706 h 1812"/>
                  <a:gd name="T2" fmla="*/ 1070 w 1284"/>
                  <a:gd name="T3" fmla="*/ 1811 h 1812"/>
                  <a:gd name="T4" fmla="*/ 0 w 1284"/>
                  <a:gd name="T5" fmla="*/ 191 h 1812"/>
                  <a:gd name="T6" fmla="*/ 1 w 1284"/>
                  <a:gd name="T7" fmla="*/ 145 h 1812"/>
                  <a:gd name="T8" fmla="*/ 1025 w 1284"/>
                  <a:gd name="T9" fmla="*/ 706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4" h="1812">
                    <a:moveTo>
                      <a:pt x="1025" y="706"/>
                    </a:moveTo>
                    <a:cubicBezTo>
                      <a:pt x="1273" y="1134"/>
                      <a:pt x="1283" y="1582"/>
                      <a:pt x="1070" y="1811"/>
                    </a:cubicBezTo>
                    <a:cubicBezTo>
                      <a:pt x="432" y="1554"/>
                      <a:pt x="0" y="939"/>
                      <a:pt x="0" y="191"/>
                    </a:cubicBezTo>
                    <a:cubicBezTo>
                      <a:pt x="0" y="175"/>
                      <a:pt x="1" y="160"/>
                      <a:pt x="1" y="145"/>
                    </a:cubicBezTo>
                    <a:cubicBezTo>
                      <a:pt x="318" y="0"/>
                      <a:pt x="753" y="234"/>
                      <a:pt x="1025" y="706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7"/>
              <p:cNvSpPr>
                <a:spLocks noChangeArrowheads="1"/>
              </p:cNvSpPr>
              <p:nvPr/>
            </p:nvSpPr>
            <p:spPr bwMode="auto">
              <a:xfrm>
                <a:off x="4318" y="2742"/>
                <a:ext cx="267" cy="378"/>
              </a:xfrm>
              <a:custGeom>
                <a:avLst/>
                <a:gdLst>
                  <a:gd name="T0" fmla="*/ 11 w 1182"/>
                  <a:gd name="T1" fmla="*/ 156 h 1673"/>
                  <a:gd name="T2" fmla="*/ 937 w 1182"/>
                  <a:gd name="T3" fmla="*/ 661 h 1673"/>
                  <a:gd name="T4" fmla="*/ 969 w 1182"/>
                  <a:gd name="T5" fmla="*/ 1672 h 1673"/>
                  <a:gd name="T6" fmla="*/ 0 w 1182"/>
                  <a:gd name="T7" fmla="*/ 163 h 1673"/>
                  <a:gd name="T8" fmla="*/ 11 w 1182"/>
                  <a:gd name="T9" fmla="*/ 156 h 1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2" h="1673">
                    <a:moveTo>
                      <a:pt x="11" y="156"/>
                    </a:moveTo>
                    <a:cubicBezTo>
                      <a:pt x="281" y="0"/>
                      <a:pt x="682" y="219"/>
                      <a:pt x="937" y="661"/>
                    </a:cubicBezTo>
                    <a:cubicBezTo>
                      <a:pt x="1172" y="1068"/>
                      <a:pt x="1181" y="1487"/>
                      <a:pt x="969" y="1672"/>
                    </a:cubicBezTo>
                    <a:cubicBezTo>
                      <a:pt x="405" y="1403"/>
                      <a:pt x="24" y="842"/>
                      <a:pt x="0" y="163"/>
                    </a:cubicBezTo>
                    <a:cubicBezTo>
                      <a:pt x="3" y="161"/>
                      <a:pt x="7" y="158"/>
                      <a:pt x="11" y="156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 noChangeArrowheads="1"/>
              </p:cNvSpPr>
              <p:nvPr/>
            </p:nvSpPr>
            <p:spPr bwMode="auto">
              <a:xfrm>
                <a:off x="4320" y="2768"/>
                <a:ext cx="243" cy="341"/>
              </a:xfrm>
              <a:custGeom>
                <a:avLst/>
                <a:gdLst>
                  <a:gd name="T0" fmla="*/ 54 w 1075"/>
                  <a:gd name="T1" fmla="*/ 127 h 1507"/>
                  <a:gd name="T2" fmla="*/ 843 w 1075"/>
                  <a:gd name="T3" fmla="*/ 595 h 1507"/>
                  <a:gd name="T4" fmla="*/ 863 w 1075"/>
                  <a:gd name="T5" fmla="*/ 1506 h 1507"/>
                  <a:gd name="T6" fmla="*/ 0 w 1075"/>
                  <a:gd name="T7" fmla="*/ 168 h 1507"/>
                  <a:gd name="T8" fmla="*/ 54 w 1075"/>
                  <a:gd name="T9" fmla="*/ 127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5" h="1507">
                    <a:moveTo>
                      <a:pt x="54" y="127"/>
                    </a:moveTo>
                    <a:cubicBezTo>
                      <a:pt x="274" y="0"/>
                      <a:pt x="617" y="203"/>
                      <a:pt x="843" y="595"/>
                    </a:cubicBezTo>
                    <a:cubicBezTo>
                      <a:pt x="1066" y="981"/>
                      <a:pt x="1074" y="1372"/>
                      <a:pt x="863" y="1506"/>
                    </a:cubicBezTo>
                    <a:cubicBezTo>
                      <a:pt x="385" y="1239"/>
                      <a:pt x="58" y="753"/>
                      <a:pt x="0" y="168"/>
                    </a:cubicBezTo>
                    <a:cubicBezTo>
                      <a:pt x="16" y="153"/>
                      <a:pt x="34" y="139"/>
                      <a:pt x="54" y="127"/>
                    </a:cubicBezTo>
                  </a:path>
                </a:pathLst>
              </a:custGeom>
              <a:solidFill>
                <a:srgbClr val="99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 noChangeArrowheads="1"/>
              </p:cNvSpPr>
              <p:nvPr/>
            </p:nvSpPr>
            <p:spPr bwMode="auto">
              <a:xfrm>
                <a:off x="4324" y="2793"/>
                <a:ext cx="216" cy="301"/>
              </a:xfrm>
              <a:custGeom>
                <a:avLst/>
                <a:gdLst>
                  <a:gd name="T0" fmla="*/ 784 w 956"/>
                  <a:gd name="T1" fmla="*/ 1311 h 1330"/>
                  <a:gd name="T2" fmla="*/ 741 w 956"/>
                  <a:gd name="T3" fmla="*/ 1329 h 1330"/>
                  <a:gd name="T4" fmla="*/ 0 w 956"/>
                  <a:gd name="T5" fmla="*/ 195 h 1330"/>
                  <a:gd name="T6" fmla="*/ 84 w 956"/>
                  <a:gd name="T7" fmla="*/ 99 h 1330"/>
                  <a:gd name="T8" fmla="*/ 737 w 956"/>
                  <a:gd name="T9" fmla="*/ 530 h 1330"/>
                  <a:gd name="T10" fmla="*/ 784 w 956"/>
                  <a:gd name="T11" fmla="*/ 1311 h 1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6" h="1330">
                    <a:moveTo>
                      <a:pt x="784" y="1311"/>
                    </a:moveTo>
                    <a:cubicBezTo>
                      <a:pt x="770" y="1319"/>
                      <a:pt x="756" y="1325"/>
                      <a:pt x="741" y="1329"/>
                    </a:cubicBezTo>
                    <a:cubicBezTo>
                      <a:pt x="356" y="1077"/>
                      <a:pt x="85" y="675"/>
                      <a:pt x="0" y="195"/>
                    </a:cubicBezTo>
                    <a:cubicBezTo>
                      <a:pt x="19" y="153"/>
                      <a:pt x="47" y="121"/>
                      <a:pt x="84" y="99"/>
                    </a:cubicBezTo>
                    <a:cubicBezTo>
                      <a:pt x="256" y="0"/>
                      <a:pt x="539" y="188"/>
                      <a:pt x="737" y="530"/>
                    </a:cubicBezTo>
                    <a:cubicBezTo>
                      <a:pt x="935" y="872"/>
                      <a:pt x="955" y="1212"/>
                      <a:pt x="784" y="1311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154952" y="4625313"/>
            <a:ext cx="2714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US" altLang="en-US" sz="10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N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4907427" y="5363501"/>
            <a:ext cx="3667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US" altLang="en-US" sz="10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90°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096214" y="6109626"/>
            <a:ext cx="438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US" altLang="en-US" sz="10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180°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72302" y="5365088"/>
            <a:ext cx="4381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3820" rIns="90000" bIns="45000"/>
          <a:lstStyle/>
          <a:p>
            <a:r>
              <a:rPr lang="en-US" altLang="en-US" sz="10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270°</a:t>
            </a: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288302" y="4814226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4288302" y="610803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4918539" y="5480976"/>
            <a:ext cx="238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3629489" y="5479388"/>
            <a:ext cx="31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342138" y="6266527"/>
            <a:ext cx="9810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en-US" sz="1600"/>
              <a:t>o</a:t>
            </a:r>
            <a:r>
              <a:rPr lang="en-US" altLang="en-US" sz="1600" smtClean="0"/>
              <a:t>rientation distribution</a:t>
            </a:r>
            <a:endParaRPr lang="en-US" altLang="en-US" sz="1600"/>
          </a:p>
        </p:txBody>
      </p:sp>
      <p:sp>
        <p:nvSpPr>
          <p:cNvPr id="42" name="Right Arrow 41"/>
          <p:cNvSpPr/>
          <p:nvPr/>
        </p:nvSpPr>
        <p:spPr>
          <a:xfrm>
            <a:off x="6646127" y="3854185"/>
            <a:ext cx="762275" cy="425794"/>
          </a:xfrm>
          <a:prstGeom prst="rightArrow">
            <a:avLst/>
          </a:prstGeom>
          <a:solidFill>
            <a:srgbClr val="8A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5798522" y="2890057"/>
            <a:ext cx="2321896" cy="81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000"/>
              <a:t>full factorial </a:t>
            </a:r>
            <a:endParaRPr lang="en-US" altLang="en-US" sz="2000" smtClean="0"/>
          </a:p>
          <a:p>
            <a:pPr algn="ctr"/>
            <a:r>
              <a:rPr lang="en-US" altLang="en-US" sz="2000" smtClean="0"/>
              <a:t>experimental </a:t>
            </a:r>
            <a:r>
              <a:rPr lang="en-US" altLang="en-US" sz="2000"/>
              <a:t>design</a:t>
            </a:r>
          </a:p>
        </p:txBody>
      </p:sp>
      <p:pic>
        <p:nvPicPr>
          <p:cNvPr id="45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3" t="1025" r="-2038" b="48359"/>
          <a:stretch/>
        </p:blipFill>
        <p:spPr bwMode="auto">
          <a:xfrm>
            <a:off x="8561641" y="2371151"/>
            <a:ext cx="1662136" cy="13475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t="49727" r="-1618" b="-343"/>
          <a:stretch/>
        </p:blipFill>
        <p:spPr bwMode="auto">
          <a:xfrm>
            <a:off x="8809576" y="2700971"/>
            <a:ext cx="1662136" cy="13475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4" t="-1025" r="50699" b="50409"/>
          <a:stretch/>
        </p:blipFill>
        <p:spPr bwMode="auto">
          <a:xfrm rot="10800000">
            <a:off x="9105277" y="3105855"/>
            <a:ext cx="1662136" cy="13475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7507111" y="4992233"/>
            <a:ext cx="3725333" cy="81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000" smtClean="0"/>
              <a:t>156 discrete fracture network models</a:t>
            </a:r>
          </a:p>
          <a:p>
            <a:pPr algn="ctr"/>
            <a:r>
              <a:rPr lang="en-US" altLang="en-US" sz="2000"/>
              <a:t>(</a:t>
            </a:r>
            <a:r>
              <a:rPr lang="en-US" altLang="en-US" sz="2000" smtClean="0"/>
              <a:t>DFN)</a:t>
            </a:r>
            <a:endParaRPr lang="en-US" altLang="en-US" sz="20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75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4" y="274814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Conclusions and future work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033" y="1746799"/>
            <a:ext cx="11274365" cy="45413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mtClean="0"/>
              <a:t>Efficiently Identified regions with low misfit function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mtClean="0"/>
              <a:t>Fewer dual medium geological scenarios were selected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mtClean="0"/>
              <a:t>Start history matching using the selected scenarios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r>
              <a:rPr lang="en-US" smtClean="0"/>
              <a:t>Global field scale &gt; Investigate local scale</a:t>
            </a:r>
          </a:p>
          <a:p>
            <a:pPr marL="0" indent="0">
              <a:lnSpc>
                <a:spcPct val="150000"/>
              </a:lnSpc>
              <a:buNone/>
            </a:pPr>
            <a:endParaRPr lang="en-US" smtClean="0"/>
          </a:p>
          <a:p>
            <a:pPr marL="0" indent="0">
              <a:lnSpc>
                <a:spcPct val="150000"/>
              </a:lnSpc>
              <a:buNone/>
            </a:pPr>
            <a:endParaRPr lang="en-US" smtClean="0"/>
          </a:p>
          <a:p>
            <a:pPr marL="0" indent="0">
              <a:lnSpc>
                <a:spcPct val="150000"/>
              </a:lnSpc>
              <a:buNone/>
            </a:pPr>
            <a:endParaRPr lang="en-US" smtClean="0"/>
          </a:p>
          <a:p>
            <a:pPr marL="0" indent="0">
              <a:lnSpc>
                <a:spcPct val="150000"/>
              </a:lnSpc>
              <a:buNone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66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" y="263525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DFN models to dual-medium models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880947" y="1903837"/>
            <a:ext cx="1572321" cy="1472228"/>
            <a:chOff x="907" y="913"/>
            <a:chExt cx="1405" cy="1309"/>
          </a:xfrm>
        </p:grpSpPr>
        <p:sp>
          <p:nvSpPr>
            <p:cNvPr id="42" name="Rectangle 3"/>
            <p:cNvSpPr>
              <a:spLocks noChangeArrowheads="1"/>
            </p:cNvSpPr>
            <p:nvPr/>
          </p:nvSpPr>
          <p:spPr bwMode="auto">
            <a:xfrm>
              <a:off x="907" y="913"/>
              <a:ext cx="1405" cy="1297"/>
            </a:xfrm>
            <a:prstGeom prst="rect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1376" y="913"/>
              <a:ext cx="0" cy="1297"/>
            </a:xfrm>
            <a:prstGeom prst="line">
              <a:avLst/>
            </a:prstGeom>
            <a:noFill/>
            <a:ln w="36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"/>
            <p:cNvSpPr>
              <a:spLocks noChangeShapeType="1"/>
            </p:cNvSpPr>
            <p:nvPr/>
          </p:nvSpPr>
          <p:spPr bwMode="auto">
            <a:xfrm>
              <a:off x="1844" y="913"/>
              <a:ext cx="0" cy="1297"/>
            </a:xfrm>
            <a:prstGeom prst="line">
              <a:avLst/>
            </a:prstGeom>
            <a:noFill/>
            <a:ln w="36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>
              <a:off x="907" y="1346"/>
              <a:ext cx="1405" cy="0"/>
            </a:xfrm>
            <a:prstGeom prst="line">
              <a:avLst/>
            </a:prstGeom>
            <a:noFill/>
            <a:ln w="36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907" y="1778"/>
              <a:ext cx="1405" cy="0"/>
            </a:xfrm>
            <a:prstGeom prst="line">
              <a:avLst/>
            </a:prstGeom>
            <a:noFill/>
            <a:ln w="36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V="1">
              <a:off x="1340" y="1417"/>
              <a:ext cx="540" cy="289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>
              <a:off x="1340" y="1346"/>
              <a:ext cx="324" cy="215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>
              <a:off x="1015" y="1382"/>
              <a:ext cx="648" cy="612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907" y="1850"/>
              <a:ext cx="648" cy="71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 flipH="1">
              <a:off x="1086" y="1742"/>
              <a:ext cx="794" cy="360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H="1">
              <a:off x="906" y="1868"/>
              <a:ext cx="181" cy="89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907" y="2020"/>
              <a:ext cx="1008" cy="83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5"/>
            <p:cNvSpPr>
              <a:spLocks noChangeShapeType="1"/>
            </p:cNvSpPr>
            <p:nvPr/>
          </p:nvSpPr>
          <p:spPr bwMode="auto">
            <a:xfrm>
              <a:off x="2061" y="1994"/>
              <a:ext cx="168" cy="0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6"/>
            <p:cNvSpPr>
              <a:spLocks noChangeShapeType="1"/>
            </p:cNvSpPr>
            <p:nvPr/>
          </p:nvSpPr>
          <p:spPr bwMode="auto">
            <a:xfrm>
              <a:off x="2185" y="1836"/>
              <a:ext cx="69" cy="36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7"/>
            <p:cNvSpPr>
              <a:spLocks noChangeShapeType="1"/>
            </p:cNvSpPr>
            <p:nvPr/>
          </p:nvSpPr>
          <p:spPr bwMode="auto">
            <a:xfrm>
              <a:off x="2222" y="1700"/>
              <a:ext cx="28" cy="44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2012" y="1047"/>
              <a:ext cx="106" cy="110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>
              <a:off x="907" y="1165"/>
              <a:ext cx="721" cy="127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>
              <a:off x="1181" y="1170"/>
              <a:ext cx="291" cy="40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1107" y="913"/>
              <a:ext cx="312" cy="161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 flipH="1" flipV="1">
              <a:off x="975" y="912"/>
              <a:ext cx="474" cy="48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23"/>
            <p:cNvSpPr>
              <a:spLocks noChangeShapeType="1"/>
            </p:cNvSpPr>
            <p:nvPr/>
          </p:nvSpPr>
          <p:spPr bwMode="auto">
            <a:xfrm>
              <a:off x="943" y="1733"/>
              <a:ext cx="258" cy="488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4"/>
            <p:cNvSpPr>
              <a:spLocks noChangeShapeType="1"/>
            </p:cNvSpPr>
            <p:nvPr/>
          </p:nvSpPr>
          <p:spPr bwMode="auto">
            <a:xfrm flipH="1">
              <a:off x="1148" y="913"/>
              <a:ext cx="153" cy="468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5"/>
            <p:cNvSpPr>
              <a:spLocks noChangeShapeType="1"/>
            </p:cNvSpPr>
            <p:nvPr/>
          </p:nvSpPr>
          <p:spPr bwMode="auto">
            <a:xfrm>
              <a:off x="1808" y="1922"/>
              <a:ext cx="396" cy="215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6"/>
            <p:cNvSpPr>
              <a:spLocks noChangeShapeType="1"/>
            </p:cNvSpPr>
            <p:nvPr/>
          </p:nvSpPr>
          <p:spPr bwMode="auto">
            <a:xfrm flipH="1">
              <a:off x="1663" y="1318"/>
              <a:ext cx="115" cy="603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7"/>
            <p:cNvSpPr>
              <a:spLocks noChangeShapeType="1"/>
            </p:cNvSpPr>
            <p:nvPr/>
          </p:nvSpPr>
          <p:spPr bwMode="auto">
            <a:xfrm>
              <a:off x="1572" y="1706"/>
              <a:ext cx="235" cy="504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28"/>
          <p:cNvGrpSpPr>
            <a:grpSpLocks/>
          </p:cNvGrpSpPr>
          <p:nvPr/>
        </p:nvGrpSpPr>
        <p:grpSpPr bwMode="auto">
          <a:xfrm>
            <a:off x="5508151" y="1904108"/>
            <a:ext cx="1561713" cy="1460805"/>
            <a:chOff x="3266" y="907"/>
            <a:chExt cx="1405" cy="1297"/>
          </a:xfrm>
        </p:grpSpPr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>
              <a:off x="3266" y="907"/>
              <a:ext cx="1405" cy="1297"/>
            </a:xfrm>
            <a:prstGeom prst="rect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3734" y="907"/>
              <a:ext cx="0" cy="1297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31"/>
            <p:cNvSpPr>
              <a:spLocks noChangeShapeType="1"/>
            </p:cNvSpPr>
            <p:nvPr/>
          </p:nvSpPr>
          <p:spPr bwMode="auto">
            <a:xfrm>
              <a:off x="4203" y="907"/>
              <a:ext cx="0" cy="1297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>
              <a:off x="3302" y="1340"/>
              <a:ext cx="1369" cy="0"/>
            </a:xfrm>
            <a:prstGeom prst="line">
              <a:avLst/>
            </a:prstGeom>
            <a:noFill/>
            <a:ln w="36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>
              <a:off x="3301" y="1773"/>
              <a:ext cx="1369" cy="0"/>
            </a:xfrm>
            <a:prstGeom prst="line">
              <a:avLst/>
            </a:prstGeom>
            <a:noFill/>
            <a:ln w="36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34"/>
            <p:cNvSpPr>
              <a:spLocks noChangeArrowheads="1"/>
            </p:cNvSpPr>
            <p:nvPr/>
          </p:nvSpPr>
          <p:spPr bwMode="auto">
            <a:xfrm>
              <a:off x="4203" y="1340"/>
              <a:ext cx="468" cy="4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">
                  <a:solidFill>
                    <a:srgbClr val="FF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35"/>
            <p:cNvSpPr>
              <a:spLocks noChangeArrowheads="1"/>
            </p:cNvSpPr>
            <p:nvPr/>
          </p:nvSpPr>
          <p:spPr bwMode="auto">
            <a:xfrm>
              <a:off x="4203" y="907"/>
              <a:ext cx="468" cy="4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">
                  <a:solidFill>
                    <a:srgbClr val="FF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3734" y="907"/>
              <a:ext cx="468" cy="4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">
                  <a:solidFill>
                    <a:srgbClr val="FF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3266" y="1340"/>
              <a:ext cx="468" cy="4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">
                  <a:solidFill>
                    <a:srgbClr val="FF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>
              <a:off x="4203" y="1340"/>
              <a:ext cx="468" cy="0"/>
            </a:xfrm>
            <a:prstGeom prst="line">
              <a:avLst/>
            </a:prstGeom>
            <a:noFill/>
            <a:ln w="36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9"/>
            <p:cNvSpPr>
              <a:spLocks noChangeShapeType="1"/>
            </p:cNvSpPr>
            <p:nvPr/>
          </p:nvSpPr>
          <p:spPr bwMode="auto">
            <a:xfrm flipV="1">
              <a:off x="4203" y="907"/>
              <a:ext cx="0" cy="433"/>
            </a:xfrm>
            <a:prstGeom prst="line">
              <a:avLst/>
            </a:prstGeom>
            <a:noFill/>
            <a:ln w="36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40"/>
            <p:cNvSpPr>
              <a:spLocks noChangeArrowheads="1"/>
            </p:cNvSpPr>
            <p:nvPr/>
          </p:nvSpPr>
          <p:spPr bwMode="auto">
            <a:xfrm>
              <a:off x="4203" y="1773"/>
              <a:ext cx="468" cy="4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600">
                  <a:solidFill>
                    <a:srgbClr val="FF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41"/>
            <p:cNvSpPr>
              <a:spLocks noChangeShapeType="1"/>
            </p:cNvSpPr>
            <p:nvPr/>
          </p:nvSpPr>
          <p:spPr bwMode="auto">
            <a:xfrm>
              <a:off x="4203" y="1772"/>
              <a:ext cx="468" cy="0"/>
            </a:xfrm>
            <a:prstGeom prst="line">
              <a:avLst/>
            </a:prstGeom>
            <a:noFill/>
            <a:ln w="36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" name="Right Arrow 81"/>
          <p:cNvSpPr/>
          <p:nvPr/>
        </p:nvSpPr>
        <p:spPr>
          <a:xfrm>
            <a:off x="3668750" y="2813130"/>
            <a:ext cx="802887" cy="425794"/>
          </a:xfrm>
          <a:prstGeom prst="rightArrow">
            <a:avLst/>
          </a:prstGeom>
          <a:solidFill>
            <a:srgbClr val="8A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3195804" y="1783610"/>
            <a:ext cx="1721882" cy="73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000" smtClean="0"/>
              <a:t>Fracture porosity</a:t>
            </a:r>
          </a:p>
          <a:p>
            <a:pPr algn="ctr"/>
            <a:r>
              <a:rPr lang="en-US" altLang="en-US" sz="2000"/>
              <a:t>t</a:t>
            </a:r>
            <a:r>
              <a:rPr lang="en-US" altLang="en-US" sz="2000" smtClean="0"/>
              <a:t>hreshold</a:t>
            </a:r>
            <a:endParaRPr lang="en-US" altLang="en-US" sz="2000"/>
          </a:p>
        </p:txBody>
      </p:sp>
      <p:pic>
        <p:nvPicPr>
          <p:cNvPr id="84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3" t="1025" r="-2038" b="48359"/>
          <a:stretch/>
        </p:blipFill>
        <p:spPr bwMode="auto">
          <a:xfrm>
            <a:off x="884798" y="3929014"/>
            <a:ext cx="1662136" cy="13475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3" t="49727" r="-1618" b="-343"/>
          <a:stretch/>
        </p:blipFill>
        <p:spPr bwMode="auto">
          <a:xfrm>
            <a:off x="1132733" y="4258834"/>
            <a:ext cx="1662136" cy="13475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4" t="-1025" r="50699" b="50409"/>
          <a:stretch/>
        </p:blipFill>
        <p:spPr bwMode="auto">
          <a:xfrm rot="10800000">
            <a:off x="1428434" y="4663718"/>
            <a:ext cx="1662136" cy="13475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914744" y="6092896"/>
            <a:ext cx="2321896" cy="81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000" smtClean="0"/>
              <a:t>4 x156 DFN</a:t>
            </a:r>
            <a:endParaRPr lang="en-US" altLang="en-US" sz="2000"/>
          </a:p>
        </p:txBody>
      </p:sp>
      <p:sp>
        <p:nvSpPr>
          <p:cNvPr id="88" name="Right Arrow 87"/>
          <p:cNvSpPr/>
          <p:nvPr/>
        </p:nvSpPr>
        <p:spPr>
          <a:xfrm>
            <a:off x="3676186" y="4627065"/>
            <a:ext cx="802887" cy="425794"/>
          </a:xfrm>
          <a:prstGeom prst="rightArrow">
            <a:avLst/>
          </a:prstGeom>
          <a:solidFill>
            <a:srgbClr val="8A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49" y="3944317"/>
            <a:ext cx="1736725" cy="1389062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08" y="4208396"/>
            <a:ext cx="1733550" cy="1463675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90" y="4514609"/>
            <a:ext cx="1733550" cy="1462087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" name="Text Box 6"/>
          <p:cNvSpPr txBox="1">
            <a:spLocks noChangeArrowheads="1"/>
          </p:cNvSpPr>
          <p:nvPr/>
        </p:nvSpPr>
        <p:spPr bwMode="auto">
          <a:xfrm>
            <a:off x="5639145" y="6055725"/>
            <a:ext cx="2321896" cy="81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Ubuntu" charset="0"/>
                <a:ea typeface="Droid Sans Fallback" charset="0"/>
                <a:cs typeface="Droid Sans Fallback" charset="0"/>
              </a:defRPr>
            </a:lvl9pPr>
          </a:lstStyle>
          <a:p>
            <a:pPr algn="ctr"/>
            <a:r>
              <a:rPr lang="en-US" altLang="en-US" sz="2000" smtClean="0"/>
              <a:t>624 Dual-medium models</a:t>
            </a:r>
            <a:endParaRPr lang="en-US" altLang="en-US" sz="2000"/>
          </a:p>
        </p:txBody>
      </p:sp>
      <p:sp>
        <p:nvSpPr>
          <p:cNvPr id="93" name="Rectangle 92"/>
          <p:cNvSpPr/>
          <p:nvPr/>
        </p:nvSpPr>
        <p:spPr>
          <a:xfrm>
            <a:off x="8338713" y="3216762"/>
            <a:ext cx="283029" cy="250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8820772" y="3154372"/>
            <a:ext cx="1774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Dual-medium</a:t>
            </a:r>
            <a:endParaRPr lang="en-US" sz="2000"/>
          </a:p>
        </p:txBody>
      </p:sp>
      <p:sp>
        <p:nvSpPr>
          <p:cNvPr id="95" name="Rectangle 94"/>
          <p:cNvSpPr/>
          <p:nvPr/>
        </p:nvSpPr>
        <p:spPr>
          <a:xfrm>
            <a:off x="8340988" y="3560230"/>
            <a:ext cx="283029" cy="2503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8809399" y="3525136"/>
            <a:ext cx="1774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Single medium</a:t>
            </a:r>
            <a:endParaRPr lang="en-US" sz="2000"/>
          </a:p>
        </p:txBody>
      </p:sp>
      <p:cxnSp>
        <p:nvCxnSpPr>
          <p:cNvPr id="98" name="Straight Connector 97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25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" y="286103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Prior uncertain space defined by MHD</a:t>
            </a:r>
            <a:endParaRPr lang="en-US">
              <a:solidFill>
                <a:srgbClr val="8A0000"/>
              </a:solidFill>
              <a:latin typeface="+mn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239473" y="1833274"/>
            <a:ext cx="5339344" cy="4898912"/>
            <a:chOff x="2366150" y="-56417"/>
            <a:chExt cx="7512050" cy="7487462"/>
          </a:xfrm>
        </p:grpSpPr>
        <p:grpSp>
          <p:nvGrpSpPr>
            <p:cNvPr id="29" name="Group 28"/>
            <p:cNvGrpSpPr/>
            <p:nvPr/>
          </p:nvGrpSpPr>
          <p:grpSpPr>
            <a:xfrm>
              <a:off x="4344990" y="2005229"/>
              <a:ext cx="3743325" cy="3575438"/>
              <a:chOff x="4344988" y="2005013"/>
              <a:chExt cx="3743325" cy="3575050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988" y="2005013"/>
                <a:ext cx="3743325" cy="3359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Rectangle 20"/>
              <p:cNvSpPr>
                <a:spLocks noChangeArrowheads="1"/>
              </p:cNvSpPr>
              <p:nvPr/>
            </p:nvSpPr>
            <p:spPr bwMode="auto">
              <a:xfrm>
                <a:off x="4344988" y="2005013"/>
                <a:ext cx="3671887" cy="3575050"/>
              </a:xfrm>
              <a:prstGeom prst="rect">
                <a:avLst/>
              </a:prstGeom>
              <a:noFill/>
              <a:ln w="3600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150" y="1937699"/>
              <a:ext cx="1781175" cy="1503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7025" y="2936344"/>
              <a:ext cx="1781175" cy="1503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601" y="-56417"/>
              <a:ext cx="1752599" cy="1563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150" y="3871484"/>
              <a:ext cx="1752599" cy="1563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875" y="-56417"/>
              <a:ext cx="1752599" cy="1563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875" y="5867187"/>
              <a:ext cx="1752599" cy="1563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601" y="5867187"/>
              <a:ext cx="1752599" cy="1563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150" y="-56417"/>
              <a:ext cx="1752599" cy="1563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150" y="5867187"/>
              <a:ext cx="1752599" cy="1563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4263213" y="1599525"/>
              <a:ext cx="936624" cy="7208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V="1">
              <a:off x="4263213" y="4981267"/>
              <a:ext cx="792161" cy="1011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V="1">
              <a:off x="4263213" y="4693898"/>
              <a:ext cx="215899" cy="1476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4263212" y="2463218"/>
              <a:ext cx="215899" cy="1444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5918973" y="4909822"/>
              <a:ext cx="1588" cy="7954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5990411" y="1599525"/>
              <a:ext cx="1587" cy="576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flipH="1">
              <a:off x="6996889" y="1670971"/>
              <a:ext cx="1011237" cy="6477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 flipH="1" flipV="1">
              <a:off x="7141353" y="4836789"/>
              <a:ext cx="866775" cy="9399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9"/>
            <p:cNvSpPr>
              <a:spLocks noChangeShapeType="1"/>
            </p:cNvSpPr>
            <p:nvPr/>
          </p:nvSpPr>
          <p:spPr bwMode="auto">
            <a:xfrm>
              <a:off x="7862074" y="3758352"/>
              <a:ext cx="14446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548258" y="1834955"/>
            <a:ext cx="632177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/>
              <a:t>M</a:t>
            </a:r>
            <a:r>
              <a:rPr lang="en-US" sz="2600" smtClean="0"/>
              <a:t>odified Hausdorff distance, MHD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smtClean="0"/>
              <a:t>MDS and K-medoid clustering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smtClean="0"/>
              <a:t>9 representative dual-medium geological  scenarios</a:t>
            </a:r>
            <a:endParaRPr lang="en-US" sz="260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2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2" y="286102"/>
            <a:ext cx="10515600" cy="1325563"/>
          </a:xfrm>
        </p:spPr>
        <p:txBody>
          <a:bodyPr/>
          <a:lstStyle/>
          <a:p>
            <a:r>
              <a:rPr lang="en-US" b="1" smtClean="0">
                <a:solidFill>
                  <a:srgbClr val="8A0000"/>
                </a:solidFill>
                <a:latin typeface="+mn-lt"/>
              </a:rPr>
              <a:t>Field production development plan</a:t>
            </a:r>
            <a:endParaRPr lang="en-US" b="1">
              <a:solidFill>
                <a:srgbClr val="8A000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/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41" y="1880522"/>
            <a:ext cx="59340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42592" y="3238174"/>
            <a:ext cx="6160956" cy="3974650"/>
            <a:chOff x="994410" y="1702885"/>
            <a:chExt cx="6160956" cy="3974650"/>
          </a:xfrm>
        </p:grpSpPr>
        <p:sp>
          <p:nvSpPr>
            <p:cNvPr id="10" name="Rectangle 9"/>
            <p:cNvSpPr/>
            <p:nvPr/>
          </p:nvSpPr>
          <p:spPr>
            <a:xfrm rot="5400000">
              <a:off x="-179070" y="3893185"/>
              <a:ext cx="2652395" cy="305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34626" y="1702885"/>
              <a:ext cx="1552575" cy="305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364123" y="3289003"/>
              <a:ext cx="2715055" cy="363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232116" y="1793711"/>
              <a:ext cx="604660" cy="3156233"/>
              <a:chOff x="1232116" y="1793711"/>
              <a:chExt cx="604660" cy="3156233"/>
            </a:xfrm>
          </p:grpSpPr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1382751" y="4497189"/>
                <a:ext cx="609600" cy="295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1310361" y="2195314"/>
                <a:ext cx="740410" cy="295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30000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1318616" y="3375779"/>
                <a:ext cx="740410" cy="295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15000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-120116" y="3145943"/>
                <a:ext cx="3086100" cy="381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Surface water production, stb/d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352550" y="4693734"/>
              <a:ext cx="5802816" cy="983801"/>
              <a:chOff x="1352550" y="4693734"/>
              <a:chExt cx="5802816" cy="98380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267075" y="5362575"/>
                <a:ext cx="1219200" cy="3054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352550" y="5353050"/>
                <a:ext cx="1552575" cy="3054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14925" y="5372100"/>
                <a:ext cx="1552575" cy="3054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11617" y="4784707"/>
                <a:ext cx="1558213" cy="3638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665348" y="4719304"/>
                <a:ext cx="3490018" cy="429297"/>
                <a:chOff x="3665348" y="4719304"/>
                <a:chExt cx="3490018" cy="429297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3722914" y="4777273"/>
                  <a:ext cx="1558213" cy="3638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525694" y="4784707"/>
                  <a:ext cx="1558213" cy="3638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545766" y="4738339"/>
                  <a:ext cx="609600" cy="2959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3000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665348" y="4719304"/>
                  <a:ext cx="1771650" cy="381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Time, days</a:t>
                  </a:r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788144" y="4693734"/>
                <a:ext cx="609600" cy="295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3556000" y="3352800"/>
            <a:ext cx="2009422" cy="33189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0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7999"/>
            <a:ext cx="10623550" cy="261937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700" dirty="0" smtClean="0"/>
              <a:t>Global search algorithm &gt; finds multiple minima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700" dirty="0" smtClean="0"/>
              <a:t>Partitions the </a:t>
            </a:r>
            <a:r>
              <a:rPr lang="en-US" sz="4700" dirty="0"/>
              <a:t>prior space into </a:t>
            </a:r>
            <a:r>
              <a:rPr lang="en-US" sz="4700" dirty="0" err="1"/>
              <a:t>Voronoi</a:t>
            </a:r>
            <a:r>
              <a:rPr lang="en-US" sz="4700" dirty="0"/>
              <a:t> cells as it proceeds </a:t>
            </a:r>
            <a:endParaRPr lang="en-US" sz="47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4700" dirty="0" smtClean="0"/>
              <a:t>Two main steps:	- Forward simulation</a:t>
            </a:r>
            <a:endParaRPr lang="en-US" sz="47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700" dirty="0" smtClean="0"/>
              <a:t>			- Calculating misfit function, O</a:t>
            </a:r>
            <a:endParaRPr lang="en-US" sz="4700" dirty="0"/>
          </a:p>
          <a:p>
            <a:pPr marL="0" indent="0">
              <a:lnSpc>
                <a:spcPct val="150000"/>
              </a:lnSpc>
              <a:buNone/>
            </a:pPr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9927" y="4902883"/>
                <a:ext cx="5515228" cy="1245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/>
                        <m:t>O</m:t>
                      </m:r>
                      <m:r>
                        <m:rPr>
                          <m:nor/>
                        </m:rPr>
                        <a:rPr lang="en-US" sz="2400" i="0" smtClean="0"/>
                        <m:t>=</m:t>
                      </m:r>
                      <m:f>
                        <m:fPr>
                          <m:ctrlPr>
                            <a:rPr lang="en-US" sz="2400" i="1" smtClean="0"/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/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/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N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time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subHide m:val="on"/>
                          <m:ctrlPr>
                            <a:rPr lang="en-US" sz="2400" i="1"/>
                          </m:ctrlPr>
                        </m:naryPr>
                        <m:sub/>
                        <m:sup>
                          <m:sSub>
                            <m:sSubPr>
                              <m:ctrlPr>
                                <a:rPr lang="en-US" sz="2400" i="1" smtClean="0"/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N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/>
                                <m:t>time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2400" i="1"/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/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/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/>
                                        <m:t>simulated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n-US" sz="2400" i="0"/>
                                    <m:t>-</m:t>
                                  </m:r>
                                  <m:sSub>
                                    <m:sSubPr>
                                      <m:ctrlPr>
                                        <a:rPr lang="en-US" sz="2400" i="1" smtClean="0"/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/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nor/>
                                        </m:rPr>
                                        <a:rPr lang="en-US" sz="2400" b="0" i="0" smtClean="0"/>
                                        <m:t>observed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400" i="0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27" y="4902883"/>
                <a:ext cx="5515228" cy="124540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73749"/>
              </p:ext>
            </p:extLst>
          </p:nvPr>
        </p:nvGraphicFramePr>
        <p:xfrm>
          <a:off x="6728867" y="4312067"/>
          <a:ext cx="5959843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3977"/>
                <a:gridCol w="46058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Where;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N</a:t>
                      </a:r>
                      <a:r>
                        <a:rPr lang="en-US" sz="2800" baseline="-25000" dirty="0" err="1" smtClean="0"/>
                        <a:t>time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: Number of time steps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smtClean="0"/>
                        <a:t>d</a:t>
                      </a:r>
                      <a:r>
                        <a:rPr lang="en-US" sz="2800" baseline="-25000" smtClean="0"/>
                        <a:t>simulated</a:t>
                      </a:r>
                      <a:r>
                        <a:rPr lang="en-US" sz="2600" baseline="-25000" smtClean="0"/>
                        <a:t> </a:t>
                      </a:r>
                      <a:endParaRPr lang="en-US" sz="2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: flow simulation response 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d</a:t>
                      </a:r>
                      <a:r>
                        <a:rPr lang="en-US" sz="2800" baseline="-25000" dirty="0" err="1" smtClean="0"/>
                        <a:t>observed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: Data observed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1133" y="27481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8A0000"/>
                </a:solidFill>
                <a:latin typeface="+mn-lt"/>
              </a:rPr>
              <a:t>Neighborhood Algorithm (NA)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6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1199" y="2285073"/>
            <a:ext cx="5202299" cy="276578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885" y="5629234"/>
            <a:ext cx="577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Prior space defined by modified </a:t>
            </a:r>
            <a:r>
              <a:rPr lang="en-US" sz="2000" dirty="0" err="1" smtClean="0"/>
              <a:t>Hausdorff</a:t>
            </a:r>
            <a:r>
              <a:rPr lang="en-US" sz="2000" dirty="0" smtClean="0"/>
              <a:t> distance</a:t>
            </a:r>
            <a:endParaRPr lang="en-US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1133" y="27481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8A0000"/>
                </a:solidFill>
                <a:latin typeface="+mn-lt"/>
              </a:rPr>
              <a:t>Neighborhood Algorithm (NA)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629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3" y="27481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8A0000"/>
                </a:solidFill>
                <a:latin typeface="+mn-lt"/>
              </a:rPr>
              <a:t>Neighborhood Algorithm (NA)</a:t>
            </a:r>
            <a:endParaRPr lang="en-US" b="1" dirty="0">
              <a:solidFill>
                <a:srgbClr val="8A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14178" r="15855" b="17769"/>
          <a:stretch/>
        </p:blipFill>
        <p:spPr>
          <a:xfrm>
            <a:off x="6247365" y="2268731"/>
            <a:ext cx="5110877" cy="2732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12018"/>
          <a:stretch/>
        </p:blipFill>
        <p:spPr>
          <a:xfrm>
            <a:off x="6062136" y="2029840"/>
            <a:ext cx="5486401" cy="3404836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11199" y="2285073"/>
            <a:ext cx="5202299" cy="276578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mba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83002" r="9514" b="13263"/>
          <a:stretch>
            <a:fillRect/>
          </a:stretch>
        </p:blipFill>
        <p:spPr bwMode="auto">
          <a:xfrm>
            <a:off x="6242753" y="5101457"/>
            <a:ext cx="5102579" cy="1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54973" y="5314202"/>
            <a:ext cx="2545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Low objective function</a:t>
            </a:r>
            <a:endParaRPr lang="en-US" sz="1400" b="1"/>
          </a:p>
        </p:txBody>
      </p:sp>
      <p:sp>
        <p:nvSpPr>
          <p:cNvPr id="10" name="TextBox 9"/>
          <p:cNvSpPr txBox="1"/>
          <p:nvPr/>
        </p:nvSpPr>
        <p:spPr>
          <a:xfrm>
            <a:off x="9530182" y="5263969"/>
            <a:ext cx="2545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High objective function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885" y="5629234"/>
            <a:ext cx="5770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Prior space defined by modified Hausdorff distance</a:t>
            </a: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6373028" y="5642720"/>
            <a:ext cx="512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Prior space with 624 simulated models</a:t>
            </a:r>
            <a:endParaRPr lang="en-US" sz="20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1591733"/>
            <a:ext cx="10972800" cy="0"/>
          </a:xfrm>
          <a:prstGeom prst="line">
            <a:avLst/>
          </a:prstGeom>
          <a:ln w="38100" cmpd="sng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7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1398</Words>
  <Application>Microsoft Macintosh PowerPoint</Application>
  <PresentationFormat>Custom</PresentationFormat>
  <Paragraphs>650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 neighborhood algorithm for modeling dual-medium scenario uncertainty from production data</vt:lpstr>
      <vt:lpstr>Case Study</vt:lpstr>
      <vt:lpstr>Uncertainties in DFN modeling</vt:lpstr>
      <vt:lpstr>DFN models to dual-medium models</vt:lpstr>
      <vt:lpstr>Prior uncertain space defined by MHD</vt:lpstr>
      <vt:lpstr>Field production development plan</vt:lpstr>
      <vt:lpstr>Neighborhood Algorithm (NA)</vt:lpstr>
      <vt:lpstr>Neighborhood Algorithm (NA)</vt:lpstr>
      <vt:lpstr>Neighborhood Algorithm (NA)</vt:lpstr>
      <vt:lpstr>Applying NA to the fractured reservoir</vt:lpstr>
      <vt:lpstr>Applying NA to the fractured reservoir</vt:lpstr>
      <vt:lpstr>PowerPoint Presentation</vt:lpstr>
      <vt:lpstr>PowerPoint Presentation</vt:lpstr>
      <vt:lpstr>Applying NA to the fractured reservoir</vt:lpstr>
      <vt:lpstr>Applying NA to the fractured reservoir</vt:lpstr>
      <vt:lpstr>Applying NA to the fractured reservoir</vt:lpstr>
      <vt:lpstr>NA converges to the ‘right’ solution</vt:lpstr>
      <vt:lpstr>Neighborhood Algorithm (NA) output</vt:lpstr>
      <vt:lpstr>Neighborhood Algorithm (NA) output</vt:lpstr>
      <vt:lpstr>Neighborhood Algorithm (NA) output</vt:lpstr>
      <vt:lpstr>Posterior probability of dual-medium geological scenarios</vt:lpstr>
      <vt:lpstr>Posterior probability of dual-medium geological scenarios</vt:lpstr>
      <vt:lpstr>Posterior probability of dual-medium geological scenarios</vt:lpstr>
      <vt:lpstr>Posterior probability of dual-medium geological scenarios</vt:lpstr>
      <vt:lpstr>Posterior probability of dual-medium geological scenarios</vt:lpstr>
      <vt:lpstr>Posterior probability of dual-medium geological scenarios</vt:lpstr>
      <vt:lpstr>Posterior probability of dual-medium geological scenarios</vt:lpstr>
      <vt:lpstr>When to stop(number of models to simulate)</vt:lpstr>
      <vt:lpstr>Advantages and disadvantages of NA</vt:lpstr>
      <vt:lpstr>Conclusions and future work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neighborhood algorithm for history matching fractured reservoirs with uncertain geological scenarios</dc:title>
  <dc:creator>Alsaif, Sarah</dc:creator>
  <cp:lastModifiedBy>Sarah</cp:lastModifiedBy>
  <cp:revision>182</cp:revision>
  <dcterms:created xsi:type="dcterms:W3CDTF">2014-04-17T20:11:27Z</dcterms:created>
  <dcterms:modified xsi:type="dcterms:W3CDTF">2014-05-08T14:07:45Z</dcterms:modified>
</cp:coreProperties>
</file>