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00" r:id="rId3"/>
    <p:sldId id="301" r:id="rId4"/>
    <p:sldId id="302" r:id="rId5"/>
    <p:sldId id="303" r:id="rId6"/>
    <p:sldId id="323" r:id="rId7"/>
    <p:sldId id="304" r:id="rId8"/>
    <p:sldId id="313" r:id="rId9"/>
    <p:sldId id="305" r:id="rId10"/>
    <p:sldId id="314" r:id="rId11"/>
    <p:sldId id="315" r:id="rId12"/>
    <p:sldId id="316" r:id="rId13"/>
    <p:sldId id="306" r:id="rId14"/>
    <p:sldId id="317" r:id="rId15"/>
    <p:sldId id="318" r:id="rId16"/>
    <p:sldId id="307" r:id="rId17"/>
    <p:sldId id="308" r:id="rId18"/>
    <p:sldId id="336" r:id="rId19"/>
    <p:sldId id="309" r:id="rId20"/>
    <p:sldId id="329" r:id="rId21"/>
    <p:sldId id="326" r:id="rId22"/>
    <p:sldId id="337" r:id="rId23"/>
    <p:sldId id="332" r:id="rId24"/>
    <p:sldId id="333" r:id="rId25"/>
    <p:sldId id="327" r:id="rId26"/>
    <p:sldId id="330" r:id="rId27"/>
    <p:sldId id="331" r:id="rId28"/>
    <p:sldId id="311" r:id="rId29"/>
    <p:sldId id="312" r:id="rId30"/>
    <p:sldId id="321" r:id="rId31"/>
    <p:sldId id="322" r:id="rId32"/>
    <p:sldId id="334" r:id="rId33"/>
    <p:sldId id="33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4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D1576-8CE3-4918-91DF-84672831EBC2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92D79-0E28-4320-BB91-4C8C66E53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29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7D8B-072E-4BF8-9980-BEFD7FAE09B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AB89-C63F-4B1D-963E-A4BE6B5F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16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7D8B-072E-4BF8-9980-BEFD7FAE09B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AB89-C63F-4B1D-963E-A4BE6B5F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09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7D8B-072E-4BF8-9980-BEFD7FAE09B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AB89-C63F-4B1D-963E-A4BE6B5F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41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7D8B-072E-4BF8-9980-BEFD7FAE09B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AB89-C63F-4B1D-963E-A4BE6B5F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47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7D8B-072E-4BF8-9980-BEFD7FAE09B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AB89-C63F-4B1D-963E-A4BE6B5F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25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7D8B-072E-4BF8-9980-BEFD7FAE09B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AB89-C63F-4B1D-963E-A4BE6B5F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7D8B-072E-4BF8-9980-BEFD7FAE09B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AB89-C63F-4B1D-963E-A4BE6B5F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8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008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7D8B-072E-4BF8-9980-BEFD7FAE09B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AB89-C63F-4B1D-963E-A4BE6B5F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0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7D8B-072E-4BF8-9980-BEFD7FAE09B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AB89-C63F-4B1D-963E-A4BE6B5F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2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7D8B-072E-4BF8-9980-BEFD7FAE09B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AB89-C63F-4B1D-963E-A4BE6B5F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72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7D8B-072E-4BF8-9980-BEFD7FAE09B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AB89-C63F-4B1D-963E-A4BE6B5F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17D8B-072E-4BF8-9980-BEFD7FAE09B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DAB89-C63F-4B1D-963E-A4BE6B5F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58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0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7.wmf"/><Relationship Id="rId10" Type="http://schemas.openxmlformats.org/officeDocument/2006/relationships/image" Target="../media/image9.w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pn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8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1.pn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2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1.tif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Relationship Id="rId9" Type="http://schemas.openxmlformats.org/officeDocument/2006/relationships/image" Target="../media/image4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46.png"/><Relationship Id="rId4" Type="http://schemas.openxmlformats.org/officeDocument/2006/relationships/image" Target="../media/image3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55.png"/><Relationship Id="rId1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6.wmf"/><Relationship Id="rId4" Type="http://schemas.openxmlformats.org/officeDocument/2006/relationships/image" Target="../media/image3.wmf"/><Relationship Id="rId9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0900" y="1816099"/>
            <a:ext cx="10655300" cy="1389063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latin typeface="+mn-lt"/>
              </a:rPr>
              <a:t>Multiple-point Geostatistics: </a:t>
            </a:r>
            <a:br>
              <a:rPr lang="en-US" sz="4400" b="1" dirty="0" smtClean="0">
                <a:latin typeface="+mn-lt"/>
              </a:rPr>
            </a:br>
            <a:r>
              <a:rPr lang="en-US" sz="4400" b="1" dirty="0" smtClean="0">
                <a:latin typeface="+mn-lt"/>
              </a:rPr>
              <a:t>Stochastic Modeling with Training Images</a:t>
            </a:r>
            <a:endParaRPr lang="en-US" sz="44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35438"/>
            <a:ext cx="9144000" cy="1286568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Jef Caers</a:t>
            </a:r>
          </a:p>
          <a:p>
            <a:r>
              <a:rPr lang="en-US" sz="3600" dirty="0" smtClean="0"/>
              <a:t>Stanford University, USA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7143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Universal kriging: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trend, what is residual ?</a:t>
            </a:r>
          </a:p>
          <a:p>
            <a:endParaRPr lang="en-US" dirty="0"/>
          </a:p>
          <a:p>
            <a:r>
              <a:rPr lang="en-US" dirty="0" smtClean="0"/>
              <a:t>How to infer covariance/variogram of </a:t>
            </a:r>
            <a:r>
              <a:rPr lang="en-US" i="1" dirty="0" smtClean="0"/>
              <a:t>R</a:t>
            </a:r>
            <a:r>
              <a:rPr lang="en-US" dirty="0" smtClean="0"/>
              <a:t> with only data on </a:t>
            </a:r>
            <a:r>
              <a:rPr lang="en-US" i="1" dirty="0" smtClean="0"/>
              <a:t>Z</a:t>
            </a:r>
          </a:p>
          <a:p>
            <a:pPr lvl="1"/>
            <a:r>
              <a:rPr lang="en-US" dirty="0" smtClean="0"/>
              <a:t>Bias can be problematic</a:t>
            </a:r>
          </a:p>
          <a:p>
            <a:endParaRPr lang="en-US" dirty="0"/>
          </a:p>
          <a:p>
            <a:r>
              <a:rPr lang="en-US" dirty="0" smtClean="0"/>
              <a:t>Circular argument</a:t>
            </a:r>
          </a:p>
          <a:p>
            <a:pPr lvl="1"/>
            <a:r>
              <a:rPr lang="en-US" dirty="0" smtClean="0"/>
              <a:t>To know </a:t>
            </a:r>
            <a:r>
              <a:rPr lang="en-US" i="1" dirty="0" smtClean="0"/>
              <a:t>Z</a:t>
            </a:r>
            <a:r>
              <a:rPr lang="en-US" dirty="0" smtClean="0"/>
              <a:t>, I need to know </a:t>
            </a:r>
            <a:r>
              <a:rPr lang="en-US" i="1" dirty="0" smtClean="0"/>
              <a:t>R</a:t>
            </a:r>
            <a:r>
              <a:rPr lang="en-US" dirty="0" smtClean="0"/>
              <a:t>, which I need to get from </a:t>
            </a:r>
            <a:r>
              <a:rPr lang="en-US" i="1" dirty="0" smtClean="0"/>
              <a:t>Z</a:t>
            </a:r>
          </a:p>
          <a:p>
            <a:endParaRPr lang="en-US" i="1" dirty="0"/>
          </a:p>
          <a:p>
            <a:r>
              <a:rPr lang="en-US" dirty="0" smtClean="0"/>
              <a:t>Considerable expertise required</a:t>
            </a:r>
          </a:p>
        </p:txBody>
      </p:sp>
    </p:spTree>
    <p:extLst>
      <p:ext uri="{BB962C8B-B14F-4D97-AF65-F5344CB8AC3E}">
        <p14:creationId xmlns:p14="http://schemas.microsoft.com/office/powerpoint/2010/main" val="208758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Walker Lake data</a:t>
            </a:r>
            <a:endParaRPr lang="en-US" dirty="0"/>
          </a:p>
        </p:txBody>
      </p:sp>
      <p:pic>
        <p:nvPicPr>
          <p:cNvPr id="5" name="Picture 3" descr="C:\Users\jcaers\Documents\books\Geostatbook\writtentext\Part I\slidingscheme\WalkerLake\100dat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8" t="12774" r="19065" b="12559"/>
          <a:stretch/>
        </p:blipFill>
        <p:spPr bwMode="auto">
          <a:xfrm>
            <a:off x="4227489" y="1752600"/>
            <a:ext cx="3799268" cy="437637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898682"/>
              </p:ext>
            </p:extLst>
          </p:nvPr>
        </p:nvGraphicFramePr>
        <p:xfrm>
          <a:off x="8684161" y="1147226"/>
          <a:ext cx="2713038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Equation" r:id="rId4" imgW="1282680" imgH="253800" progId="Equation.DSMT4">
                  <p:embed/>
                </p:oleObj>
              </mc:Choice>
              <mc:Fallback>
                <p:oleObj name="Equation" r:id="rId4" imgW="1282680" imgH="253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4161" y="1147226"/>
                        <a:ext cx="2713038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1"/>
          <a:stretch/>
        </p:blipFill>
        <p:spPr bwMode="auto">
          <a:xfrm>
            <a:off x="8212427" y="1682213"/>
            <a:ext cx="3837904" cy="45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8725677"/>
              </p:ext>
            </p:extLst>
          </p:nvPr>
        </p:nvGraphicFramePr>
        <p:xfrm>
          <a:off x="5726113" y="1243013"/>
          <a:ext cx="750887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Equation" r:id="rId7" imgW="355320" imgH="228600" progId="Equation.DSMT4">
                  <p:embed/>
                </p:oleObj>
              </mc:Choice>
              <mc:Fallback>
                <p:oleObj name="Equation" r:id="rId7" imgW="35532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6113" y="1243013"/>
                        <a:ext cx="750887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702590"/>
              </p:ext>
            </p:extLst>
          </p:nvPr>
        </p:nvGraphicFramePr>
        <p:xfrm>
          <a:off x="1738313" y="1244600"/>
          <a:ext cx="91281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Equation" r:id="rId9" imgW="431640" imgH="228600" progId="Equation.DSMT4">
                  <p:embed/>
                </p:oleObj>
              </mc:Choice>
              <mc:Fallback>
                <p:oleObj name="Equation" r:id="rId9" imgW="43164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8313" y="1244600"/>
                        <a:ext cx="912812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6" name="Picture 14" descr="C:\Users\jcaers\Dropbox\SlidingScheme\Paper\LaTex\submitted_version\WalkerLakeClean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88"/>
          <a:stretch/>
        </p:blipFill>
        <p:spPr bwMode="auto">
          <a:xfrm>
            <a:off x="212545" y="1682212"/>
            <a:ext cx="3838427" cy="45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03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0" b="6179"/>
          <a:stretch/>
        </p:blipFill>
        <p:spPr bwMode="auto">
          <a:xfrm>
            <a:off x="687947" y="1416676"/>
            <a:ext cx="5791200" cy="493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293879"/>
              </p:ext>
            </p:extLst>
          </p:nvPr>
        </p:nvGraphicFramePr>
        <p:xfrm>
          <a:off x="3489324" y="692460"/>
          <a:ext cx="670551" cy="860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Equation" r:id="rId4" imgW="177480" imgH="228600" progId="Equation.DSMT4">
                  <p:embed/>
                </p:oleObj>
              </mc:Choice>
              <mc:Fallback>
                <p:oleObj name="Equation" r:id="rId4" imgW="17748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9324" y="692460"/>
                        <a:ext cx="670551" cy="8601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3"/>
          <a:stretch/>
        </p:blipFill>
        <p:spPr bwMode="auto">
          <a:xfrm>
            <a:off x="6915954" y="1501999"/>
            <a:ext cx="3850783" cy="448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83139" y="1052538"/>
            <a:ext cx="351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Universal Kriging estimate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296778" y="5915557"/>
            <a:ext cx="311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RGeos</a:t>
            </a:r>
            <a:r>
              <a:rPr lang="en-US" dirty="0" smtClean="0"/>
              <a:t> package - Fontainebleau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23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Universal kriging with training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395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Given a training image for the domain: an exhaustive example truth</a:t>
            </a:r>
            <a:endParaRPr lang="en-US" dirty="0"/>
          </a:p>
        </p:txBody>
      </p:sp>
      <p:pic>
        <p:nvPicPr>
          <p:cNvPr id="5122" name="Picture 2" descr="C:\Users\jcaers\Dropbox\SlidingScheme\Paper\LaTex\submitted_version\WalkerLakeDSTI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97"/>
          <a:stretch/>
        </p:blipFill>
        <p:spPr bwMode="auto">
          <a:xfrm>
            <a:off x="1423160" y="2756079"/>
            <a:ext cx="3264897" cy="383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90186" y="2756079"/>
            <a:ext cx="480958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No use of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Expectation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Random variable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Random function</a:t>
            </a:r>
          </a:p>
          <a:p>
            <a:r>
              <a:rPr lang="en-US" sz="2800" dirty="0" smtClean="0"/>
              <a:t>	Stationarity</a:t>
            </a:r>
          </a:p>
          <a:p>
            <a:r>
              <a:rPr lang="en-US" sz="2800" dirty="0" smtClean="0"/>
              <a:t>	Ergodicity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Decomposition (m and R)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Covariance/variogram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069386"/>
              </p:ext>
            </p:extLst>
          </p:nvPr>
        </p:nvGraphicFramePr>
        <p:xfrm>
          <a:off x="2669148" y="2272942"/>
          <a:ext cx="72548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Equation" r:id="rId4" imgW="342720" imgH="228600" progId="Equation.DSMT4">
                  <p:embed/>
                </p:oleObj>
              </mc:Choice>
              <mc:Fallback>
                <p:oleObj name="Equation" r:id="rId4" imgW="342720" imgH="228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9148" y="2272942"/>
                        <a:ext cx="725488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419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Rewrite the kriging equations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742792"/>
              </p:ext>
            </p:extLst>
          </p:nvPr>
        </p:nvGraphicFramePr>
        <p:xfrm>
          <a:off x="873169" y="1508263"/>
          <a:ext cx="7621703" cy="1956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name="Equation" r:id="rId3" imgW="3568680" imgH="914400" progId="Equation.DSMT4">
                  <p:embed/>
                </p:oleObj>
              </mc:Choice>
              <mc:Fallback>
                <p:oleObj name="Equation" r:id="rId3" imgW="3568680" imgH="9144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169" y="1508263"/>
                        <a:ext cx="7621703" cy="195689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693343"/>
              </p:ext>
            </p:extLst>
          </p:nvPr>
        </p:nvGraphicFramePr>
        <p:xfrm>
          <a:off x="1454039" y="3741917"/>
          <a:ext cx="6369456" cy="997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Equation" r:id="rId5" imgW="2984400" imgH="469800" progId="Equation.DSMT4">
                  <p:embed/>
                </p:oleObj>
              </mc:Choice>
              <mc:Fallback>
                <p:oleObj name="Equation" r:id="rId5" imgW="2984400" imgH="469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4039" y="3741917"/>
                        <a:ext cx="6369456" cy="9975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970147"/>
              </p:ext>
            </p:extLst>
          </p:nvPr>
        </p:nvGraphicFramePr>
        <p:xfrm>
          <a:off x="1442166" y="4649229"/>
          <a:ext cx="4675749" cy="1133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Equation" r:id="rId7" imgW="2197080" imgH="533160" progId="Equation.DSMT4">
                  <p:embed/>
                </p:oleObj>
              </mc:Choice>
              <mc:Fallback>
                <p:oleObj name="Equation" r:id="rId7" imgW="2197080" imgH="53316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2166" y="4649229"/>
                        <a:ext cx="4675749" cy="11333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538693" y="2757272"/>
            <a:ext cx="2387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sop = sum of product</a:t>
            </a:r>
          </a:p>
          <a:p>
            <a:r>
              <a:rPr lang="en-US" sz="2000" dirty="0" err="1" smtClean="0"/>
              <a:t>av</a:t>
            </a:r>
            <a:r>
              <a:rPr lang="en-US" sz="2000" dirty="0" smtClean="0"/>
              <a:t> = average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683059" y="5863261"/>
            <a:ext cx="62867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Directly lifted from training image</a:t>
            </a:r>
          </a:p>
          <a:p>
            <a:r>
              <a:rPr lang="en-US" sz="2400" b="1" dirty="0" smtClean="0"/>
              <a:t>No modeling, no parameters, no decomposition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020747" y="21396"/>
            <a:ext cx="3171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(See talk by Lewis Li)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460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and comparison</a:t>
            </a:r>
            <a:endParaRPr lang="en-US" dirty="0"/>
          </a:p>
        </p:txBody>
      </p:sp>
      <p:pic>
        <p:nvPicPr>
          <p:cNvPr id="3" name="Picture 2" descr="C:\Users\jcaers\Dropbox\SlidingScheme\Paper\LaTex\submitted_version\WalkerLakeDSTI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97"/>
          <a:stretch/>
        </p:blipFill>
        <p:spPr bwMode="auto">
          <a:xfrm>
            <a:off x="653742" y="1906074"/>
            <a:ext cx="3264897" cy="383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518595"/>
              </p:ext>
            </p:extLst>
          </p:nvPr>
        </p:nvGraphicFramePr>
        <p:xfrm>
          <a:off x="1899730" y="1422937"/>
          <a:ext cx="72548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Equation" r:id="rId4" imgW="342720" imgH="228600" progId="Equation.DSMT4">
                  <p:embed/>
                </p:oleObj>
              </mc:Choice>
              <mc:Fallback>
                <p:oleObj name="Equation" r:id="rId4" imgW="3427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9730" y="1422937"/>
                        <a:ext cx="725488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ight Arrow 4"/>
          <p:cNvSpPr/>
          <p:nvPr/>
        </p:nvSpPr>
        <p:spPr>
          <a:xfrm>
            <a:off x="4020634" y="3681957"/>
            <a:ext cx="476518" cy="3477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:\Users\jcaers\Dropbox\SlidingScheme\Paper\LaTex\submitted_version\WLDSResult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08"/>
          <a:stretch/>
        </p:blipFill>
        <p:spPr bwMode="auto">
          <a:xfrm>
            <a:off x="4625097" y="1907100"/>
            <a:ext cx="3259946" cy="383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8353417" y="1469935"/>
            <a:ext cx="3360841" cy="4274487"/>
            <a:chOff x="8353417" y="1469935"/>
            <a:chExt cx="3360841" cy="4274487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773"/>
            <a:stretch/>
          </p:blipFill>
          <p:spPr bwMode="auto">
            <a:xfrm>
              <a:off x="8353417" y="1906074"/>
              <a:ext cx="3295523" cy="3838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8446247" y="1469935"/>
              <a:ext cx="32680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Universal Kriging - Variogram</a:t>
              </a:r>
              <a:endParaRPr lang="en-US" sz="2000" b="1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050104" y="1506990"/>
            <a:ext cx="2364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Universal Kriging - TI</a:t>
            </a:r>
            <a:endParaRPr lang="en-US" sz="2000" b="1" dirty="0"/>
          </a:p>
        </p:txBody>
      </p:sp>
      <p:pic>
        <p:nvPicPr>
          <p:cNvPr id="11" name="Picture 14" descr="C:\Users\jcaers\Dropbox\SlidingScheme\Paper\LaTex\submitted_version\WalkerLakeClean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88"/>
          <a:stretch/>
        </p:blipFill>
        <p:spPr bwMode="auto">
          <a:xfrm>
            <a:off x="653742" y="1907100"/>
            <a:ext cx="3264897" cy="385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76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simulation: snesim</a:t>
            </a:r>
            <a:br>
              <a:rPr lang="en-US" dirty="0" smtClean="0"/>
            </a:br>
            <a:r>
              <a:rPr lang="en-US" sz="2800" dirty="0" smtClean="0"/>
              <a:t>Strebelle, 2002</a:t>
            </a:r>
            <a:endParaRPr lang="en-US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SNESIM: special case of </a:t>
            </a:r>
            <a:r>
              <a:rPr lang="en-US" b="1" dirty="0" smtClean="0"/>
              <a:t>simple indicator kriging with training images</a:t>
            </a:r>
            <a:endParaRPr lang="en-US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8053975"/>
              </p:ext>
            </p:extLst>
          </p:nvPr>
        </p:nvGraphicFramePr>
        <p:xfrm>
          <a:off x="2485622" y="2653048"/>
          <a:ext cx="6026318" cy="915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9" name="Equation" r:id="rId3" imgW="2997200" imgH="469900" progId="Equation.DSMT4">
                  <p:embed/>
                </p:oleObj>
              </mc:Choice>
              <mc:Fallback>
                <p:oleObj name="Equation" r:id="rId3" imgW="2997200" imgH="4699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5622" y="2653048"/>
                        <a:ext cx="6026318" cy="9153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4767655"/>
              </p:ext>
            </p:extLst>
          </p:nvPr>
        </p:nvGraphicFramePr>
        <p:xfrm>
          <a:off x="1586449" y="5024995"/>
          <a:ext cx="7575551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" name="Equation" r:id="rId5" imgW="3784320" imgH="507960" progId="Equation.DSMT4">
                  <p:embed/>
                </p:oleObj>
              </mc:Choice>
              <mc:Fallback>
                <p:oleObj name="Equation" r:id="rId5" imgW="3784320" imgH="50796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6449" y="5024995"/>
                        <a:ext cx="7575551" cy="10175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08018"/>
              </p:ext>
            </p:extLst>
          </p:nvPr>
        </p:nvGraphicFramePr>
        <p:xfrm>
          <a:off x="2629443" y="3683357"/>
          <a:ext cx="5454199" cy="915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1" name="Equation" r:id="rId7" imgW="2705100" imgH="469900" progId="Equation.DSMT4">
                  <p:embed/>
                </p:oleObj>
              </mc:Choice>
              <mc:Fallback>
                <p:oleObj name="Equation" r:id="rId7" imgW="2705100" imgH="4699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9443" y="3683357"/>
                        <a:ext cx="5454199" cy="9153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307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simulation: direct sampling </a:t>
            </a:r>
            <a:r>
              <a:rPr lang="en-US" sz="2800" dirty="0" err="1" smtClean="0"/>
              <a:t>Mariethoz</a:t>
            </a:r>
            <a:r>
              <a:rPr lang="en-US" sz="2800" dirty="0" smtClean="0"/>
              <a:t>, 2010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Why determine a pdf/</a:t>
            </a:r>
            <a:r>
              <a:rPr lang="en-US" dirty="0" err="1" smtClean="0"/>
              <a:t>cdf</a:t>
            </a:r>
            <a:r>
              <a:rPr lang="en-US" dirty="0" smtClean="0"/>
              <a:t> when all you need is a sample?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0" t="20070" r="25465" b="25704"/>
          <a:stretch/>
        </p:blipFill>
        <p:spPr bwMode="auto">
          <a:xfrm>
            <a:off x="1880316" y="2472744"/>
            <a:ext cx="6774288" cy="396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83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Convolutions</a:t>
            </a:r>
            <a:endParaRPr lang="en-US" dirty="0"/>
          </a:p>
        </p:txBody>
      </p:sp>
      <p:pic>
        <p:nvPicPr>
          <p:cNvPr id="12290" name="Picture 2" descr="C:\Users\jcaers\Dropbox\MPS book\Submitted To Wiley\Figures\Part II\Chapter II.2\figure II.2.1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9" y="1731559"/>
            <a:ext cx="10437455" cy="337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03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Stochastic simulation: patterns</a:t>
            </a:r>
            <a:br>
              <a:rPr lang="en-US" dirty="0" smtClean="0"/>
            </a:br>
            <a:r>
              <a:rPr lang="en-US" sz="2800" dirty="0" err="1" smtClean="0"/>
              <a:t>Arpat</a:t>
            </a:r>
            <a:r>
              <a:rPr lang="en-US" sz="2800" dirty="0" smtClean="0"/>
              <a:t>, 2005, Honarkhah, 2010, Tahmasebi, 2012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68946" y="1340940"/>
            <a:ext cx="10934164" cy="1329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Why simulate a single pixel ? what is needed is </a:t>
            </a:r>
            <a:r>
              <a:rPr lang="en-US" b="1" dirty="0" smtClean="0"/>
              <a:t>pattern</a:t>
            </a:r>
            <a:r>
              <a:rPr lang="en-US" dirty="0" smtClean="0"/>
              <a:t> reproduction</a:t>
            </a:r>
            <a:endParaRPr lang="en-US" dirty="0"/>
          </a:p>
        </p:txBody>
      </p:sp>
      <p:pic>
        <p:nvPicPr>
          <p:cNvPr id="13314" name="Picture 2" descr="C:\Users\jcaers\Dropbox\MPS book\Submitted To Wiley\Figures\Part I\Chapter I.5\figure I.5.9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6"/>
          <a:stretch/>
        </p:blipFill>
        <p:spPr bwMode="auto">
          <a:xfrm>
            <a:off x="1236372" y="2005790"/>
            <a:ext cx="6883428" cy="470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15211" y="2678806"/>
            <a:ext cx="231210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Patterns</a:t>
            </a:r>
          </a:p>
          <a:p>
            <a:r>
              <a:rPr lang="en-US" sz="2800" dirty="0" smtClean="0"/>
              <a:t>Image Quilting</a:t>
            </a:r>
          </a:p>
          <a:p>
            <a:r>
              <a:rPr lang="en-US" sz="2800" dirty="0" smtClean="0"/>
              <a:t>Raster path</a:t>
            </a:r>
          </a:p>
          <a:p>
            <a:r>
              <a:rPr lang="en-US" sz="2800" dirty="0" smtClean="0"/>
              <a:t>Convolution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97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982550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My co-author: </a:t>
            </a:r>
            <a:r>
              <a:rPr lang="en-US" b="1" dirty="0" smtClean="0"/>
              <a:t>Gregoire Mariéthoz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Wiley-Blackwell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SCRF affiliate members</a:t>
            </a:r>
          </a:p>
        </p:txBody>
      </p:sp>
    </p:spTree>
    <p:extLst>
      <p:ext uri="{BB962C8B-B14F-4D97-AF65-F5344CB8AC3E}">
        <p14:creationId xmlns:p14="http://schemas.microsoft.com/office/powerpoint/2010/main" val="278811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868696" cy="454941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Geostatistics: </a:t>
            </a:r>
            <a:r>
              <a:rPr lang="en-US" sz="3600" b="1" dirty="0" smtClean="0"/>
              <a:t>data is used twice </a:t>
            </a:r>
            <a:r>
              <a:rPr lang="en-US" sz="3600" dirty="0" smtClean="0"/>
              <a:t>(often)</a:t>
            </a:r>
          </a:p>
          <a:p>
            <a:pPr lvl="1"/>
            <a:r>
              <a:rPr lang="en-US" sz="3200" dirty="0" smtClean="0"/>
              <a:t>To get spatial model: variogram</a:t>
            </a:r>
          </a:p>
          <a:p>
            <a:pPr lvl="1"/>
            <a:r>
              <a:rPr lang="en-US" sz="3200" dirty="0" smtClean="0"/>
              <a:t>To constrain locally</a:t>
            </a:r>
          </a:p>
          <a:p>
            <a:pPr lvl="1"/>
            <a:endParaRPr lang="en-US" sz="3200" dirty="0"/>
          </a:p>
          <a:p>
            <a:r>
              <a:rPr lang="en-US" sz="3600" b="1" dirty="0" smtClean="0"/>
              <a:t>MPS: issues</a:t>
            </a:r>
          </a:p>
          <a:p>
            <a:pPr lvl="1"/>
            <a:r>
              <a:rPr lang="en-US" sz="3200" dirty="0" smtClean="0"/>
              <a:t>Possible inconsistency between prior (TI) and data</a:t>
            </a:r>
          </a:p>
          <a:p>
            <a:pPr lvl="1"/>
            <a:r>
              <a:rPr lang="en-US" sz="3200" dirty="0" smtClean="0"/>
              <a:t>Point conditioning is biased</a:t>
            </a:r>
          </a:p>
          <a:p>
            <a:pPr lvl="1"/>
            <a:r>
              <a:rPr lang="en-US" sz="3200" dirty="0" smtClean="0"/>
              <a:t>Inverse problems: dynamic data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1228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Conditioning to soft data: probability approach</a:t>
            </a:r>
            <a:endParaRPr lang="en-US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1"/>
          <a:stretch/>
        </p:blipFill>
        <p:spPr bwMode="auto">
          <a:xfrm>
            <a:off x="9244571" y="2335557"/>
            <a:ext cx="2286000" cy="269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jcaers\Dropbox\MPS book\Submitted To Wiley\Figures\Part I\Chapter I.5\figure I.5.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9"/>
          <a:stretch/>
        </p:blipFill>
        <p:spPr bwMode="auto">
          <a:xfrm>
            <a:off x="363694" y="1993496"/>
            <a:ext cx="8537497" cy="338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3694" y="1538254"/>
            <a:ext cx="3149966" cy="797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7023" y="5033349"/>
            <a:ext cx="850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Truth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401707" y="5033349"/>
            <a:ext cx="143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Hard Data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271550" y="1546891"/>
            <a:ext cx="2008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Training Image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9732043" y="1916222"/>
            <a:ext cx="1306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Soft data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776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approach</a:t>
            </a:r>
            <a:endParaRPr lang="en-US" dirty="0"/>
          </a:p>
        </p:txBody>
      </p:sp>
      <p:pic>
        <p:nvPicPr>
          <p:cNvPr id="3" name="Picture 2" descr="C:\Users\jcaers\Dropbox\MPS book\Submitted To Wiley\Figures\Part I\Chapter I.5\figure I.5.4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3"/>
          <a:stretch/>
        </p:blipFill>
        <p:spPr bwMode="auto">
          <a:xfrm>
            <a:off x="3912717" y="1598784"/>
            <a:ext cx="7137356" cy="245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1"/>
          <a:stretch/>
        </p:blipFill>
        <p:spPr bwMode="auto">
          <a:xfrm>
            <a:off x="744514" y="1653198"/>
            <a:ext cx="2016889" cy="238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6075" y="1233863"/>
            <a:ext cx="1306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Soft data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610855"/>
              </p:ext>
            </p:extLst>
          </p:nvPr>
        </p:nvGraphicFramePr>
        <p:xfrm>
          <a:off x="5295185" y="1183298"/>
          <a:ext cx="44958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Equation" r:id="rId5" imgW="4495680" imgH="469800" progId="Equation.DSMT4">
                  <p:embed/>
                </p:oleObj>
              </mc:Choice>
              <mc:Fallback>
                <p:oleObj name="Equation" r:id="rId5" imgW="449568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95185" y="1183298"/>
                        <a:ext cx="44958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ight Arrow 6"/>
          <p:cNvSpPr/>
          <p:nvPr/>
        </p:nvSpPr>
        <p:spPr>
          <a:xfrm>
            <a:off x="3090929" y="2547085"/>
            <a:ext cx="502276" cy="360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9" name="Picture 3" descr="C:\Users\jcaers\Dropbox\MPS book\Submitted To Wiley\Figures\Part I\Chapter I.5\figure I.5.5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7"/>
          <a:stretch/>
        </p:blipFill>
        <p:spPr bwMode="auto">
          <a:xfrm>
            <a:off x="2640169" y="4242905"/>
            <a:ext cx="6568226" cy="23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8908" y="4932609"/>
            <a:ext cx="1652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snesim</a:t>
            </a:r>
          </a:p>
          <a:p>
            <a:pPr algn="ctr"/>
            <a:r>
              <a:rPr lang="en-US" sz="2400" b="1" dirty="0" smtClean="0"/>
              <a:t>realizations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505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conditioning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Point-wise conditioning</a:t>
            </a:r>
          </a:p>
          <a:p>
            <a:pPr lvl="1"/>
            <a:r>
              <a:rPr lang="en-US" sz="2800" dirty="0" smtClean="0"/>
              <a:t>The “pattern” in the soft data is not used</a:t>
            </a:r>
          </a:p>
          <a:p>
            <a:endParaRPr lang="en-US" sz="3200" dirty="0"/>
          </a:p>
          <a:p>
            <a:r>
              <a:rPr lang="en-US" sz="3200" dirty="0" smtClean="0"/>
              <a:t>Requires categorizing data</a:t>
            </a:r>
          </a:p>
          <a:p>
            <a:endParaRPr lang="en-US" sz="3200" dirty="0"/>
          </a:p>
          <a:p>
            <a:r>
              <a:rPr lang="en-US" sz="3200" dirty="0" smtClean="0"/>
              <a:t>Requires knowing proportions (used in tau-model)</a:t>
            </a:r>
          </a:p>
          <a:p>
            <a:endParaRPr lang="en-US" sz="3200" dirty="0"/>
          </a:p>
          <a:p>
            <a:r>
              <a:rPr lang="en-US" sz="3200" dirty="0" smtClean="0"/>
              <a:t>Confusion between proportion &amp; probability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5539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Confusion around probability and proportion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24414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Proportion constraint</a:t>
            </a:r>
            <a:r>
              <a:rPr lang="en-US" dirty="0" smtClean="0"/>
              <a:t>: what happens in a single realization over some defined volume</a:t>
            </a:r>
          </a:p>
          <a:p>
            <a:endParaRPr lang="en-US" dirty="0"/>
          </a:p>
          <a:p>
            <a:r>
              <a:rPr lang="en-US" b="1" dirty="0" smtClean="0"/>
              <a:t>Probability constraint</a:t>
            </a:r>
            <a:r>
              <a:rPr lang="en-US" dirty="0" smtClean="0"/>
              <a:t>: what happens over many realizations in each single grid cell</a:t>
            </a:r>
          </a:p>
          <a:p>
            <a:endParaRPr lang="en-US" dirty="0"/>
          </a:p>
          <a:p>
            <a:r>
              <a:rPr lang="en-US" dirty="0" smtClean="0"/>
              <a:t>Seismic data calibration often mixes both</a:t>
            </a:r>
          </a:p>
          <a:p>
            <a:pPr lvl="1"/>
            <a:r>
              <a:rPr lang="en-US" dirty="0" smtClean="0"/>
              <a:t>Calibration requires some volume averaging (implicit or explicit)</a:t>
            </a:r>
          </a:p>
          <a:p>
            <a:pPr lvl="1"/>
            <a:r>
              <a:rPr lang="en-US" dirty="0" smtClean="0"/>
              <a:t>Probability maps as NTG maps (proportion maps)</a:t>
            </a:r>
          </a:p>
          <a:p>
            <a:pPr lvl="1"/>
            <a:r>
              <a:rPr lang="en-US" dirty="0" smtClean="0"/>
              <a:t>Probability: a “trick” to import desired properties in a single realization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39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Conditioning to soft data: auxiliary approach</a:t>
            </a:r>
            <a:endParaRPr lang="en-US" sz="4000" dirty="0"/>
          </a:p>
        </p:txBody>
      </p:sp>
      <p:pic>
        <p:nvPicPr>
          <p:cNvPr id="4" name="Picture 2" descr="C:\Users\Pejman\Desktop\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20" y="1714084"/>
            <a:ext cx="4248150" cy="13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ejman\Desktop\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6"/>
          <a:stretch/>
        </p:blipFill>
        <p:spPr bwMode="auto">
          <a:xfrm>
            <a:off x="986420" y="3538588"/>
            <a:ext cx="42481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Pejman\Desktop\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21" y="1696866"/>
            <a:ext cx="4248150" cy="13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Pejman\Desktop\5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21" y="3604533"/>
            <a:ext cx="4248150" cy="139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Pejman\Desktop\6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4" y="3894380"/>
            <a:ext cx="4222750" cy="140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87375" y="1369502"/>
            <a:ext cx="1550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image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02049" y="1337059"/>
            <a:ext cx="4192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Soft data = auxiliary variable domain </a:t>
            </a:r>
            <a:r>
              <a:rPr lang="en-US" b="1" dirty="0" smtClean="0"/>
              <a:t>AUXD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710398" y="3221206"/>
            <a:ext cx="1296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Realizations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70526" y="3227986"/>
            <a:ext cx="378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auxiliary variable </a:t>
            </a:r>
            <a:r>
              <a:rPr lang="en-US" dirty="0" smtClean="0"/>
              <a:t>training image </a:t>
            </a:r>
            <a:r>
              <a:rPr lang="en-US" b="1" dirty="0" smtClean="0"/>
              <a:t>AUXTI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620517" y="6276167"/>
            <a:ext cx="2344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 &amp; </a:t>
            </a:r>
            <a:r>
              <a:rPr lang="en-US" dirty="0" err="1" smtClean="0"/>
              <a:t>Chugunova</a:t>
            </a:r>
            <a:r>
              <a:rPr lang="en-US" dirty="0" smtClean="0"/>
              <a:t>, 2008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70526" y="5629836"/>
            <a:ext cx="5865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is the training image auxiliary variable ?</a:t>
            </a:r>
          </a:p>
          <a:p>
            <a:r>
              <a:rPr lang="en-US" sz="2400" dirty="0" smtClean="0"/>
              <a:t>Consistency with domain auxiliary variable 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859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Conditioning to point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6835"/>
            <a:ext cx="10515600" cy="4351338"/>
          </a:xfrm>
        </p:spPr>
        <p:txBody>
          <a:bodyPr/>
          <a:lstStyle/>
          <a:p>
            <a:r>
              <a:rPr lang="en-US" dirty="0" smtClean="0"/>
              <a:t>Problems/biases with all MPS methods</a:t>
            </a:r>
          </a:p>
          <a:p>
            <a:pPr lvl="1"/>
            <a:r>
              <a:rPr lang="en-US" dirty="0" smtClean="0"/>
              <a:t>The consequence of dropping random function theory</a:t>
            </a:r>
          </a:p>
          <a:p>
            <a:pPr lvl="1"/>
            <a:endParaRPr lang="en-US" dirty="0"/>
          </a:p>
          <a:p>
            <a:r>
              <a:rPr lang="en-US" dirty="0" smtClean="0"/>
              <a:t>Conditioning:</a:t>
            </a:r>
          </a:p>
          <a:p>
            <a:pPr lvl="1"/>
            <a:r>
              <a:rPr lang="en-US" dirty="0" smtClean="0"/>
              <a:t>Methods focus on a single realization</a:t>
            </a:r>
          </a:p>
          <a:p>
            <a:pPr lvl="1"/>
            <a:r>
              <a:rPr lang="en-US" dirty="0" smtClean="0"/>
              <a:t>But conditioning affects the ensemble of realization (spatial uncertainty)</a:t>
            </a:r>
          </a:p>
          <a:p>
            <a:pPr lvl="1"/>
            <a:endParaRPr lang="en-US" dirty="0"/>
          </a:p>
          <a:p>
            <a:r>
              <a:rPr lang="en-US" dirty="0" smtClean="0"/>
              <a:t>Variogram-based geostatistics</a:t>
            </a:r>
          </a:p>
          <a:p>
            <a:pPr lvl="1"/>
            <a:r>
              <a:rPr lang="en-US" dirty="0" smtClean="0"/>
              <a:t>Ensemble average of multi-Gaussian realizations = simple kriging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5020" y="5842646"/>
            <a:ext cx="5941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What is the equivalent of this in MPS 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0846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Turning point data into pattern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2" t="8102" r="24343" b="11454"/>
          <a:stretch/>
        </p:blipFill>
        <p:spPr>
          <a:xfrm>
            <a:off x="958284" y="1263093"/>
            <a:ext cx="1828800" cy="2383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t="8102" r="25853" b="11454"/>
          <a:stretch/>
        </p:blipFill>
        <p:spPr>
          <a:xfrm>
            <a:off x="3363340" y="1263093"/>
            <a:ext cx="1828800" cy="238320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567884" y="3653970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72940" y="3653970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811162" y="3653970"/>
            <a:ext cx="751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AUXTI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46013" y="3653970"/>
            <a:ext cx="724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AUXD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0" t="8642" r="25425" b="11493"/>
          <a:stretch/>
        </p:blipFill>
        <p:spPr>
          <a:xfrm>
            <a:off x="8230242" y="1237537"/>
            <a:ext cx="1890324" cy="24561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0" t="7215" r="25425" b="11494"/>
          <a:stretch/>
        </p:blipFill>
        <p:spPr>
          <a:xfrm>
            <a:off x="5676239" y="1183730"/>
            <a:ext cx="1889004" cy="24561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1" t="7382" r="24579" b="12383"/>
          <a:stretch/>
        </p:blipFill>
        <p:spPr>
          <a:xfrm>
            <a:off x="2132383" y="4265920"/>
            <a:ext cx="1828800" cy="23865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8" t="7382" r="24745" b="10827"/>
          <a:stretch/>
        </p:blipFill>
        <p:spPr>
          <a:xfrm>
            <a:off x="4131468" y="4278560"/>
            <a:ext cx="1828800" cy="23865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1" t="7382" r="24745" b="10827"/>
          <a:stretch/>
        </p:blipFill>
        <p:spPr>
          <a:xfrm>
            <a:off x="6094926" y="4267200"/>
            <a:ext cx="1828800" cy="23780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4679" y="5122066"/>
            <a:ext cx="14592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Image </a:t>
            </a:r>
          </a:p>
          <a:p>
            <a:pPr algn="ctr"/>
            <a:r>
              <a:rPr lang="en-US" sz="2000" b="1" dirty="0" smtClean="0"/>
              <a:t>Quilting</a:t>
            </a:r>
          </a:p>
          <a:p>
            <a:pPr algn="ctr"/>
            <a:r>
              <a:rPr lang="en-US" sz="2000" b="1" dirty="0" smtClean="0"/>
              <a:t>Realizations</a:t>
            </a:r>
            <a:endParaRPr lang="en-US" sz="2000" b="1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5" t="7172" r="24500" b="11582"/>
          <a:stretch/>
        </p:blipFill>
        <p:spPr bwMode="auto">
          <a:xfrm>
            <a:off x="10189358" y="4265920"/>
            <a:ext cx="1828800" cy="236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676693" y="4942651"/>
            <a:ext cx="1412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Conditional</a:t>
            </a:r>
          </a:p>
          <a:p>
            <a:pPr algn="ctr"/>
            <a:r>
              <a:rPr lang="en-US" sz="2000" b="1" dirty="0" smtClean="0"/>
              <a:t>Variance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8368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Non-stationary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3956"/>
            <a:ext cx="10515600" cy="4351338"/>
          </a:xfrm>
        </p:spPr>
        <p:txBody>
          <a:bodyPr/>
          <a:lstStyle/>
          <a:p>
            <a:r>
              <a:rPr lang="en-US" b="1" dirty="0" smtClean="0"/>
              <a:t>Premise of modern MPS</a:t>
            </a:r>
            <a:r>
              <a:rPr lang="en-US" dirty="0" smtClean="0"/>
              <a:t>: Training images carry physical realism</a:t>
            </a:r>
          </a:p>
          <a:p>
            <a:r>
              <a:rPr lang="en-US" dirty="0" smtClean="0"/>
              <a:t>Such realism includes all non-stationary model variation</a:t>
            </a:r>
          </a:p>
          <a:p>
            <a:r>
              <a:rPr lang="en-US" dirty="0" smtClean="0"/>
              <a:t>Current approaches still rely in some way on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83403" y="235975"/>
            <a:ext cx="127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Chapter II.5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6212170"/>
              </p:ext>
            </p:extLst>
          </p:nvPr>
        </p:nvGraphicFramePr>
        <p:xfrm>
          <a:off x="7644751" y="2815018"/>
          <a:ext cx="270986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Equation" r:id="rId3" imgW="1231366" imgH="253890" progId="Equation.DSMT4">
                  <p:embed/>
                </p:oleObj>
              </mc:Choice>
              <mc:Fallback>
                <p:oleObj name="Equation" r:id="rId3" imgW="1231366" imgH="25389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4751" y="2815018"/>
                        <a:ext cx="270986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t="3333" r="8820" b="5030"/>
          <a:stretch/>
        </p:blipFill>
        <p:spPr>
          <a:xfrm>
            <a:off x="2892377" y="3406692"/>
            <a:ext cx="3521302" cy="3226796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0115588"/>
              </p:ext>
            </p:extLst>
          </p:nvPr>
        </p:nvGraphicFramePr>
        <p:xfrm>
          <a:off x="6372225" y="4454525"/>
          <a:ext cx="2794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Equation" r:id="rId6" imgW="1269720" imgH="253800" progId="Equation.DSMT4">
                  <p:embed/>
                </p:oleObj>
              </mc:Choice>
              <mc:Fallback>
                <p:oleObj name="Equation" r:id="rId6" imgW="1269720" imgH="253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4454525"/>
                        <a:ext cx="27940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53028" y="6294934"/>
            <a:ext cx="3011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(TURMY model, provided by ENI)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1210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Multi-scale / multi-variate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Climate model downscaling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83403" y="235975"/>
            <a:ext cx="1332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Chapter II.6</a:t>
            </a:r>
          </a:p>
          <a:p>
            <a:pPr algn="ctr"/>
            <a:r>
              <a:rPr lang="en-US" dirty="0" smtClean="0"/>
              <a:t>Chapter III.3</a:t>
            </a:r>
            <a:endParaRPr lang="en-US" dirty="0"/>
          </a:p>
        </p:txBody>
      </p:sp>
      <p:pic>
        <p:nvPicPr>
          <p:cNvPr id="9218" name="Picture 2" descr="C:\Users\jcaers\Dropbox\MPS book\Draft sections\Part III\3. Remote sensing\final figures\figure III.3.2.T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683" y="2513327"/>
            <a:ext cx="5280084" cy="395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jcaers\Dropbox\MPS book\Draft sections\Part III\3. Remote sensing\final figures\figure III.3.3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586" y="2002828"/>
            <a:ext cx="7427913" cy="482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03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challenge in science &amp; engineering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>
            <a:normAutofit/>
          </a:bodyPr>
          <a:lstStyle/>
          <a:p>
            <a:r>
              <a:rPr lang="en-US" dirty="0" smtClean="0"/>
              <a:t>Data science</a:t>
            </a:r>
          </a:p>
          <a:p>
            <a:pPr lvl="1"/>
            <a:r>
              <a:rPr lang="en-US" dirty="0" smtClean="0"/>
              <a:t>“Big data”</a:t>
            </a:r>
          </a:p>
          <a:p>
            <a:pPr lvl="1"/>
            <a:r>
              <a:rPr lang="en-US" dirty="0" smtClean="0"/>
              <a:t>Data mining</a:t>
            </a:r>
          </a:p>
          <a:p>
            <a:pPr lvl="1"/>
            <a:r>
              <a:rPr lang="en-US" dirty="0" smtClean="0"/>
              <a:t>Forecasting with data</a:t>
            </a:r>
          </a:p>
          <a:p>
            <a:pPr lvl="1"/>
            <a:r>
              <a:rPr lang="en-US" dirty="0" smtClean="0"/>
              <a:t>Uncertainty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Physical science</a:t>
            </a:r>
          </a:p>
          <a:p>
            <a:pPr lvl="1"/>
            <a:r>
              <a:rPr lang="en-US" dirty="0" smtClean="0"/>
              <a:t>PDEs</a:t>
            </a:r>
          </a:p>
          <a:p>
            <a:pPr lvl="1"/>
            <a:r>
              <a:rPr lang="en-US" dirty="0" smtClean="0"/>
              <a:t>Genetic modeling</a:t>
            </a:r>
          </a:p>
          <a:p>
            <a:pPr lvl="1"/>
            <a:r>
              <a:rPr lang="en-US" dirty="0" smtClean="0"/>
              <a:t>Physical experiments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18057" y="3613665"/>
            <a:ext cx="5684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How to merge these two fields ?</a:t>
            </a:r>
          </a:p>
        </p:txBody>
      </p:sp>
    </p:spTree>
    <p:extLst>
      <p:ext uri="{BB962C8B-B14F-4D97-AF65-F5344CB8AC3E}">
        <p14:creationId xmlns:p14="http://schemas.microsoft.com/office/powerpoint/2010/main" val="17573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Downscaling + multi-variate + temporal</a:t>
            </a:r>
            <a:endParaRPr lang="en-US" dirty="0"/>
          </a:p>
        </p:txBody>
      </p:sp>
      <p:pic>
        <p:nvPicPr>
          <p:cNvPr id="10242" name="Picture 2" descr="C:\Users\jcaers\Dropbox\MPS book\Draft sections\Part III\3. Remote sensing\final figures\figure III.3.6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r="19061" b="73327"/>
          <a:stretch/>
        </p:blipFill>
        <p:spPr bwMode="auto">
          <a:xfrm>
            <a:off x="2009104" y="3930774"/>
            <a:ext cx="7583892" cy="261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jcaers\Dropbox\MPS book\Draft sections\Part III\3. Remote sensing\final figures\figure III.3.5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609" b="73891"/>
          <a:stretch/>
        </p:blipFill>
        <p:spPr bwMode="auto">
          <a:xfrm>
            <a:off x="2009104" y="1371600"/>
            <a:ext cx="7289443" cy="255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65217" y="5053312"/>
            <a:ext cx="1275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Latent Heat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762184" y="2487919"/>
            <a:ext cx="142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 Moisture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39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Reservoir forecasting and 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Sparse data and seismic data</a:t>
            </a:r>
          </a:p>
          <a:p>
            <a:endParaRPr lang="en-US" dirty="0"/>
          </a:p>
          <a:p>
            <a:r>
              <a:rPr lang="en-US" dirty="0" smtClean="0"/>
              <a:t>Most consequential: exploration to early production</a:t>
            </a:r>
          </a:p>
          <a:p>
            <a:endParaRPr lang="en-US" dirty="0"/>
          </a:p>
          <a:p>
            <a:r>
              <a:rPr lang="en-US" dirty="0" smtClean="0"/>
              <a:t>Modeling depositional uncertainty with multiple training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89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images: uncertainty &amp; validation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56" y="1358318"/>
            <a:ext cx="3381943" cy="4934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32609" y="6211669"/>
            <a:ext cx="2459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Talk by </a:t>
            </a:r>
            <a:r>
              <a:rPr lang="en-US" dirty="0" err="1" smtClean="0"/>
              <a:t>Cheolkyun</a:t>
            </a:r>
            <a:r>
              <a:rPr lang="en-US" dirty="0" smtClean="0"/>
              <a:t> </a:t>
            </a:r>
            <a:r>
              <a:rPr lang="en-US" dirty="0" err="1" smtClean="0"/>
              <a:t>Jeong</a:t>
            </a:r>
            <a:endParaRPr lang="en-US" dirty="0" smtClean="0"/>
          </a:p>
          <a:p>
            <a:r>
              <a:rPr lang="en-US" dirty="0" smtClean="0"/>
              <a:t>Talk by Celine Scheidt</a:t>
            </a:r>
            <a:endParaRPr lang="en-US" dirty="0"/>
          </a:p>
        </p:txBody>
      </p:sp>
      <p:pic>
        <p:nvPicPr>
          <p:cNvPr id="5" name="Picture 11" descr="C:\Users\Cheols\Dropbox\HRS_Fullstack_Inversion\ex_s4.png"/>
          <p:cNvPicPr>
            <a:picLocks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824" y="1629677"/>
            <a:ext cx="164592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C:\Users\Cheols\Dropbox\HRS_Fullstack_Inversion\ex_s3.png"/>
          <p:cNvPicPr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824" y="4007117"/>
            <a:ext cx="164592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C:\Users\Cheols\Dropbox\HRS_Fullstack_Inversion\ex_s2.png"/>
          <p:cNvPicPr>
            <a:picLocks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744" y="1629677"/>
            <a:ext cx="164592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:\Users\Cheols\Dropbox\HRS_Fullstack_Inversion\ex_s1.png"/>
          <p:cNvPicPr>
            <a:picLocks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124" y="4007117"/>
            <a:ext cx="164592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C:\Users\Cheols\Dropbox\HRS_Fullstack_Inversion\SR_RP1_18.png"/>
          <p:cNvPicPr>
            <a:picLocks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263" y="4007117"/>
            <a:ext cx="164592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C:\Users\Cheols\Dropbox\HRS_Fullstack_Inversion\SMS_RP2_M1.png"/>
          <p:cNvPicPr>
            <a:picLocks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631" y="1629677"/>
            <a:ext cx="164592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eft-Right Arrow 10"/>
          <p:cNvSpPr/>
          <p:nvPr/>
        </p:nvSpPr>
        <p:spPr>
          <a:xfrm>
            <a:off x="3887274" y="3729279"/>
            <a:ext cx="887932" cy="37279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96240" y="293548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?</a:t>
            </a:r>
            <a:endParaRPr lang="en-US" sz="4800" b="1" dirty="0"/>
          </a:p>
        </p:txBody>
      </p:sp>
      <p:sp>
        <p:nvSpPr>
          <p:cNvPr id="13" name="Oval 12"/>
          <p:cNvSpPr/>
          <p:nvPr/>
        </p:nvSpPr>
        <p:spPr>
          <a:xfrm>
            <a:off x="927278" y="3490175"/>
            <a:ext cx="2959995" cy="14037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625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Outlook: an ideal future?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Robust</a:t>
            </a:r>
            <a:r>
              <a:rPr lang="en-US" dirty="0" smtClean="0"/>
              <a:t> commercial grade software</a:t>
            </a:r>
          </a:p>
          <a:p>
            <a:endParaRPr lang="en-US" dirty="0" smtClean="0"/>
          </a:p>
          <a:p>
            <a:r>
              <a:rPr lang="en-US" b="1" dirty="0" smtClean="0"/>
              <a:t>Automation</a:t>
            </a:r>
            <a:r>
              <a:rPr lang="en-US" dirty="0" smtClean="0"/>
              <a:t>: sensitivity on tuning parameters</a:t>
            </a:r>
          </a:p>
          <a:p>
            <a:endParaRPr lang="en-US" dirty="0" smtClean="0"/>
          </a:p>
          <a:p>
            <a:r>
              <a:rPr lang="en-US" smtClean="0"/>
              <a:t>Focus on </a:t>
            </a:r>
            <a:r>
              <a:rPr lang="en-US" b="1" dirty="0" smtClean="0"/>
              <a:t>multi-variate data, complex patterns, validation</a:t>
            </a:r>
          </a:p>
          <a:p>
            <a:endParaRPr lang="en-US" b="1" dirty="0" smtClean="0"/>
          </a:p>
          <a:p>
            <a:r>
              <a:rPr lang="en-US" dirty="0" smtClean="0"/>
              <a:t>Increased </a:t>
            </a:r>
            <a:r>
              <a:rPr lang="en-US" b="1" dirty="0" smtClean="0"/>
              <a:t>understanding</a:t>
            </a:r>
            <a:r>
              <a:rPr lang="en-US" dirty="0" smtClean="0"/>
              <a:t> on what methods apply best in what situation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682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evolution in geostatistics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Mineral resources: large data sets</a:t>
            </a:r>
          </a:p>
          <a:p>
            <a:r>
              <a:rPr lang="en-US" dirty="0" smtClean="0"/>
              <a:t>Petroleum: sparse data sets + indirect data</a:t>
            </a:r>
          </a:p>
          <a:p>
            <a:r>
              <a:rPr lang="en-US" dirty="0" smtClean="0"/>
              <a:t>Environmental science: spatio-temporal data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Physically realistic models that are data charged </a:t>
            </a:r>
          </a:p>
          <a:p>
            <a:pPr marL="0" indent="0" algn="ctr">
              <a:buNone/>
            </a:pPr>
            <a:r>
              <a:rPr lang="en-US" b="1" dirty="0" smtClean="0"/>
              <a:t>provide better forecasts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3122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Multiple-point geostatistics: 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Extension to higher-order statistics is not incremental</a:t>
            </a:r>
          </a:p>
          <a:p>
            <a:pPr lvl="1"/>
            <a:r>
              <a:rPr lang="en-US" dirty="0" smtClean="0"/>
              <a:t>complex pattern variability: current statistical models have failed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The link between physical realism and data science: a set of exhaustive 3D/4D images: </a:t>
            </a:r>
            <a:r>
              <a:rPr lang="en-US" b="1" dirty="0" smtClean="0"/>
              <a:t>the training images</a:t>
            </a:r>
          </a:p>
          <a:p>
            <a:endParaRPr lang="en-US" dirty="0"/>
          </a:p>
          <a:p>
            <a:r>
              <a:rPr lang="en-US" dirty="0" smtClean="0"/>
              <a:t>An increased role for </a:t>
            </a:r>
            <a:r>
              <a:rPr lang="en-US" b="1" dirty="0" smtClean="0"/>
              <a:t>Computer Science</a:t>
            </a:r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8497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Current application areas of MPS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Oil/gas, conventional &amp; unconventional</a:t>
            </a:r>
          </a:p>
          <a:p>
            <a:r>
              <a:rPr lang="en-US" dirty="0" smtClean="0"/>
              <a:t>Mineral resources</a:t>
            </a:r>
          </a:p>
          <a:p>
            <a:r>
              <a:rPr lang="en-US" dirty="0" smtClean="0"/>
              <a:t>Hydrogeology</a:t>
            </a:r>
          </a:p>
          <a:p>
            <a:r>
              <a:rPr lang="en-US" dirty="0" smtClean="0"/>
              <a:t>Hydrology</a:t>
            </a:r>
          </a:p>
          <a:p>
            <a:r>
              <a:rPr lang="en-US" dirty="0" smtClean="0"/>
              <a:t>Environmental Sciences</a:t>
            </a:r>
          </a:p>
          <a:p>
            <a:r>
              <a:rPr lang="en-US" dirty="0" smtClean="0"/>
              <a:t>Ecology</a:t>
            </a:r>
          </a:p>
          <a:p>
            <a:r>
              <a:rPr lang="en-US" dirty="0" smtClean="0"/>
              <a:t>Remote sensing</a:t>
            </a:r>
          </a:p>
          <a:p>
            <a:r>
              <a:rPr lang="en-US" dirty="0" smtClean="0"/>
              <a:t>Soil Sciences</a:t>
            </a:r>
          </a:p>
          <a:p>
            <a:r>
              <a:rPr lang="en-US" dirty="0" smtClean="0"/>
              <a:t>Medical imaging</a:t>
            </a:r>
          </a:p>
          <a:p>
            <a:r>
              <a:rPr lang="en-US" dirty="0" smtClean="0"/>
              <a:t>Finance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38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function theory or not?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Definition of stochastic process </a:t>
            </a:r>
            <a:r>
              <a:rPr lang="en-US" i="1" dirty="0" smtClean="0"/>
              <a:t>Z</a:t>
            </a:r>
            <a:r>
              <a:rPr lang="en-US" dirty="0" smtClean="0"/>
              <a:t>(</a:t>
            </a:r>
            <a:r>
              <a:rPr lang="en-US" b="1" dirty="0" smtClean="0"/>
              <a:t>x</a:t>
            </a:r>
            <a:r>
              <a:rPr lang="en-US" dirty="0" smtClean="0"/>
              <a:t>) </a:t>
            </a:r>
          </a:p>
          <a:p>
            <a:r>
              <a:rPr lang="en-US" dirty="0" smtClean="0"/>
              <a:t>Definition of expectations E[</a:t>
            </a:r>
            <a:r>
              <a:rPr lang="en-US" i="1" dirty="0" smtClean="0"/>
              <a:t>Z</a:t>
            </a:r>
            <a:r>
              <a:rPr lang="en-US" dirty="0" smtClean="0"/>
              <a:t>(</a:t>
            </a:r>
            <a:r>
              <a:rPr lang="en-US" b="1" dirty="0" smtClean="0"/>
              <a:t>x</a:t>
            </a:r>
            <a:r>
              <a:rPr lang="en-US" dirty="0" smtClean="0"/>
              <a:t>)]</a:t>
            </a:r>
          </a:p>
          <a:p>
            <a:r>
              <a:rPr lang="en-US" dirty="0" smtClean="0"/>
              <a:t>Assumes an infinite domain (ergodicity)</a:t>
            </a:r>
          </a:p>
          <a:p>
            <a:r>
              <a:rPr lang="en-US" dirty="0" smtClean="0"/>
              <a:t>Assumes the truth is a realization of a stochastic process</a:t>
            </a:r>
          </a:p>
          <a:p>
            <a:r>
              <a:rPr lang="en-US" dirty="0" smtClean="0"/>
              <a:t>Inference calls for stationarity: untenable in most cases</a:t>
            </a:r>
          </a:p>
          <a:p>
            <a:endParaRPr lang="en-US" dirty="0"/>
          </a:p>
          <a:p>
            <a:r>
              <a:rPr lang="en-US" dirty="0" smtClean="0"/>
              <a:t>Our view: RF theory  is not needed to solve spatial modeling problems</a:t>
            </a:r>
          </a:p>
          <a:p>
            <a:pPr lvl="1"/>
            <a:r>
              <a:rPr lang="en-US" dirty="0" smtClean="0"/>
              <a:t>ALL MPS can be formulated without RF theory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1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RF is a challenging concept:</a:t>
            </a:r>
            <a:br>
              <a:rPr lang="en-US" dirty="0" smtClean="0"/>
            </a:br>
            <a:r>
              <a:rPr lang="en-US" dirty="0" smtClean="0"/>
              <a:t>the Poisson Process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t="21831" r="67930" b="36796"/>
          <a:stretch/>
        </p:blipFill>
        <p:spPr bwMode="auto">
          <a:xfrm>
            <a:off x="410818" y="2073499"/>
            <a:ext cx="3852090" cy="37718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5949" y="1704167"/>
            <a:ext cx="220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Imagine a set of trees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07835" y="1881925"/>
            <a:ext cx="7186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Even if you would know the exact location of every tree (the truth), then </a:t>
            </a:r>
            <a:r>
              <a:rPr lang="en-US" sz="2400" dirty="0">
                <a:latin typeface="Symbol" panose="05050102010706020507" pitchFamily="18" charset="2"/>
              </a:rPr>
              <a:t>l</a:t>
            </a:r>
            <a:r>
              <a:rPr lang="en-US" sz="2400" dirty="0" smtClean="0"/>
              <a:t> is still not “determined”</a:t>
            </a:r>
          </a:p>
          <a:p>
            <a:endParaRPr lang="en-US" sz="2400" dirty="0" smtClean="0"/>
          </a:p>
          <a:p>
            <a:r>
              <a:rPr lang="en-US" sz="2400" dirty="0" smtClean="0"/>
              <a:t>Many </a:t>
            </a:r>
            <a:r>
              <a:rPr lang="en-US" sz="2400" dirty="0" smtClean="0">
                <a:latin typeface="Symbol" panose="05050102010706020507" pitchFamily="18" charset="2"/>
              </a:rPr>
              <a:t>l</a:t>
            </a:r>
            <a:r>
              <a:rPr lang="en-US" sz="2400" dirty="0" smtClean="0"/>
              <a:t> could have generated the same set of locations</a:t>
            </a:r>
          </a:p>
          <a:p>
            <a:endParaRPr lang="en-US" sz="2400" dirty="0"/>
          </a:p>
          <a:p>
            <a:r>
              <a:rPr lang="en-US" sz="2400" dirty="0" smtClean="0"/>
              <a:t>The Poisson intensity </a:t>
            </a:r>
            <a:r>
              <a:rPr lang="en-US" sz="2400" dirty="0">
                <a:latin typeface="Symbol" panose="05050102010706020507" pitchFamily="18" charset="2"/>
              </a:rPr>
              <a:t>l </a:t>
            </a:r>
            <a:r>
              <a:rPr lang="en-US" sz="2400" dirty="0" smtClean="0"/>
              <a:t>is not a physical quantity</a:t>
            </a:r>
          </a:p>
          <a:p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86119"/>
              </p:ext>
            </p:extLst>
          </p:nvPr>
        </p:nvGraphicFramePr>
        <p:xfrm>
          <a:off x="779619" y="5942909"/>
          <a:ext cx="3114487" cy="815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4" imgW="1600200" imgH="419040" progId="Equation.DSMT4">
                  <p:embed/>
                </p:oleObj>
              </mc:Choice>
              <mc:Fallback>
                <p:oleObj name="Equation" r:id="rId4" imgW="16002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9619" y="5942909"/>
                        <a:ext cx="3114487" cy="8156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086678" y="4966214"/>
            <a:ext cx="397565" cy="453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3030" y="4823844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42272" y="4559581"/>
            <a:ext cx="7091966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MPS/training images</a:t>
            </a:r>
            <a:r>
              <a:rPr lang="en-US" sz="2400" dirty="0"/>
              <a:t>: </a:t>
            </a:r>
          </a:p>
          <a:p>
            <a:r>
              <a:rPr lang="en-US" sz="2400" dirty="0"/>
              <a:t>	</a:t>
            </a:r>
            <a:r>
              <a:rPr lang="en-US" sz="2400" b="1" dirty="0"/>
              <a:t>Not</a:t>
            </a:r>
            <a:r>
              <a:rPr lang="en-US" sz="2400" dirty="0"/>
              <a:t>: work with non-physical (probabilistic) 			parameters of imaginary processes</a:t>
            </a:r>
          </a:p>
          <a:p>
            <a:r>
              <a:rPr lang="en-US" sz="2400" b="1" dirty="0"/>
              <a:t>	Yes</a:t>
            </a:r>
            <a:r>
              <a:rPr lang="en-US" sz="2400" dirty="0"/>
              <a:t>: use realizations of physical </a:t>
            </a:r>
            <a:r>
              <a:rPr lang="en-US" sz="2400" dirty="0" smtClean="0"/>
              <a:t>reality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402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Illustration: Universal kriging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Based on RF theory and the decomposition</a:t>
            </a:r>
          </a:p>
          <a:p>
            <a:endParaRPr lang="en-US" dirty="0"/>
          </a:p>
          <a:p>
            <a:r>
              <a:rPr lang="en-US" dirty="0" smtClean="0"/>
              <a:t>Decomposition of trend</a:t>
            </a:r>
          </a:p>
          <a:p>
            <a:endParaRPr lang="en-US" dirty="0"/>
          </a:p>
          <a:p>
            <a:r>
              <a:rPr lang="en-US" dirty="0" smtClean="0"/>
              <a:t>Kriging system of equations: 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759888"/>
              </p:ext>
            </p:extLst>
          </p:nvPr>
        </p:nvGraphicFramePr>
        <p:xfrm>
          <a:off x="7505121" y="1759041"/>
          <a:ext cx="2711087" cy="572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Equation" r:id="rId3" imgW="1231560" imgH="253800" progId="Equation.DSMT4">
                  <p:embed/>
                </p:oleObj>
              </mc:Choice>
              <mc:Fallback>
                <p:oleObj name="Equation" r:id="rId3" imgW="1231560" imgH="2538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5121" y="1759041"/>
                        <a:ext cx="2711087" cy="5720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176476"/>
              </p:ext>
            </p:extLst>
          </p:nvPr>
        </p:nvGraphicFramePr>
        <p:xfrm>
          <a:off x="4772696" y="2632657"/>
          <a:ext cx="2525669" cy="909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Equation" r:id="rId5" imgW="1193760" imgH="431640" progId="Equation.DSMT4">
                  <p:embed/>
                </p:oleObj>
              </mc:Choice>
              <mc:Fallback>
                <p:oleObj name="Equation" r:id="rId5" imgW="1193760" imgH="4316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2696" y="2632657"/>
                        <a:ext cx="2525669" cy="9090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303018"/>
              </p:ext>
            </p:extLst>
          </p:nvPr>
        </p:nvGraphicFramePr>
        <p:xfrm>
          <a:off x="1945783" y="4578463"/>
          <a:ext cx="7959725" cy="179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Equation" r:id="rId7" imgW="4063680" imgH="914400" progId="Equation.DSMT4">
                  <p:embed/>
                </p:oleObj>
              </mc:Choice>
              <mc:Fallback>
                <p:oleObj name="Equation" r:id="rId7" imgW="4063680" imgH="9144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5783" y="4578463"/>
                        <a:ext cx="7959725" cy="179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8168347"/>
              </p:ext>
            </p:extLst>
          </p:nvPr>
        </p:nvGraphicFramePr>
        <p:xfrm>
          <a:off x="7995676" y="562018"/>
          <a:ext cx="2657264" cy="970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Equation" r:id="rId9" imgW="1206360" imgH="431640" progId="Equation.DSMT4">
                  <p:embed/>
                </p:oleObj>
              </mc:Choice>
              <mc:Fallback>
                <p:oleObj name="Equation" r:id="rId9" imgW="1206360" imgH="4316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5676" y="562018"/>
                        <a:ext cx="2657264" cy="9705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440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TC104033925[[fn=Droplet]]</Template>
  <TotalTime>3398</TotalTime>
  <Words>877</Words>
  <Application>Microsoft Office PowerPoint</Application>
  <PresentationFormat>Custom</PresentationFormat>
  <Paragraphs>213</Paragraphs>
  <Slides>33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Equation</vt:lpstr>
      <vt:lpstr>Multiple-point Geostatistics:  Stochastic Modeling with Training Images</vt:lpstr>
      <vt:lpstr>Acknowledgements</vt:lpstr>
      <vt:lpstr>A challenge in science &amp; engineering</vt:lpstr>
      <vt:lpstr>An evolution in geostatistics</vt:lpstr>
      <vt:lpstr>Multiple-point geostatistics: MPS</vt:lpstr>
      <vt:lpstr>Current application areas of MPS</vt:lpstr>
      <vt:lpstr>Random function theory or not?</vt:lpstr>
      <vt:lpstr>Why RF is a challenging concept: the Poisson Process</vt:lpstr>
      <vt:lpstr>Illustration: Universal kriging</vt:lpstr>
      <vt:lpstr>Universal kriging: challenges</vt:lpstr>
      <vt:lpstr>Example: Walker Lake data</vt:lpstr>
      <vt:lpstr>Result</vt:lpstr>
      <vt:lpstr>Universal kriging with training images</vt:lpstr>
      <vt:lpstr>Rewrite the kriging equations</vt:lpstr>
      <vt:lpstr>Result and comparison</vt:lpstr>
      <vt:lpstr>Stochastic simulation: snesim Strebelle, 2002</vt:lpstr>
      <vt:lpstr>Stochastic simulation: direct sampling Mariethoz, 2010</vt:lpstr>
      <vt:lpstr>Convolutions</vt:lpstr>
      <vt:lpstr>Stochastic simulation: patterns Arpat, 2005, Honarkhah, 2010, Tahmasebi, 2012</vt:lpstr>
      <vt:lpstr>Conditioning</vt:lpstr>
      <vt:lpstr>Conditioning to soft data: probability approach</vt:lpstr>
      <vt:lpstr>Probability approach</vt:lpstr>
      <vt:lpstr>Probabilistic conditioning</vt:lpstr>
      <vt:lpstr>Confusion around probability and proportion</vt:lpstr>
      <vt:lpstr>Conditioning to soft data: auxiliary approach</vt:lpstr>
      <vt:lpstr>Conditioning to point data</vt:lpstr>
      <vt:lpstr>Turning point data into pattern data</vt:lpstr>
      <vt:lpstr>Non-stationary modeling</vt:lpstr>
      <vt:lpstr>Multi-scale / multi-variate</vt:lpstr>
      <vt:lpstr>Downscaling + multi-variate + temporal</vt:lpstr>
      <vt:lpstr>Reservoir forecasting and MPS</vt:lpstr>
      <vt:lpstr>Training images: uncertainty &amp; validation</vt:lpstr>
      <vt:lpstr>Outlook: an ideal future?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Iterative Conditional Simulation with Auxiliary Data</dc:title>
  <dc:creator>Pejman</dc:creator>
  <cp:lastModifiedBy>Caers, Jef Karel</cp:lastModifiedBy>
  <cp:revision>138</cp:revision>
  <dcterms:created xsi:type="dcterms:W3CDTF">2014-04-14T21:27:18Z</dcterms:created>
  <dcterms:modified xsi:type="dcterms:W3CDTF">2014-05-07T20:19:00Z</dcterms:modified>
</cp:coreProperties>
</file>