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handoutMasterIdLst>
    <p:handoutMasterId r:id="rId27"/>
  </p:handoutMasterIdLst>
  <p:sldIdLst>
    <p:sldId id="256" r:id="rId2"/>
    <p:sldId id="294" r:id="rId3"/>
    <p:sldId id="295" r:id="rId4"/>
    <p:sldId id="296" r:id="rId5"/>
    <p:sldId id="285" r:id="rId6"/>
    <p:sldId id="297" r:id="rId7"/>
    <p:sldId id="287" r:id="rId8"/>
    <p:sldId id="301" r:id="rId9"/>
    <p:sldId id="272" r:id="rId10"/>
    <p:sldId id="260" r:id="rId11"/>
    <p:sldId id="269" r:id="rId12"/>
    <p:sldId id="262" r:id="rId13"/>
    <p:sldId id="288" r:id="rId14"/>
    <p:sldId id="277" r:id="rId15"/>
    <p:sldId id="283" r:id="rId16"/>
    <p:sldId id="290" r:id="rId17"/>
    <p:sldId id="264" r:id="rId18"/>
    <p:sldId id="291" r:id="rId19"/>
    <p:sldId id="274" r:id="rId20"/>
    <p:sldId id="299" r:id="rId21"/>
    <p:sldId id="293" r:id="rId22"/>
    <p:sldId id="300" r:id="rId23"/>
    <p:sldId id="298" r:id="rId24"/>
    <p:sldId id="284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0080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692" autoAdjust="0"/>
    <p:restoredTop sz="81786" autoAdjust="0"/>
  </p:normalViewPr>
  <p:slideViewPr>
    <p:cSldViewPr>
      <p:cViewPr varScale="1">
        <p:scale>
          <a:sx n="114" d="100"/>
          <a:sy n="114" d="100"/>
        </p:scale>
        <p:origin x="-53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6" d="100"/>
          <a:sy n="86" d="100"/>
        </p:scale>
        <p:origin x="-3126" y="-7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C4E9C4-EA6E-41F8-BDF8-00AE373841DE}" type="datetimeFigureOut">
              <a:rPr lang="en-US" smtClean="0"/>
              <a:t>5/7/2013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17CB85-34B4-4F3D-9BA9-7588A2CDFE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5823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D35D29-44BC-4C9E-B54A-A6C8B1193E30}" type="datetimeFigureOut">
              <a:rPr lang="en-US" smtClean="0"/>
              <a:t>5/7/2013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22CA52-8F47-4E01-81B8-09E0E786F4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951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22CA52-8F47-4E01-81B8-09E0E786F4A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5942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67515" y="2275951"/>
            <a:ext cx="6400800" cy="9906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dirty="0" smtClean="0"/>
              <a:t>Click to edit Master subtitle style</a:t>
            </a:r>
            <a:endParaRPr kumimoji="0" lang="en-US" dirty="0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00941-8007-4C0D-A953-4B09928236A3}" type="datetimeFigureOut">
              <a:rPr lang="en-US" smtClean="0"/>
              <a:t>5/7/2013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AAF86005-8077-4042-BDF4-1E4E8A4C514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7147" y="761999"/>
            <a:ext cx="9021537" cy="140341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65313" y="641419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>
            <a:off x="57148" y="216541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3115" y="761999"/>
            <a:ext cx="8229600" cy="1470025"/>
          </a:xfrm>
        </p:spPr>
        <p:txBody>
          <a:bodyPr anchor="ctr">
            <a:normAutofit/>
          </a:bodyPr>
          <a:lstStyle>
            <a:lvl1pPr algn="ctr">
              <a:defRPr lang="en-US" sz="2800" dirty="0">
                <a:solidFill>
                  <a:srgbClr val="FFFFFF"/>
                </a:solidFill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pic>
        <p:nvPicPr>
          <p:cNvPr id="14" name="Picture 2" descr="http://www.stanford.edu/group/frydman/images/stanford_seal.gif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547145"/>
            <a:ext cx="25146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00941-8007-4C0D-A953-4B09928236A3}" type="datetimeFigureOut">
              <a:rPr lang="en-US" smtClean="0"/>
              <a:t>5/7/2013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86005-8077-4042-BDF4-1E4E8A4C514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00941-8007-4C0D-A953-4B09928236A3}" type="datetimeFigureOut">
              <a:rPr lang="en-US" smtClean="0"/>
              <a:t>5/7/2013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86005-8077-4042-BDF4-1E4E8A4C514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7772400" cy="655638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00941-8007-4C0D-A953-4B09928236A3}" type="datetimeFigureOut">
              <a:rPr lang="en-US" smtClean="0"/>
              <a:t>5/7/2013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86005-8077-4042-BDF4-1E4E8A4C514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914400"/>
            <a:ext cx="7772400" cy="5105400"/>
          </a:xfrm>
        </p:spPr>
        <p:txBody>
          <a:bodyPr vert="horz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>
                <a:latin typeface="Arial" pitchFamily="34" charset="0"/>
                <a:cs typeface="Arial" pitchFamily="34" charset="0"/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00941-8007-4C0D-A953-4B09928236A3}" type="datetimeFigureOut">
              <a:rPr lang="en-US" smtClean="0"/>
              <a:t>5/7/2013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AAF86005-8077-4042-BDF4-1E4E8A4C5142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00941-8007-4C0D-A953-4B09928236A3}" type="datetimeFigureOut">
              <a:rPr lang="en-US" smtClean="0"/>
              <a:t>5/7/2013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86005-8077-4042-BDF4-1E4E8A4C514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914400"/>
            <a:ext cx="3749040" cy="5105400"/>
          </a:xfrm>
        </p:spPr>
        <p:txBody>
          <a:bodyPr vert="horz"/>
          <a:lstStyle>
            <a:lvl2pPr>
              <a:defRPr>
                <a:latin typeface="Arial" pitchFamily="34" charset="0"/>
                <a:cs typeface="Arial" pitchFamily="34" charset="0"/>
              </a:defRPr>
            </a:lvl2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914400"/>
            <a:ext cx="3749040" cy="5105400"/>
          </a:xfrm>
        </p:spPr>
        <p:txBody>
          <a:bodyPr vert="horz"/>
          <a:lstStyle/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7772400" cy="655638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9144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9144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00941-8007-4C0D-A953-4B09928236A3}" type="datetimeFigureOut">
              <a:rPr lang="en-US" smtClean="0"/>
              <a:t>5/7/2013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86005-8077-4042-BDF4-1E4E8A4C514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1752600"/>
            <a:ext cx="3733800" cy="43815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1752600"/>
            <a:ext cx="3733800" cy="43815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7772400" cy="6556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00941-8007-4C0D-A953-4B09928236A3}" type="datetimeFigureOut">
              <a:rPr lang="en-US" smtClean="0"/>
              <a:t>5/7/2013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86005-8077-4042-BDF4-1E4E8A4C514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7772400" cy="6556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00941-8007-4C0D-A953-4B09928236A3}" type="datetimeFigureOut">
              <a:rPr lang="en-US" smtClean="0"/>
              <a:t>5/7/2013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86005-8077-4042-BDF4-1E4E8A4C514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914400"/>
            <a:ext cx="1905000" cy="51816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00941-8007-4C0D-A953-4B09928236A3}" type="datetimeFigureOut">
              <a:rPr lang="en-US" smtClean="0"/>
              <a:t>5/7/2013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86005-8077-4042-BDF4-1E4E8A4C514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914400"/>
            <a:ext cx="5715000" cy="51816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7772400" cy="6556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00941-8007-4C0D-A953-4B09928236A3}" type="datetimeFigureOut">
              <a:rPr lang="en-US" smtClean="0"/>
              <a:t>5/7/2013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AAF86005-8077-4042-BDF4-1E4E8A4C514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8300941-8007-4C0D-A953-4B09928236A3}" type="datetimeFigureOut">
              <a:rPr lang="en-US" smtClean="0"/>
              <a:t>5/7/2013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AAF86005-8077-4042-BDF4-1E4E8A4C5142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microsoft.com/office/2007/relationships/hdphoto" Target="../media/hdphoto2.wdp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media" Target="../media/media2.wmv"/><Relationship Id="rId7" Type="http://schemas.openxmlformats.org/officeDocument/2006/relationships/image" Target="../media/image22.png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6" Type="http://schemas.openxmlformats.org/officeDocument/2006/relationships/image" Target="../media/image21.png"/><Relationship Id="rId5" Type="http://schemas.openxmlformats.org/officeDocument/2006/relationships/slideLayout" Target="../slideLayouts/slideLayout4.xml"/><Relationship Id="rId4" Type="http://schemas.openxmlformats.org/officeDocument/2006/relationships/video" Target="../media/media2.wmv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emf"/><Relationship Id="rId7" Type="http://schemas.openxmlformats.org/officeDocument/2006/relationships/image" Target="../media/image28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emf"/><Relationship Id="rId5" Type="http://schemas.openxmlformats.org/officeDocument/2006/relationships/image" Target="../media/image26.emf"/><Relationship Id="rId4" Type="http://schemas.openxmlformats.org/officeDocument/2006/relationships/image" Target="../media/image25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10" Type="http://schemas.openxmlformats.org/officeDocument/2006/relationships/image" Target="../media/image46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53.emf"/><Relationship Id="rId7" Type="http://schemas.openxmlformats.org/officeDocument/2006/relationships/image" Target="../media/image11.png"/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6.xml"/><Relationship Id="rId6" Type="http://schemas.microsoft.com/office/2007/relationships/hdphoto" Target="../media/hdphoto1.wdp"/><Relationship Id="rId5" Type="http://schemas.openxmlformats.org/officeDocument/2006/relationships/image" Target="../media/image10.jpeg"/><Relationship Id="rId10" Type="http://schemas.microsoft.com/office/2007/relationships/hdphoto" Target="../media/hdphoto3.wdp"/><Relationship Id="rId4" Type="http://schemas.openxmlformats.org/officeDocument/2006/relationships/image" Target="../media/image29.png"/><Relationship Id="rId9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0.jpeg"/><Relationship Id="rId7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1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7.png"/><Relationship Id="rId12" Type="http://schemas.microsoft.com/office/2007/relationships/hdphoto" Target="../media/hdphoto4.wdp"/><Relationship Id="rId16" Type="http://schemas.microsoft.com/office/2007/relationships/hdphoto" Target="../media/hdphoto6.wdp"/><Relationship Id="rId1" Type="http://schemas.openxmlformats.org/officeDocument/2006/relationships/slideLayout" Target="../slideLayouts/slideLayout6.xml"/><Relationship Id="rId11" Type="http://schemas.openxmlformats.org/officeDocument/2006/relationships/image" Target="../media/image13.png"/><Relationship Id="rId15" Type="http://schemas.openxmlformats.org/officeDocument/2006/relationships/image" Target="../media/image18.png"/><Relationship Id="rId10" Type="http://schemas.openxmlformats.org/officeDocument/2006/relationships/image" Target="../media/image16.png"/><Relationship Id="rId9" Type="http://schemas.openxmlformats.org/officeDocument/2006/relationships/image" Target="../media/image15.png"/><Relationship Id="rId14" Type="http://schemas.microsoft.com/office/2007/relationships/hdphoto" Target="../media/hdphoto5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7" Type="http://schemas.openxmlformats.org/officeDocument/2006/relationships/image" Target="../media/image130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0.png"/><Relationship Id="rId5" Type="http://schemas.openxmlformats.org/officeDocument/2006/relationships/image" Target="../media/image110.png"/><Relationship Id="rId4" Type="http://schemas.openxmlformats.org/officeDocument/2006/relationships/image" Target="../media/image7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0.png"/><Relationship Id="rId4" Type="http://schemas.openxmlformats.org/officeDocument/2006/relationships/image" Target="../media/image8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Orhun Aydin, Jef Caers</a:t>
            </a:r>
            <a:endParaRPr lang="en-US" sz="32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latin typeface="Calibri" pitchFamily="34" charset="0"/>
                <a:cs typeface="Calibri" pitchFamily="34" charset="0"/>
              </a:rPr>
              <a:t>Exploring Needed Complexity in Structural Modeling Using Procrustes Analysis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8461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399" y="614362"/>
            <a:ext cx="8077200" cy="65563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Illustrative Example: Fluvial Reservoir with Faults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ECE9D8"/>
              </a:clrFrom>
              <a:clrTo>
                <a:srgbClr val="ECE9D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632" y="1295400"/>
            <a:ext cx="3570967" cy="3356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val 5"/>
          <p:cNvSpPr/>
          <p:nvPr/>
        </p:nvSpPr>
        <p:spPr>
          <a:xfrm>
            <a:off x="2847975" y="3505200"/>
            <a:ext cx="1143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2476500" y="3505200"/>
            <a:ext cx="1143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3048818" y="2300655"/>
            <a:ext cx="5715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2533650" y="2286000"/>
            <a:ext cx="5715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2438400" y="2224455"/>
            <a:ext cx="838200" cy="228600"/>
          </a:xfrm>
          <a:prstGeom prst="ellipse">
            <a:avLst/>
          </a:prstGeom>
          <a:noFill/>
          <a:ln w="254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2209800" y="3429000"/>
            <a:ext cx="914399" cy="228600"/>
          </a:xfrm>
          <a:prstGeom prst="ellipse">
            <a:avLst/>
          </a:prstGeom>
          <a:noFill/>
          <a:ln w="254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3276600" y="2338755"/>
            <a:ext cx="1142999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3124200" y="3543300"/>
            <a:ext cx="13716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419599" y="2057400"/>
            <a:ext cx="1066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Producers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525108" y="3396734"/>
            <a:ext cx="1066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Injectors</a:t>
            </a:r>
            <a:endParaRPr lang="en-US" dirty="0"/>
          </a:p>
        </p:txBody>
      </p:sp>
      <p:sp>
        <p:nvSpPr>
          <p:cNvPr id="21" name="Right Brace 20"/>
          <p:cNvSpPr/>
          <p:nvPr/>
        </p:nvSpPr>
        <p:spPr>
          <a:xfrm>
            <a:off x="5410200" y="1676400"/>
            <a:ext cx="457200" cy="3048000"/>
          </a:xfrm>
          <a:prstGeom prst="righ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5867400" y="2590800"/>
            <a:ext cx="3124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How many of the faults need to be modeled?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57200" y="5135940"/>
            <a:ext cx="8305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How to answer this question without building the pillar grid for complex models?</a:t>
            </a:r>
          </a:p>
          <a:p>
            <a:endParaRPr lang="en-US" sz="2400" dirty="0">
              <a:latin typeface="Arial" pitchFamily="34" charset="0"/>
              <a:cs typeface="Arial" pitchFamily="34" charset="0"/>
            </a:endParaRPr>
          </a:p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No grid = No flow simulation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48632" y="4642450"/>
            <a:ext cx="8305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(Taken from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Maerten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et.al, 2003)</a:t>
            </a:r>
            <a:endParaRPr lang="en-US" sz="16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3143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6200"/>
            <a:ext cx="7772400" cy="65563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Structural Complexity &amp; Uncertainty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2752724" y="4795520"/>
            <a:ext cx="3638550" cy="909637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3" name="TextBox 42"/>
          <p:cNvSpPr txBox="1"/>
          <p:nvPr/>
        </p:nvSpPr>
        <p:spPr>
          <a:xfrm>
            <a:off x="914400" y="3429000"/>
            <a:ext cx="7239000" cy="6096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342900" indent="-342900">
              <a:lnSpc>
                <a:spcPct val="113000"/>
              </a:lnSpc>
              <a:spcAft>
                <a:spcPts val="60"/>
              </a:spcAft>
              <a:buFont typeface="Arial" pitchFamily="34" charset="0"/>
              <a:buChar char="•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How complex earth models need to be for uncertainty quantification?</a:t>
            </a:r>
          </a:p>
          <a:p>
            <a:pPr marL="177800" indent="-177800">
              <a:lnSpc>
                <a:spcPct val="113000"/>
              </a:lnSpc>
              <a:spcAft>
                <a:spcPts val="60"/>
              </a:spcAft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990600" y="4724400"/>
            <a:ext cx="7239000" cy="5334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342900" indent="-342900">
              <a:lnSpc>
                <a:spcPct val="113000"/>
              </a:lnSpc>
              <a:spcAft>
                <a:spcPts val="60"/>
              </a:spcAft>
              <a:buFont typeface="Arial" pitchFamily="34" charset="0"/>
              <a:buChar char="•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100+ Faults. How many do we need?</a:t>
            </a:r>
          </a:p>
          <a:p>
            <a:pPr marL="177800" indent="-177800">
              <a:lnSpc>
                <a:spcPct val="113000"/>
              </a:lnSpc>
              <a:spcAft>
                <a:spcPts val="60"/>
              </a:spcAft>
              <a:buFont typeface="Wingdings"/>
              <a:buChar char="n"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177800" indent="-177800">
              <a:lnSpc>
                <a:spcPct val="113000"/>
              </a:lnSpc>
              <a:spcAft>
                <a:spcPts val="60"/>
              </a:spcAft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990600" y="5562600"/>
            <a:ext cx="7239000" cy="5334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342900" indent="-342900">
              <a:lnSpc>
                <a:spcPct val="113000"/>
              </a:lnSpc>
              <a:spcAft>
                <a:spcPts val="60"/>
              </a:spcAft>
              <a:buFont typeface="Arial" pitchFamily="34" charset="0"/>
              <a:buChar char="•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Do we need accurate stratigraphic grids to quantify uncertainty? 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990600" y="2514600"/>
            <a:ext cx="7467600" cy="5334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13000"/>
              </a:lnSpc>
              <a:spcAft>
                <a:spcPts val="60"/>
              </a:spcAft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Before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u="sng" dirty="0" smtClean="0">
                <a:latin typeface="Arial" pitchFamily="34" charset="0"/>
                <a:cs typeface="Arial" pitchFamily="34" charset="0"/>
              </a:rPr>
              <a:t>reservoir simulation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and </a:t>
            </a:r>
            <a:r>
              <a:rPr lang="en-US" sz="2000" u="sng" dirty="0" smtClean="0">
                <a:latin typeface="Arial" pitchFamily="34" charset="0"/>
                <a:cs typeface="Arial" pitchFamily="34" charset="0"/>
              </a:rPr>
              <a:t>structural gridding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answer these:</a:t>
            </a:r>
          </a:p>
          <a:p>
            <a:pPr marL="177800" indent="-177800">
              <a:lnSpc>
                <a:spcPct val="113000"/>
              </a:lnSpc>
              <a:spcAft>
                <a:spcPts val="60"/>
              </a:spcAft>
              <a:buFont typeface="Wingdings"/>
              <a:buChar char="n"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177800" indent="-177800">
              <a:lnSpc>
                <a:spcPct val="113000"/>
              </a:lnSpc>
              <a:spcAft>
                <a:spcPts val="60"/>
              </a:spcAft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Hexagon 56"/>
          <p:cNvSpPr/>
          <p:nvPr/>
        </p:nvSpPr>
        <p:spPr>
          <a:xfrm>
            <a:off x="7772400" y="4191000"/>
            <a:ext cx="1371600" cy="1219200"/>
          </a:xfrm>
          <a:prstGeom prst="hexag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9" descr="http://www.rdr.leeds.ac.uk/media/yyyy81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6789" y="990600"/>
            <a:ext cx="1655051" cy="1058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3291840" y="1104474"/>
            <a:ext cx="4395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+</a:t>
            </a:r>
            <a:endParaRPr lang="en-US" sz="4800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438806" y="1104474"/>
            <a:ext cx="4395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+</a:t>
            </a:r>
            <a:endParaRPr lang="en-US" sz="4800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" name="Picture 1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3870" y="1011638"/>
            <a:ext cx="1644936" cy="121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4080" y="990600"/>
            <a:ext cx="1188720" cy="1188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4975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50" grpId="0"/>
      <p:bldP spid="52" grpId="0"/>
      <p:bldP spid="5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Movie_0001.wmv">
            <a:hlinkClick r:id="" action="ppaction://media"/>
          </p:cNvPr>
          <p:cNvPicPr>
            <a:picLocks noGrp="1" noChangeAspect="1"/>
          </p:cNvPicPr>
          <p:nvPr>
            <p:ph sz="quarter" idx="2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933950" y="1606550"/>
            <a:ext cx="3749675" cy="2813050"/>
          </a:xfrm>
        </p:spPr>
      </p:pic>
      <p:pic>
        <p:nvPicPr>
          <p:cNvPr id="49" name="Movie_0002.wmv">
            <a:hlinkClick r:id="" action="ppaction://media"/>
          </p:cNvPr>
          <p:cNvPicPr>
            <a:picLocks noGrp="1" noChangeAspect="1"/>
          </p:cNvPicPr>
          <p:nvPr>
            <p:ph sz="quarter" idx="1"/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14400" y="1606550"/>
            <a:ext cx="3749675" cy="2813050"/>
          </a:xfrm>
        </p:spPr>
      </p:pic>
      <p:sp>
        <p:nvSpPr>
          <p:cNvPr id="68" name="TextBox 67"/>
          <p:cNvSpPr txBox="1"/>
          <p:nvPr/>
        </p:nvSpPr>
        <p:spPr>
          <a:xfrm>
            <a:off x="923192" y="1268913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Case with No Faults</a:t>
            </a:r>
            <a:endParaRPr lang="en-US" b="1" dirty="0"/>
          </a:p>
        </p:txBody>
      </p:sp>
      <p:sp>
        <p:nvSpPr>
          <p:cNvPr id="69" name="TextBox 68"/>
          <p:cNvSpPr txBox="1"/>
          <p:nvPr/>
        </p:nvSpPr>
        <p:spPr>
          <a:xfrm>
            <a:off x="4953000" y="1268913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Case with 27 Faults</a:t>
            </a:r>
            <a:endParaRPr lang="en-US" b="1" dirty="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899746" y="4648200"/>
            <a:ext cx="7772400" cy="1905000"/>
          </a:xfrm>
          <a:prstGeom prst="rect">
            <a:avLst/>
          </a:prstGeom>
        </p:spPr>
        <p:txBody>
          <a:bodyPr vert="horz">
            <a:normAutofit fontScale="85000" lnSpcReduction="20000"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/>
              <a:buNone/>
            </a:pPr>
            <a:r>
              <a:rPr lang="en-US" dirty="0" smtClean="0"/>
              <a:t>The proxy to emulate needs factor in:</a:t>
            </a:r>
          </a:p>
          <a:p>
            <a:pPr lvl="1"/>
            <a:r>
              <a:rPr lang="en-US" dirty="0" smtClean="0"/>
              <a:t>Well Locations</a:t>
            </a:r>
          </a:p>
          <a:p>
            <a:pPr lvl="1"/>
            <a:r>
              <a:rPr lang="en-US" dirty="0" smtClean="0"/>
              <a:t>Production/Injection from a Well</a:t>
            </a:r>
          </a:p>
          <a:p>
            <a:pPr lvl="1"/>
            <a:r>
              <a:rPr lang="en-US" dirty="0" smtClean="0"/>
              <a:t>Fault Location and Fault Geometry</a:t>
            </a:r>
          </a:p>
          <a:p>
            <a:pPr lvl="1"/>
            <a:r>
              <a:rPr lang="en-US" dirty="0" smtClean="0"/>
              <a:t>Fault Transmissibility</a:t>
            </a:r>
          </a:p>
          <a:p>
            <a:pPr lvl="1"/>
            <a:r>
              <a:rPr lang="en-US" dirty="0" smtClean="0"/>
              <a:t>Facies and </a:t>
            </a:r>
            <a:r>
              <a:rPr lang="en-US" dirty="0" err="1" smtClean="0"/>
              <a:t>Petrophysical</a:t>
            </a:r>
            <a:r>
              <a:rPr lang="en-US" dirty="0" smtClean="0"/>
              <a:t> Properties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04799"/>
            <a:ext cx="7772400" cy="533401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Proxy: What to Look For?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1354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745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24194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9" fill="hold" display="0">
                  <p:stCondLst>
                    <p:cond delay="indefinite"/>
                  </p:stCondLst>
                </p:cTn>
                <p:tgtEl>
                  <p:spTgt spid="18"/>
                </p:tgtEl>
              </p:cMediaNode>
            </p:video>
            <p:video>
              <p:cMediaNode vol="80000">
                <p:cTn id="10" fill="hold" display="0">
                  <p:stCondLst>
                    <p:cond delay="indefinite"/>
                  </p:stCondLst>
                </p:cTn>
                <p:tgtEl>
                  <p:spTgt spid="49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611961"/>
            <a:ext cx="7772400" cy="65563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Proxy Response Variation Change: Image Dilation as a   Static Proxy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00008F"/>
              </a:clrFrom>
              <a:clrTo>
                <a:srgbClr val="00008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83" t="9378" r="11300" b="12381"/>
          <a:stretch/>
        </p:blipFill>
        <p:spPr bwMode="auto">
          <a:xfrm rot="16200000">
            <a:off x="6214852" y="2341510"/>
            <a:ext cx="1003812" cy="1933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rrowheads="1"/>
          </p:cNvPicPr>
          <p:nvPr/>
        </p:nvPicPr>
        <p:blipFill rotWithShape="1">
          <a:blip r:embed="rId3">
            <a:clrChange>
              <a:clrFrom>
                <a:srgbClr val="00008F"/>
              </a:clrFrom>
              <a:clrTo>
                <a:srgbClr val="00008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11" t="10041" r="14053" b="13715"/>
          <a:stretch/>
        </p:blipFill>
        <p:spPr bwMode="auto">
          <a:xfrm rot="16200000">
            <a:off x="6134606" y="5207333"/>
            <a:ext cx="1066448" cy="1929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00008F"/>
              </a:clrFrom>
              <a:clrTo>
                <a:srgbClr val="00008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08" t="9872" r="12985" b="13647"/>
          <a:stretch/>
        </p:blipFill>
        <p:spPr bwMode="auto">
          <a:xfrm rot="16200000">
            <a:off x="6359355" y="1151304"/>
            <a:ext cx="901222" cy="1933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rrowheads="1"/>
          </p:cNvPicPr>
          <p:nvPr/>
        </p:nvPicPr>
        <p:blipFill rotWithShape="1">
          <a:blip r:embed="rId5">
            <a:clrChange>
              <a:clrFrom>
                <a:srgbClr val="00008F"/>
              </a:clrFrom>
              <a:clrTo>
                <a:srgbClr val="00008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31" t="9555" r="14701" b="14303"/>
          <a:stretch/>
        </p:blipFill>
        <p:spPr bwMode="auto">
          <a:xfrm rot="16200000">
            <a:off x="6359230" y="3909694"/>
            <a:ext cx="905256" cy="1929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06" t="8023" r="9450" b="11318"/>
          <a:stretch/>
        </p:blipFill>
        <p:spPr bwMode="auto">
          <a:xfrm rot="16200000">
            <a:off x="566116" y="4185305"/>
            <a:ext cx="2405801" cy="2056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11" t="7487" r="9491" b="12174"/>
          <a:stretch/>
        </p:blipFill>
        <p:spPr bwMode="auto">
          <a:xfrm rot="16200000">
            <a:off x="521168" y="1540805"/>
            <a:ext cx="2431991" cy="2032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1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ECE9D8"/>
              </a:clrFrom>
              <a:clrTo>
                <a:srgbClr val="ECE9D8">
                  <a:alpha val="0"/>
                </a:srgbClr>
              </a:clrTo>
            </a:clrChange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892" y="1371600"/>
            <a:ext cx="2078508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Straight Arrow Connector 13"/>
          <p:cNvCxnSpPr/>
          <p:nvPr/>
        </p:nvCxnSpPr>
        <p:spPr>
          <a:xfrm>
            <a:off x="2134752" y="3169920"/>
            <a:ext cx="3427848" cy="0"/>
          </a:xfrm>
          <a:prstGeom prst="straightConnector1">
            <a:avLst/>
          </a:prstGeom>
          <a:ln w="2540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2238338" y="2024420"/>
            <a:ext cx="3324262" cy="2500"/>
          </a:xfrm>
          <a:prstGeom prst="straightConnector1">
            <a:avLst/>
          </a:prstGeom>
          <a:ln w="2540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960632" y="1247024"/>
            <a:ext cx="2802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Producer Block</a:t>
            </a:r>
            <a:endParaRPr lang="en-US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5638800" y="2501387"/>
            <a:ext cx="22309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Injector  Block</a:t>
            </a:r>
            <a:endParaRPr lang="en-US" sz="2400" dirty="0"/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2207461" y="5825698"/>
            <a:ext cx="3229155" cy="25393"/>
          </a:xfrm>
          <a:prstGeom prst="straightConnector1">
            <a:avLst/>
          </a:prstGeom>
          <a:ln w="2540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2359861" y="4708443"/>
            <a:ext cx="3202739" cy="1"/>
          </a:xfrm>
          <a:prstGeom prst="straightConnector1">
            <a:avLst/>
          </a:prstGeom>
          <a:ln w="2540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900408" y="4292945"/>
            <a:ext cx="21287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Producer Block</a:t>
            </a:r>
          </a:p>
          <a:p>
            <a:pPr algn="ctr"/>
            <a:r>
              <a:rPr lang="en-US" sz="2400" dirty="0" smtClean="0"/>
              <a:t>Less Dilated</a:t>
            </a:r>
            <a:endParaRPr lang="en-US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2731704" y="5410200"/>
            <a:ext cx="23958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Injector Block</a:t>
            </a:r>
          </a:p>
          <a:p>
            <a:pPr algn="ctr"/>
            <a:r>
              <a:rPr lang="en-US" sz="2400" dirty="0" smtClean="0"/>
              <a:t>Maximally Dilated</a:t>
            </a:r>
            <a:endParaRPr lang="en-US" sz="2400" dirty="0"/>
          </a:p>
        </p:txBody>
      </p:sp>
      <p:sp>
        <p:nvSpPr>
          <p:cNvPr id="22" name="TextBox 21"/>
          <p:cNvSpPr txBox="1"/>
          <p:nvPr/>
        </p:nvSpPr>
        <p:spPr>
          <a:xfrm>
            <a:off x="5384557" y="5329535"/>
            <a:ext cx="36159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10X10X1 Structuring Element</a:t>
            </a:r>
            <a:endParaRPr lang="en-US" sz="2400" dirty="0"/>
          </a:p>
        </p:txBody>
      </p:sp>
      <p:sp>
        <p:nvSpPr>
          <p:cNvPr id="23" name="TextBox 22"/>
          <p:cNvSpPr txBox="1"/>
          <p:nvPr/>
        </p:nvSpPr>
        <p:spPr>
          <a:xfrm>
            <a:off x="5410200" y="4043334"/>
            <a:ext cx="35903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2X2X1 Structuring Element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3003024" y="1341120"/>
            <a:ext cx="24335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Depositional Grid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03024" y="2390745"/>
            <a:ext cx="25595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Overlay Fault Blocks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46520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20" grpId="0"/>
      <p:bldP spid="21" grpId="0"/>
      <p:bldP spid="22" grpId="0"/>
      <p:bldP spid="23" grpId="0"/>
      <p:bldP spid="2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Illustrative Example Components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Oval 8"/>
          <p:cNvSpPr/>
          <p:nvPr/>
        </p:nvSpPr>
        <p:spPr>
          <a:xfrm>
            <a:off x="4009820" y="1171075"/>
            <a:ext cx="964816" cy="55503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9050" tIns="19050" rIns="19050" bIns="19050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b="1" kern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Data</a:t>
            </a:r>
            <a:endParaRPr lang="en-US" sz="2000" b="1" kern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Oval 10"/>
          <p:cNvSpPr/>
          <p:nvPr/>
        </p:nvSpPr>
        <p:spPr>
          <a:xfrm>
            <a:off x="792499" y="789922"/>
            <a:ext cx="1920202" cy="96481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9050" tIns="19050" rIns="19050" bIns="19050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b="1" kern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Prior Information</a:t>
            </a:r>
            <a:endParaRPr lang="en-US" sz="2000" b="1" kern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Oval 12"/>
          <p:cNvSpPr/>
          <p:nvPr/>
        </p:nvSpPr>
        <p:spPr>
          <a:xfrm>
            <a:off x="6483292" y="1119930"/>
            <a:ext cx="1487789" cy="30480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9050" tIns="19050" rIns="19050" bIns="19050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b="1" kern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Modeling Purpose</a:t>
            </a:r>
            <a:endParaRPr lang="en-US" sz="2000" b="1" kern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172200" y="1564481"/>
            <a:ext cx="2514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Water-cut uncertainty needs to be determined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57200" y="1564481"/>
            <a:ext cx="28194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A 2D fault map is used for fault interactions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u="sng" dirty="0" smtClean="0">
                <a:latin typeface="Arial" pitchFamily="34" charset="0"/>
                <a:cs typeface="Arial" pitchFamily="34" charset="0"/>
              </a:rPr>
              <a:t>No Fault Uncertainty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240 draped channel models with varying.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Channel Width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Channel Angle</a:t>
            </a:r>
          </a:p>
          <a:p>
            <a:endParaRPr lang="en-US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742950" lvl="1" indent="-285750">
              <a:buFont typeface="Arial" pitchFamily="34" charset="0"/>
              <a:buChar char="•"/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429000" y="1564481"/>
            <a:ext cx="2514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Well log data used to infer facies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Earth Models are constrained to facies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ECE9D8"/>
              </a:clrFrom>
              <a:clrTo>
                <a:srgbClr val="ECE9D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1551" y="4572000"/>
            <a:ext cx="1382751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ECE9D8"/>
              </a:clrFrom>
              <a:clrTo>
                <a:srgbClr val="ECE9D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1656" y="4603034"/>
            <a:ext cx="1382751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ECE9D8"/>
              </a:clrFrom>
              <a:clrTo>
                <a:srgbClr val="ECE9D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276" y="5486400"/>
            <a:ext cx="1382751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6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ECE9D8"/>
              </a:clrFrom>
              <a:clrTo>
                <a:srgbClr val="ECE9D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276" y="4574495"/>
            <a:ext cx="1382751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7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ECE9D8"/>
              </a:clrFrom>
              <a:clrTo>
                <a:srgbClr val="ECE9D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4027" y="5486400"/>
            <a:ext cx="1382751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8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ECE9D8"/>
              </a:clrFrom>
              <a:clrTo>
                <a:srgbClr val="ECE9D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1276" y="5488895"/>
            <a:ext cx="1382751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Picture 9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ECE9D8"/>
              </a:clrFrom>
              <a:clrTo>
                <a:srgbClr val="ECE9D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9191" y="5486400"/>
            <a:ext cx="1382751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Picture 10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ECE9D8"/>
              </a:clrFrom>
              <a:clrTo>
                <a:srgbClr val="ECE9D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603034"/>
            <a:ext cx="1382751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08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514600" y="914400"/>
            <a:ext cx="4114800" cy="5105400"/>
          </a:xfrm>
        </p:spPr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Different Fault Scenarios</a:t>
            </a:r>
          </a:p>
          <a:p>
            <a:pPr lvl="1"/>
            <a:r>
              <a:rPr lang="en-US" dirty="0" smtClean="0"/>
              <a:t>100 Faults</a:t>
            </a:r>
          </a:p>
          <a:p>
            <a:pPr lvl="1"/>
            <a:r>
              <a:rPr lang="en-US" dirty="0" smtClean="0"/>
              <a:t>85 Faults</a:t>
            </a:r>
          </a:p>
          <a:p>
            <a:pPr lvl="1"/>
            <a:r>
              <a:rPr lang="en-US" dirty="0" smtClean="0"/>
              <a:t>50 Faults</a:t>
            </a:r>
          </a:p>
          <a:p>
            <a:pPr lvl="1"/>
            <a:r>
              <a:rPr lang="en-US" dirty="0" smtClean="0"/>
              <a:t>34 Faults</a:t>
            </a:r>
          </a:p>
          <a:p>
            <a:pPr lvl="1"/>
            <a:r>
              <a:rPr lang="en-US" dirty="0" smtClean="0"/>
              <a:t>27 Faults</a:t>
            </a:r>
          </a:p>
          <a:p>
            <a:pPr lvl="1"/>
            <a:r>
              <a:rPr lang="en-US" dirty="0" smtClean="0"/>
              <a:t>25 faults</a:t>
            </a:r>
          </a:p>
          <a:p>
            <a:pPr lvl="1"/>
            <a:r>
              <a:rPr lang="en-US" dirty="0" smtClean="0"/>
              <a:t>23 faults</a:t>
            </a:r>
          </a:p>
          <a:p>
            <a:pPr lvl="1"/>
            <a:r>
              <a:rPr lang="en-US" dirty="0" smtClean="0"/>
              <a:t>19 Faults</a:t>
            </a:r>
          </a:p>
          <a:p>
            <a:pPr lvl="1"/>
            <a:r>
              <a:rPr lang="en-US" dirty="0" smtClean="0"/>
              <a:t>6 Faults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Defining Different Complexity Levels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876800" y="1524000"/>
            <a:ext cx="685800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>
            <a:off x="4533900" y="3429000"/>
            <a:ext cx="1371600" cy="1676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495800" y="2667000"/>
            <a:ext cx="144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Arial" pitchFamily="34" charset="0"/>
                <a:cs typeface="Arial" pitchFamily="34" charset="0"/>
              </a:rPr>
              <a:t>Simpler Scenarios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24200" y="5257800"/>
            <a:ext cx="403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rial" pitchFamily="34" charset="0"/>
                <a:cs typeface="Arial" pitchFamily="34" charset="0"/>
              </a:rPr>
              <a:t>Which one of the above is simple enough?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7276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89583" y="30162"/>
            <a:ext cx="7772400" cy="65563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Comparing Uncertainty Clouds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5414" y="609600"/>
            <a:ext cx="2390775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CCCCCC"/>
              </a:clrFrom>
              <a:clrTo>
                <a:srgbClr val="CCCCC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22" b="7723"/>
          <a:stretch/>
        </p:blipFill>
        <p:spPr bwMode="auto">
          <a:xfrm>
            <a:off x="318083" y="642927"/>
            <a:ext cx="2476500" cy="2024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CCCCCC"/>
              </a:clrFrom>
              <a:clrTo>
                <a:srgbClr val="CCCCC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30" b="8288"/>
          <a:stretch/>
        </p:blipFill>
        <p:spPr bwMode="auto">
          <a:xfrm>
            <a:off x="3479006" y="4736208"/>
            <a:ext cx="2542976" cy="1799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CCCCCC"/>
              </a:clrFrom>
              <a:clrTo>
                <a:srgbClr val="CCCCC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44" b="7975"/>
          <a:stretch/>
        </p:blipFill>
        <p:spPr bwMode="auto">
          <a:xfrm>
            <a:off x="6450806" y="4898133"/>
            <a:ext cx="2286000" cy="1656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9"/>
          <p:cNvPicPr>
            <a:picLocks noChangeArrowheads="1"/>
          </p:cNvPicPr>
          <p:nvPr/>
        </p:nvPicPr>
        <p:blipFill rotWithShape="1">
          <a:blip r:embed="rId6">
            <a:clrChange>
              <a:clrFrom>
                <a:srgbClr val="CCCCCC"/>
              </a:clrFrom>
              <a:clrTo>
                <a:srgbClr val="CCCCC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63" b="7768"/>
          <a:stretch/>
        </p:blipFill>
        <p:spPr bwMode="auto">
          <a:xfrm>
            <a:off x="3307467" y="719127"/>
            <a:ext cx="2458915" cy="2024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2"/>
          <p:cNvPicPr>
            <a:picLocks noChangeArrowheads="1"/>
          </p:cNvPicPr>
          <p:nvPr/>
        </p:nvPicPr>
        <p:blipFill rotWithShape="1">
          <a:blip r:embed="rId7">
            <a:clrChange>
              <a:clrFrom>
                <a:srgbClr val="CCCCCC"/>
              </a:clrFrom>
              <a:clrTo>
                <a:srgbClr val="CCCCC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32" b="8120"/>
          <a:stretch/>
        </p:blipFill>
        <p:spPr bwMode="auto">
          <a:xfrm>
            <a:off x="263157" y="2667000"/>
            <a:ext cx="2454274" cy="2016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3"/>
          <p:cNvPicPr>
            <a:picLocks noChangeArrowheads="1"/>
          </p:cNvPicPr>
          <p:nvPr/>
        </p:nvPicPr>
        <p:blipFill rotWithShape="1">
          <a:blip r:embed="rId8">
            <a:clrChange>
              <a:clrFrom>
                <a:srgbClr val="CCCCCC"/>
              </a:clrFrom>
              <a:clrTo>
                <a:srgbClr val="CCCCC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92" b="8554"/>
          <a:stretch/>
        </p:blipFill>
        <p:spPr bwMode="auto">
          <a:xfrm>
            <a:off x="3517899" y="2793756"/>
            <a:ext cx="2460869" cy="2006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Freeform 11"/>
          <p:cNvSpPr/>
          <p:nvPr/>
        </p:nvSpPr>
        <p:spPr>
          <a:xfrm>
            <a:off x="801660" y="1133739"/>
            <a:ext cx="1327638" cy="1230923"/>
          </a:xfrm>
          <a:custGeom>
            <a:avLst/>
            <a:gdLst>
              <a:gd name="connsiteX0" fmla="*/ 914400 w 1327638"/>
              <a:gd name="connsiteY0" fmla="*/ 0 h 1230923"/>
              <a:gd name="connsiteX1" fmla="*/ 1151792 w 1327638"/>
              <a:gd name="connsiteY1" fmla="*/ 43961 h 1230923"/>
              <a:gd name="connsiteX2" fmla="*/ 1239715 w 1327638"/>
              <a:gd name="connsiteY2" fmla="*/ 149469 h 1230923"/>
              <a:gd name="connsiteX3" fmla="*/ 1318846 w 1327638"/>
              <a:gd name="connsiteY3" fmla="*/ 290146 h 1230923"/>
              <a:gd name="connsiteX4" fmla="*/ 1257300 w 1327638"/>
              <a:gd name="connsiteY4" fmla="*/ 413238 h 1230923"/>
              <a:gd name="connsiteX5" fmla="*/ 1143000 w 1327638"/>
              <a:gd name="connsiteY5" fmla="*/ 492369 h 1230923"/>
              <a:gd name="connsiteX6" fmla="*/ 1072661 w 1327638"/>
              <a:gd name="connsiteY6" fmla="*/ 580292 h 1230923"/>
              <a:gd name="connsiteX7" fmla="*/ 1037492 w 1327638"/>
              <a:gd name="connsiteY7" fmla="*/ 668215 h 1230923"/>
              <a:gd name="connsiteX8" fmla="*/ 1151792 w 1327638"/>
              <a:gd name="connsiteY8" fmla="*/ 826477 h 1230923"/>
              <a:gd name="connsiteX9" fmla="*/ 1266092 w 1327638"/>
              <a:gd name="connsiteY9" fmla="*/ 896815 h 1230923"/>
              <a:gd name="connsiteX10" fmla="*/ 1327638 w 1327638"/>
              <a:gd name="connsiteY10" fmla="*/ 1011115 h 1230923"/>
              <a:gd name="connsiteX11" fmla="*/ 1204546 w 1327638"/>
              <a:gd name="connsiteY11" fmla="*/ 1116623 h 1230923"/>
              <a:gd name="connsiteX12" fmla="*/ 1019908 w 1327638"/>
              <a:gd name="connsiteY12" fmla="*/ 1151792 h 1230923"/>
              <a:gd name="connsiteX13" fmla="*/ 835269 w 1327638"/>
              <a:gd name="connsiteY13" fmla="*/ 1204546 h 1230923"/>
              <a:gd name="connsiteX14" fmla="*/ 571500 w 1327638"/>
              <a:gd name="connsiteY14" fmla="*/ 1222131 h 1230923"/>
              <a:gd name="connsiteX15" fmla="*/ 307731 w 1327638"/>
              <a:gd name="connsiteY15" fmla="*/ 1230923 h 1230923"/>
              <a:gd name="connsiteX16" fmla="*/ 61546 w 1327638"/>
              <a:gd name="connsiteY16" fmla="*/ 1230923 h 1230923"/>
              <a:gd name="connsiteX17" fmla="*/ 0 w 1327638"/>
              <a:gd name="connsiteY17" fmla="*/ 1143000 h 1230923"/>
              <a:gd name="connsiteX18" fmla="*/ 79131 w 1327638"/>
              <a:gd name="connsiteY18" fmla="*/ 923192 h 1230923"/>
              <a:gd name="connsiteX19" fmla="*/ 79131 w 1327638"/>
              <a:gd name="connsiteY19" fmla="*/ 764931 h 1230923"/>
              <a:gd name="connsiteX20" fmla="*/ 87923 w 1327638"/>
              <a:gd name="connsiteY20" fmla="*/ 518746 h 1230923"/>
              <a:gd name="connsiteX21" fmla="*/ 114300 w 1327638"/>
              <a:gd name="connsiteY21" fmla="*/ 360484 h 1230923"/>
              <a:gd name="connsiteX22" fmla="*/ 114300 w 1327638"/>
              <a:gd name="connsiteY22" fmla="*/ 246184 h 1230923"/>
              <a:gd name="connsiteX23" fmla="*/ 219808 w 1327638"/>
              <a:gd name="connsiteY23" fmla="*/ 193431 h 1230923"/>
              <a:gd name="connsiteX24" fmla="*/ 413238 w 1327638"/>
              <a:gd name="connsiteY24" fmla="*/ 228600 h 1230923"/>
              <a:gd name="connsiteX25" fmla="*/ 492369 w 1327638"/>
              <a:gd name="connsiteY25" fmla="*/ 263769 h 1230923"/>
              <a:gd name="connsiteX26" fmla="*/ 553915 w 1327638"/>
              <a:gd name="connsiteY26" fmla="*/ 281354 h 1230923"/>
              <a:gd name="connsiteX27" fmla="*/ 720969 w 1327638"/>
              <a:gd name="connsiteY27" fmla="*/ 281354 h 1230923"/>
              <a:gd name="connsiteX28" fmla="*/ 791308 w 1327638"/>
              <a:gd name="connsiteY28" fmla="*/ 167054 h 1230923"/>
              <a:gd name="connsiteX29" fmla="*/ 817685 w 1327638"/>
              <a:gd name="connsiteY29" fmla="*/ 61546 h 1230923"/>
              <a:gd name="connsiteX30" fmla="*/ 914400 w 1327638"/>
              <a:gd name="connsiteY30" fmla="*/ 0 h 1230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1327638" h="1230923">
                <a:moveTo>
                  <a:pt x="914400" y="0"/>
                </a:moveTo>
                <a:lnTo>
                  <a:pt x="1151792" y="43961"/>
                </a:lnTo>
                <a:lnTo>
                  <a:pt x="1239715" y="149469"/>
                </a:lnTo>
                <a:lnTo>
                  <a:pt x="1318846" y="290146"/>
                </a:lnTo>
                <a:lnTo>
                  <a:pt x="1257300" y="413238"/>
                </a:lnTo>
                <a:lnTo>
                  <a:pt x="1143000" y="492369"/>
                </a:lnTo>
                <a:lnTo>
                  <a:pt x="1072661" y="580292"/>
                </a:lnTo>
                <a:lnTo>
                  <a:pt x="1037492" y="668215"/>
                </a:lnTo>
                <a:lnTo>
                  <a:pt x="1151792" y="826477"/>
                </a:lnTo>
                <a:lnTo>
                  <a:pt x="1266092" y="896815"/>
                </a:lnTo>
                <a:lnTo>
                  <a:pt x="1327638" y="1011115"/>
                </a:lnTo>
                <a:lnTo>
                  <a:pt x="1204546" y="1116623"/>
                </a:lnTo>
                <a:lnTo>
                  <a:pt x="1019908" y="1151792"/>
                </a:lnTo>
                <a:lnTo>
                  <a:pt x="835269" y="1204546"/>
                </a:lnTo>
                <a:lnTo>
                  <a:pt x="571500" y="1222131"/>
                </a:lnTo>
                <a:lnTo>
                  <a:pt x="307731" y="1230923"/>
                </a:lnTo>
                <a:lnTo>
                  <a:pt x="61546" y="1230923"/>
                </a:lnTo>
                <a:lnTo>
                  <a:pt x="0" y="1143000"/>
                </a:lnTo>
                <a:lnTo>
                  <a:pt x="79131" y="923192"/>
                </a:lnTo>
                <a:lnTo>
                  <a:pt x="79131" y="764931"/>
                </a:lnTo>
                <a:lnTo>
                  <a:pt x="87923" y="518746"/>
                </a:lnTo>
                <a:lnTo>
                  <a:pt x="114300" y="360484"/>
                </a:lnTo>
                <a:lnTo>
                  <a:pt x="114300" y="246184"/>
                </a:lnTo>
                <a:lnTo>
                  <a:pt x="219808" y="193431"/>
                </a:lnTo>
                <a:lnTo>
                  <a:pt x="413238" y="228600"/>
                </a:lnTo>
                <a:lnTo>
                  <a:pt x="492369" y="263769"/>
                </a:lnTo>
                <a:lnTo>
                  <a:pt x="553915" y="281354"/>
                </a:lnTo>
                <a:lnTo>
                  <a:pt x="720969" y="281354"/>
                </a:lnTo>
                <a:lnTo>
                  <a:pt x="791308" y="167054"/>
                </a:lnTo>
                <a:lnTo>
                  <a:pt x="817685" y="61546"/>
                </a:lnTo>
                <a:lnTo>
                  <a:pt x="914400" y="0"/>
                </a:lnTo>
                <a:close/>
              </a:path>
            </a:pathLst>
          </a:custGeom>
          <a:solidFill>
            <a:srgbClr val="00FF00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3866496" y="1209938"/>
            <a:ext cx="1327638" cy="1230923"/>
          </a:xfrm>
          <a:custGeom>
            <a:avLst/>
            <a:gdLst>
              <a:gd name="connsiteX0" fmla="*/ 914400 w 1327638"/>
              <a:gd name="connsiteY0" fmla="*/ 0 h 1230923"/>
              <a:gd name="connsiteX1" fmla="*/ 1151792 w 1327638"/>
              <a:gd name="connsiteY1" fmla="*/ 43961 h 1230923"/>
              <a:gd name="connsiteX2" fmla="*/ 1239715 w 1327638"/>
              <a:gd name="connsiteY2" fmla="*/ 149469 h 1230923"/>
              <a:gd name="connsiteX3" fmla="*/ 1318846 w 1327638"/>
              <a:gd name="connsiteY3" fmla="*/ 290146 h 1230923"/>
              <a:gd name="connsiteX4" fmla="*/ 1257300 w 1327638"/>
              <a:gd name="connsiteY4" fmla="*/ 413238 h 1230923"/>
              <a:gd name="connsiteX5" fmla="*/ 1143000 w 1327638"/>
              <a:gd name="connsiteY5" fmla="*/ 492369 h 1230923"/>
              <a:gd name="connsiteX6" fmla="*/ 1072661 w 1327638"/>
              <a:gd name="connsiteY6" fmla="*/ 580292 h 1230923"/>
              <a:gd name="connsiteX7" fmla="*/ 1037492 w 1327638"/>
              <a:gd name="connsiteY7" fmla="*/ 668215 h 1230923"/>
              <a:gd name="connsiteX8" fmla="*/ 1151792 w 1327638"/>
              <a:gd name="connsiteY8" fmla="*/ 826477 h 1230923"/>
              <a:gd name="connsiteX9" fmla="*/ 1266092 w 1327638"/>
              <a:gd name="connsiteY9" fmla="*/ 896815 h 1230923"/>
              <a:gd name="connsiteX10" fmla="*/ 1327638 w 1327638"/>
              <a:gd name="connsiteY10" fmla="*/ 1011115 h 1230923"/>
              <a:gd name="connsiteX11" fmla="*/ 1204546 w 1327638"/>
              <a:gd name="connsiteY11" fmla="*/ 1116623 h 1230923"/>
              <a:gd name="connsiteX12" fmla="*/ 1019908 w 1327638"/>
              <a:gd name="connsiteY12" fmla="*/ 1151792 h 1230923"/>
              <a:gd name="connsiteX13" fmla="*/ 835269 w 1327638"/>
              <a:gd name="connsiteY13" fmla="*/ 1204546 h 1230923"/>
              <a:gd name="connsiteX14" fmla="*/ 571500 w 1327638"/>
              <a:gd name="connsiteY14" fmla="*/ 1222131 h 1230923"/>
              <a:gd name="connsiteX15" fmla="*/ 307731 w 1327638"/>
              <a:gd name="connsiteY15" fmla="*/ 1230923 h 1230923"/>
              <a:gd name="connsiteX16" fmla="*/ 61546 w 1327638"/>
              <a:gd name="connsiteY16" fmla="*/ 1230923 h 1230923"/>
              <a:gd name="connsiteX17" fmla="*/ 0 w 1327638"/>
              <a:gd name="connsiteY17" fmla="*/ 1143000 h 1230923"/>
              <a:gd name="connsiteX18" fmla="*/ 79131 w 1327638"/>
              <a:gd name="connsiteY18" fmla="*/ 923192 h 1230923"/>
              <a:gd name="connsiteX19" fmla="*/ 79131 w 1327638"/>
              <a:gd name="connsiteY19" fmla="*/ 764931 h 1230923"/>
              <a:gd name="connsiteX20" fmla="*/ 87923 w 1327638"/>
              <a:gd name="connsiteY20" fmla="*/ 518746 h 1230923"/>
              <a:gd name="connsiteX21" fmla="*/ 114300 w 1327638"/>
              <a:gd name="connsiteY21" fmla="*/ 360484 h 1230923"/>
              <a:gd name="connsiteX22" fmla="*/ 114300 w 1327638"/>
              <a:gd name="connsiteY22" fmla="*/ 246184 h 1230923"/>
              <a:gd name="connsiteX23" fmla="*/ 219808 w 1327638"/>
              <a:gd name="connsiteY23" fmla="*/ 193431 h 1230923"/>
              <a:gd name="connsiteX24" fmla="*/ 413238 w 1327638"/>
              <a:gd name="connsiteY24" fmla="*/ 228600 h 1230923"/>
              <a:gd name="connsiteX25" fmla="*/ 492369 w 1327638"/>
              <a:gd name="connsiteY25" fmla="*/ 263769 h 1230923"/>
              <a:gd name="connsiteX26" fmla="*/ 553915 w 1327638"/>
              <a:gd name="connsiteY26" fmla="*/ 281354 h 1230923"/>
              <a:gd name="connsiteX27" fmla="*/ 720969 w 1327638"/>
              <a:gd name="connsiteY27" fmla="*/ 281354 h 1230923"/>
              <a:gd name="connsiteX28" fmla="*/ 791308 w 1327638"/>
              <a:gd name="connsiteY28" fmla="*/ 167054 h 1230923"/>
              <a:gd name="connsiteX29" fmla="*/ 817685 w 1327638"/>
              <a:gd name="connsiteY29" fmla="*/ 61546 h 1230923"/>
              <a:gd name="connsiteX30" fmla="*/ 914400 w 1327638"/>
              <a:gd name="connsiteY30" fmla="*/ 0 h 1230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1327638" h="1230923">
                <a:moveTo>
                  <a:pt x="914400" y="0"/>
                </a:moveTo>
                <a:lnTo>
                  <a:pt x="1151792" y="43961"/>
                </a:lnTo>
                <a:lnTo>
                  <a:pt x="1239715" y="149469"/>
                </a:lnTo>
                <a:lnTo>
                  <a:pt x="1318846" y="290146"/>
                </a:lnTo>
                <a:lnTo>
                  <a:pt x="1257300" y="413238"/>
                </a:lnTo>
                <a:lnTo>
                  <a:pt x="1143000" y="492369"/>
                </a:lnTo>
                <a:lnTo>
                  <a:pt x="1072661" y="580292"/>
                </a:lnTo>
                <a:lnTo>
                  <a:pt x="1037492" y="668215"/>
                </a:lnTo>
                <a:lnTo>
                  <a:pt x="1151792" y="826477"/>
                </a:lnTo>
                <a:lnTo>
                  <a:pt x="1266092" y="896815"/>
                </a:lnTo>
                <a:lnTo>
                  <a:pt x="1327638" y="1011115"/>
                </a:lnTo>
                <a:lnTo>
                  <a:pt x="1204546" y="1116623"/>
                </a:lnTo>
                <a:lnTo>
                  <a:pt x="1019908" y="1151792"/>
                </a:lnTo>
                <a:lnTo>
                  <a:pt x="835269" y="1204546"/>
                </a:lnTo>
                <a:lnTo>
                  <a:pt x="571500" y="1222131"/>
                </a:lnTo>
                <a:lnTo>
                  <a:pt x="307731" y="1230923"/>
                </a:lnTo>
                <a:lnTo>
                  <a:pt x="61546" y="1230923"/>
                </a:lnTo>
                <a:lnTo>
                  <a:pt x="0" y="1143000"/>
                </a:lnTo>
                <a:lnTo>
                  <a:pt x="79131" y="923192"/>
                </a:lnTo>
                <a:lnTo>
                  <a:pt x="79131" y="764931"/>
                </a:lnTo>
                <a:lnTo>
                  <a:pt x="87923" y="518746"/>
                </a:lnTo>
                <a:lnTo>
                  <a:pt x="114300" y="360484"/>
                </a:lnTo>
                <a:lnTo>
                  <a:pt x="114300" y="246184"/>
                </a:lnTo>
                <a:lnTo>
                  <a:pt x="219808" y="193431"/>
                </a:lnTo>
                <a:lnTo>
                  <a:pt x="413238" y="228600"/>
                </a:lnTo>
                <a:lnTo>
                  <a:pt x="492369" y="263769"/>
                </a:lnTo>
                <a:lnTo>
                  <a:pt x="553915" y="281354"/>
                </a:lnTo>
                <a:lnTo>
                  <a:pt x="720969" y="281354"/>
                </a:lnTo>
                <a:lnTo>
                  <a:pt x="791308" y="167054"/>
                </a:lnTo>
                <a:lnTo>
                  <a:pt x="817685" y="61546"/>
                </a:lnTo>
                <a:lnTo>
                  <a:pt x="914400" y="0"/>
                </a:lnTo>
                <a:close/>
              </a:path>
            </a:pathLst>
          </a:custGeom>
          <a:solidFill>
            <a:srgbClr val="00FF00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6756983" y="1123189"/>
            <a:ext cx="1327638" cy="1230923"/>
          </a:xfrm>
          <a:custGeom>
            <a:avLst/>
            <a:gdLst>
              <a:gd name="connsiteX0" fmla="*/ 914400 w 1327638"/>
              <a:gd name="connsiteY0" fmla="*/ 0 h 1230923"/>
              <a:gd name="connsiteX1" fmla="*/ 1151792 w 1327638"/>
              <a:gd name="connsiteY1" fmla="*/ 43961 h 1230923"/>
              <a:gd name="connsiteX2" fmla="*/ 1239715 w 1327638"/>
              <a:gd name="connsiteY2" fmla="*/ 149469 h 1230923"/>
              <a:gd name="connsiteX3" fmla="*/ 1318846 w 1327638"/>
              <a:gd name="connsiteY3" fmla="*/ 290146 h 1230923"/>
              <a:gd name="connsiteX4" fmla="*/ 1257300 w 1327638"/>
              <a:gd name="connsiteY4" fmla="*/ 413238 h 1230923"/>
              <a:gd name="connsiteX5" fmla="*/ 1143000 w 1327638"/>
              <a:gd name="connsiteY5" fmla="*/ 492369 h 1230923"/>
              <a:gd name="connsiteX6" fmla="*/ 1072661 w 1327638"/>
              <a:gd name="connsiteY6" fmla="*/ 580292 h 1230923"/>
              <a:gd name="connsiteX7" fmla="*/ 1037492 w 1327638"/>
              <a:gd name="connsiteY7" fmla="*/ 668215 h 1230923"/>
              <a:gd name="connsiteX8" fmla="*/ 1151792 w 1327638"/>
              <a:gd name="connsiteY8" fmla="*/ 826477 h 1230923"/>
              <a:gd name="connsiteX9" fmla="*/ 1266092 w 1327638"/>
              <a:gd name="connsiteY9" fmla="*/ 896815 h 1230923"/>
              <a:gd name="connsiteX10" fmla="*/ 1327638 w 1327638"/>
              <a:gd name="connsiteY10" fmla="*/ 1011115 h 1230923"/>
              <a:gd name="connsiteX11" fmla="*/ 1204546 w 1327638"/>
              <a:gd name="connsiteY11" fmla="*/ 1116623 h 1230923"/>
              <a:gd name="connsiteX12" fmla="*/ 1019908 w 1327638"/>
              <a:gd name="connsiteY12" fmla="*/ 1151792 h 1230923"/>
              <a:gd name="connsiteX13" fmla="*/ 835269 w 1327638"/>
              <a:gd name="connsiteY13" fmla="*/ 1204546 h 1230923"/>
              <a:gd name="connsiteX14" fmla="*/ 571500 w 1327638"/>
              <a:gd name="connsiteY14" fmla="*/ 1222131 h 1230923"/>
              <a:gd name="connsiteX15" fmla="*/ 307731 w 1327638"/>
              <a:gd name="connsiteY15" fmla="*/ 1230923 h 1230923"/>
              <a:gd name="connsiteX16" fmla="*/ 61546 w 1327638"/>
              <a:gd name="connsiteY16" fmla="*/ 1230923 h 1230923"/>
              <a:gd name="connsiteX17" fmla="*/ 0 w 1327638"/>
              <a:gd name="connsiteY17" fmla="*/ 1143000 h 1230923"/>
              <a:gd name="connsiteX18" fmla="*/ 79131 w 1327638"/>
              <a:gd name="connsiteY18" fmla="*/ 923192 h 1230923"/>
              <a:gd name="connsiteX19" fmla="*/ 79131 w 1327638"/>
              <a:gd name="connsiteY19" fmla="*/ 764931 h 1230923"/>
              <a:gd name="connsiteX20" fmla="*/ 87923 w 1327638"/>
              <a:gd name="connsiteY20" fmla="*/ 518746 h 1230923"/>
              <a:gd name="connsiteX21" fmla="*/ 114300 w 1327638"/>
              <a:gd name="connsiteY21" fmla="*/ 360484 h 1230923"/>
              <a:gd name="connsiteX22" fmla="*/ 114300 w 1327638"/>
              <a:gd name="connsiteY22" fmla="*/ 246184 h 1230923"/>
              <a:gd name="connsiteX23" fmla="*/ 219808 w 1327638"/>
              <a:gd name="connsiteY23" fmla="*/ 193431 h 1230923"/>
              <a:gd name="connsiteX24" fmla="*/ 413238 w 1327638"/>
              <a:gd name="connsiteY24" fmla="*/ 228600 h 1230923"/>
              <a:gd name="connsiteX25" fmla="*/ 492369 w 1327638"/>
              <a:gd name="connsiteY25" fmla="*/ 263769 h 1230923"/>
              <a:gd name="connsiteX26" fmla="*/ 553915 w 1327638"/>
              <a:gd name="connsiteY26" fmla="*/ 281354 h 1230923"/>
              <a:gd name="connsiteX27" fmla="*/ 720969 w 1327638"/>
              <a:gd name="connsiteY27" fmla="*/ 281354 h 1230923"/>
              <a:gd name="connsiteX28" fmla="*/ 791308 w 1327638"/>
              <a:gd name="connsiteY28" fmla="*/ 167054 h 1230923"/>
              <a:gd name="connsiteX29" fmla="*/ 817685 w 1327638"/>
              <a:gd name="connsiteY29" fmla="*/ 61546 h 1230923"/>
              <a:gd name="connsiteX30" fmla="*/ 914400 w 1327638"/>
              <a:gd name="connsiteY30" fmla="*/ 0 h 1230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1327638" h="1230923">
                <a:moveTo>
                  <a:pt x="914400" y="0"/>
                </a:moveTo>
                <a:lnTo>
                  <a:pt x="1151792" y="43961"/>
                </a:lnTo>
                <a:lnTo>
                  <a:pt x="1239715" y="149469"/>
                </a:lnTo>
                <a:lnTo>
                  <a:pt x="1318846" y="290146"/>
                </a:lnTo>
                <a:lnTo>
                  <a:pt x="1257300" y="413238"/>
                </a:lnTo>
                <a:lnTo>
                  <a:pt x="1143000" y="492369"/>
                </a:lnTo>
                <a:lnTo>
                  <a:pt x="1072661" y="580292"/>
                </a:lnTo>
                <a:lnTo>
                  <a:pt x="1037492" y="668215"/>
                </a:lnTo>
                <a:lnTo>
                  <a:pt x="1151792" y="826477"/>
                </a:lnTo>
                <a:lnTo>
                  <a:pt x="1266092" y="896815"/>
                </a:lnTo>
                <a:lnTo>
                  <a:pt x="1327638" y="1011115"/>
                </a:lnTo>
                <a:lnTo>
                  <a:pt x="1204546" y="1116623"/>
                </a:lnTo>
                <a:lnTo>
                  <a:pt x="1019908" y="1151792"/>
                </a:lnTo>
                <a:lnTo>
                  <a:pt x="835269" y="1204546"/>
                </a:lnTo>
                <a:lnTo>
                  <a:pt x="571500" y="1222131"/>
                </a:lnTo>
                <a:lnTo>
                  <a:pt x="307731" y="1230923"/>
                </a:lnTo>
                <a:lnTo>
                  <a:pt x="61546" y="1230923"/>
                </a:lnTo>
                <a:lnTo>
                  <a:pt x="0" y="1143000"/>
                </a:lnTo>
                <a:lnTo>
                  <a:pt x="79131" y="923192"/>
                </a:lnTo>
                <a:lnTo>
                  <a:pt x="79131" y="764931"/>
                </a:lnTo>
                <a:lnTo>
                  <a:pt x="87923" y="518746"/>
                </a:lnTo>
                <a:lnTo>
                  <a:pt x="114300" y="360484"/>
                </a:lnTo>
                <a:lnTo>
                  <a:pt x="114300" y="246184"/>
                </a:lnTo>
                <a:lnTo>
                  <a:pt x="219808" y="193431"/>
                </a:lnTo>
                <a:lnTo>
                  <a:pt x="413238" y="228600"/>
                </a:lnTo>
                <a:lnTo>
                  <a:pt x="492369" y="263769"/>
                </a:lnTo>
                <a:lnTo>
                  <a:pt x="553915" y="281354"/>
                </a:lnTo>
                <a:lnTo>
                  <a:pt x="720969" y="281354"/>
                </a:lnTo>
                <a:lnTo>
                  <a:pt x="791308" y="167054"/>
                </a:lnTo>
                <a:lnTo>
                  <a:pt x="817685" y="61546"/>
                </a:lnTo>
                <a:lnTo>
                  <a:pt x="914400" y="0"/>
                </a:lnTo>
                <a:close/>
              </a:path>
            </a:pathLst>
          </a:custGeom>
          <a:solidFill>
            <a:srgbClr val="00FF00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903775" y="3127932"/>
            <a:ext cx="1534625" cy="1230923"/>
          </a:xfrm>
          <a:custGeom>
            <a:avLst/>
            <a:gdLst>
              <a:gd name="connsiteX0" fmla="*/ 914400 w 1327638"/>
              <a:gd name="connsiteY0" fmla="*/ 0 h 1230923"/>
              <a:gd name="connsiteX1" fmla="*/ 1151792 w 1327638"/>
              <a:gd name="connsiteY1" fmla="*/ 43961 h 1230923"/>
              <a:gd name="connsiteX2" fmla="*/ 1239715 w 1327638"/>
              <a:gd name="connsiteY2" fmla="*/ 149469 h 1230923"/>
              <a:gd name="connsiteX3" fmla="*/ 1318846 w 1327638"/>
              <a:gd name="connsiteY3" fmla="*/ 290146 h 1230923"/>
              <a:gd name="connsiteX4" fmla="*/ 1257300 w 1327638"/>
              <a:gd name="connsiteY4" fmla="*/ 413238 h 1230923"/>
              <a:gd name="connsiteX5" fmla="*/ 1143000 w 1327638"/>
              <a:gd name="connsiteY5" fmla="*/ 492369 h 1230923"/>
              <a:gd name="connsiteX6" fmla="*/ 1072661 w 1327638"/>
              <a:gd name="connsiteY6" fmla="*/ 580292 h 1230923"/>
              <a:gd name="connsiteX7" fmla="*/ 1037492 w 1327638"/>
              <a:gd name="connsiteY7" fmla="*/ 668215 h 1230923"/>
              <a:gd name="connsiteX8" fmla="*/ 1151792 w 1327638"/>
              <a:gd name="connsiteY8" fmla="*/ 826477 h 1230923"/>
              <a:gd name="connsiteX9" fmla="*/ 1266092 w 1327638"/>
              <a:gd name="connsiteY9" fmla="*/ 896815 h 1230923"/>
              <a:gd name="connsiteX10" fmla="*/ 1327638 w 1327638"/>
              <a:gd name="connsiteY10" fmla="*/ 1011115 h 1230923"/>
              <a:gd name="connsiteX11" fmla="*/ 1204546 w 1327638"/>
              <a:gd name="connsiteY11" fmla="*/ 1116623 h 1230923"/>
              <a:gd name="connsiteX12" fmla="*/ 1019908 w 1327638"/>
              <a:gd name="connsiteY12" fmla="*/ 1151792 h 1230923"/>
              <a:gd name="connsiteX13" fmla="*/ 835269 w 1327638"/>
              <a:gd name="connsiteY13" fmla="*/ 1204546 h 1230923"/>
              <a:gd name="connsiteX14" fmla="*/ 571500 w 1327638"/>
              <a:gd name="connsiteY14" fmla="*/ 1222131 h 1230923"/>
              <a:gd name="connsiteX15" fmla="*/ 307731 w 1327638"/>
              <a:gd name="connsiteY15" fmla="*/ 1230923 h 1230923"/>
              <a:gd name="connsiteX16" fmla="*/ 61546 w 1327638"/>
              <a:gd name="connsiteY16" fmla="*/ 1230923 h 1230923"/>
              <a:gd name="connsiteX17" fmla="*/ 0 w 1327638"/>
              <a:gd name="connsiteY17" fmla="*/ 1143000 h 1230923"/>
              <a:gd name="connsiteX18" fmla="*/ 79131 w 1327638"/>
              <a:gd name="connsiteY18" fmla="*/ 923192 h 1230923"/>
              <a:gd name="connsiteX19" fmla="*/ 79131 w 1327638"/>
              <a:gd name="connsiteY19" fmla="*/ 764931 h 1230923"/>
              <a:gd name="connsiteX20" fmla="*/ 87923 w 1327638"/>
              <a:gd name="connsiteY20" fmla="*/ 518746 h 1230923"/>
              <a:gd name="connsiteX21" fmla="*/ 114300 w 1327638"/>
              <a:gd name="connsiteY21" fmla="*/ 360484 h 1230923"/>
              <a:gd name="connsiteX22" fmla="*/ 114300 w 1327638"/>
              <a:gd name="connsiteY22" fmla="*/ 246184 h 1230923"/>
              <a:gd name="connsiteX23" fmla="*/ 219808 w 1327638"/>
              <a:gd name="connsiteY23" fmla="*/ 193431 h 1230923"/>
              <a:gd name="connsiteX24" fmla="*/ 413238 w 1327638"/>
              <a:gd name="connsiteY24" fmla="*/ 228600 h 1230923"/>
              <a:gd name="connsiteX25" fmla="*/ 492369 w 1327638"/>
              <a:gd name="connsiteY25" fmla="*/ 263769 h 1230923"/>
              <a:gd name="connsiteX26" fmla="*/ 553915 w 1327638"/>
              <a:gd name="connsiteY26" fmla="*/ 281354 h 1230923"/>
              <a:gd name="connsiteX27" fmla="*/ 720969 w 1327638"/>
              <a:gd name="connsiteY27" fmla="*/ 281354 h 1230923"/>
              <a:gd name="connsiteX28" fmla="*/ 791308 w 1327638"/>
              <a:gd name="connsiteY28" fmla="*/ 167054 h 1230923"/>
              <a:gd name="connsiteX29" fmla="*/ 817685 w 1327638"/>
              <a:gd name="connsiteY29" fmla="*/ 61546 h 1230923"/>
              <a:gd name="connsiteX30" fmla="*/ 914400 w 1327638"/>
              <a:gd name="connsiteY30" fmla="*/ 0 h 1230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1327638" h="1230923">
                <a:moveTo>
                  <a:pt x="914400" y="0"/>
                </a:moveTo>
                <a:lnTo>
                  <a:pt x="1151792" y="43961"/>
                </a:lnTo>
                <a:lnTo>
                  <a:pt x="1239715" y="149469"/>
                </a:lnTo>
                <a:lnTo>
                  <a:pt x="1318846" y="290146"/>
                </a:lnTo>
                <a:lnTo>
                  <a:pt x="1257300" y="413238"/>
                </a:lnTo>
                <a:lnTo>
                  <a:pt x="1143000" y="492369"/>
                </a:lnTo>
                <a:lnTo>
                  <a:pt x="1072661" y="580292"/>
                </a:lnTo>
                <a:lnTo>
                  <a:pt x="1037492" y="668215"/>
                </a:lnTo>
                <a:lnTo>
                  <a:pt x="1151792" y="826477"/>
                </a:lnTo>
                <a:lnTo>
                  <a:pt x="1266092" y="896815"/>
                </a:lnTo>
                <a:lnTo>
                  <a:pt x="1327638" y="1011115"/>
                </a:lnTo>
                <a:lnTo>
                  <a:pt x="1204546" y="1116623"/>
                </a:lnTo>
                <a:lnTo>
                  <a:pt x="1019908" y="1151792"/>
                </a:lnTo>
                <a:lnTo>
                  <a:pt x="835269" y="1204546"/>
                </a:lnTo>
                <a:lnTo>
                  <a:pt x="571500" y="1222131"/>
                </a:lnTo>
                <a:lnTo>
                  <a:pt x="307731" y="1230923"/>
                </a:lnTo>
                <a:lnTo>
                  <a:pt x="61546" y="1230923"/>
                </a:lnTo>
                <a:lnTo>
                  <a:pt x="0" y="1143000"/>
                </a:lnTo>
                <a:lnTo>
                  <a:pt x="79131" y="923192"/>
                </a:lnTo>
                <a:lnTo>
                  <a:pt x="79131" y="764931"/>
                </a:lnTo>
                <a:lnTo>
                  <a:pt x="87923" y="518746"/>
                </a:lnTo>
                <a:lnTo>
                  <a:pt x="114300" y="360484"/>
                </a:lnTo>
                <a:lnTo>
                  <a:pt x="114300" y="246184"/>
                </a:lnTo>
                <a:lnTo>
                  <a:pt x="219808" y="193431"/>
                </a:lnTo>
                <a:lnTo>
                  <a:pt x="413238" y="228600"/>
                </a:lnTo>
                <a:lnTo>
                  <a:pt x="492369" y="263769"/>
                </a:lnTo>
                <a:lnTo>
                  <a:pt x="553915" y="281354"/>
                </a:lnTo>
                <a:lnTo>
                  <a:pt x="720969" y="281354"/>
                </a:lnTo>
                <a:lnTo>
                  <a:pt x="791308" y="167054"/>
                </a:lnTo>
                <a:lnTo>
                  <a:pt x="817685" y="61546"/>
                </a:lnTo>
                <a:lnTo>
                  <a:pt x="914400" y="0"/>
                </a:lnTo>
                <a:close/>
              </a:path>
            </a:pathLst>
          </a:custGeom>
          <a:solidFill>
            <a:srgbClr val="00FF00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4191000" y="3250956"/>
            <a:ext cx="1575382" cy="1230923"/>
          </a:xfrm>
          <a:custGeom>
            <a:avLst/>
            <a:gdLst>
              <a:gd name="connsiteX0" fmla="*/ 914400 w 1327638"/>
              <a:gd name="connsiteY0" fmla="*/ 0 h 1230923"/>
              <a:gd name="connsiteX1" fmla="*/ 1151792 w 1327638"/>
              <a:gd name="connsiteY1" fmla="*/ 43961 h 1230923"/>
              <a:gd name="connsiteX2" fmla="*/ 1239715 w 1327638"/>
              <a:gd name="connsiteY2" fmla="*/ 149469 h 1230923"/>
              <a:gd name="connsiteX3" fmla="*/ 1318846 w 1327638"/>
              <a:gd name="connsiteY3" fmla="*/ 290146 h 1230923"/>
              <a:gd name="connsiteX4" fmla="*/ 1257300 w 1327638"/>
              <a:gd name="connsiteY4" fmla="*/ 413238 h 1230923"/>
              <a:gd name="connsiteX5" fmla="*/ 1143000 w 1327638"/>
              <a:gd name="connsiteY5" fmla="*/ 492369 h 1230923"/>
              <a:gd name="connsiteX6" fmla="*/ 1072661 w 1327638"/>
              <a:gd name="connsiteY6" fmla="*/ 580292 h 1230923"/>
              <a:gd name="connsiteX7" fmla="*/ 1037492 w 1327638"/>
              <a:gd name="connsiteY7" fmla="*/ 668215 h 1230923"/>
              <a:gd name="connsiteX8" fmla="*/ 1151792 w 1327638"/>
              <a:gd name="connsiteY8" fmla="*/ 826477 h 1230923"/>
              <a:gd name="connsiteX9" fmla="*/ 1266092 w 1327638"/>
              <a:gd name="connsiteY9" fmla="*/ 896815 h 1230923"/>
              <a:gd name="connsiteX10" fmla="*/ 1327638 w 1327638"/>
              <a:gd name="connsiteY10" fmla="*/ 1011115 h 1230923"/>
              <a:gd name="connsiteX11" fmla="*/ 1204546 w 1327638"/>
              <a:gd name="connsiteY11" fmla="*/ 1116623 h 1230923"/>
              <a:gd name="connsiteX12" fmla="*/ 1019908 w 1327638"/>
              <a:gd name="connsiteY12" fmla="*/ 1151792 h 1230923"/>
              <a:gd name="connsiteX13" fmla="*/ 835269 w 1327638"/>
              <a:gd name="connsiteY13" fmla="*/ 1204546 h 1230923"/>
              <a:gd name="connsiteX14" fmla="*/ 571500 w 1327638"/>
              <a:gd name="connsiteY14" fmla="*/ 1222131 h 1230923"/>
              <a:gd name="connsiteX15" fmla="*/ 307731 w 1327638"/>
              <a:gd name="connsiteY15" fmla="*/ 1230923 h 1230923"/>
              <a:gd name="connsiteX16" fmla="*/ 61546 w 1327638"/>
              <a:gd name="connsiteY16" fmla="*/ 1230923 h 1230923"/>
              <a:gd name="connsiteX17" fmla="*/ 0 w 1327638"/>
              <a:gd name="connsiteY17" fmla="*/ 1143000 h 1230923"/>
              <a:gd name="connsiteX18" fmla="*/ 79131 w 1327638"/>
              <a:gd name="connsiteY18" fmla="*/ 923192 h 1230923"/>
              <a:gd name="connsiteX19" fmla="*/ 79131 w 1327638"/>
              <a:gd name="connsiteY19" fmla="*/ 764931 h 1230923"/>
              <a:gd name="connsiteX20" fmla="*/ 87923 w 1327638"/>
              <a:gd name="connsiteY20" fmla="*/ 518746 h 1230923"/>
              <a:gd name="connsiteX21" fmla="*/ 114300 w 1327638"/>
              <a:gd name="connsiteY21" fmla="*/ 360484 h 1230923"/>
              <a:gd name="connsiteX22" fmla="*/ 114300 w 1327638"/>
              <a:gd name="connsiteY22" fmla="*/ 246184 h 1230923"/>
              <a:gd name="connsiteX23" fmla="*/ 219808 w 1327638"/>
              <a:gd name="connsiteY23" fmla="*/ 193431 h 1230923"/>
              <a:gd name="connsiteX24" fmla="*/ 413238 w 1327638"/>
              <a:gd name="connsiteY24" fmla="*/ 228600 h 1230923"/>
              <a:gd name="connsiteX25" fmla="*/ 492369 w 1327638"/>
              <a:gd name="connsiteY25" fmla="*/ 263769 h 1230923"/>
              <a:gd name="connsiteX26" fmla="*/ 553915 w 1327638"/>
              <a:gd name="connsiteY26" fmla="*/ 281354 h 1230923"/>
              <a:gd name="connsiteX27" fmla="*/ 720969 w 1327638"/>
              <a:gd name="connsiteY27" fmla="*/ 281354 h 1230923"/>
              <a:gd name="connsiteX28" fmla="*/ 791308 w 1327638"/>
              <a:gd name="connsiteY28" fmla="*/ 167054 h 1230923"/>
              <a:gd name="connsiteX29" fmla="*/ 817685 w 1327638"/>
              <a:gd name="connsiteY29" fmla="*/ 61546 h 1230923"/>
              <a:gd name="connsiteX30" fmla="*/ 914400 w 1327638"/>
              <a:gd name="connsiteY30" fmla="*/ 0 h 1230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1327638" h="1230923">
                <a:moveTo>
                  <a:pt x="914400" y="0"/>
                </a:moveTo>
                <a:lnTo>
                  <a:pt x="1151792" y="43961"/>
                </a:lnTo>
                <a:lnTo>
                  <a:pt x="1239715" y="149469"/>
                </a:lnTo>
                <a:lnTo>
                  <a:pt x="1318846" y="290146"/>
                </a:lnTo>
                <a:lnTo>
                  <a:pt x="1257300" y="413238"/>
                </a:lnTo>
                <a:lnTo>
                  <a:pt x="1143000" y="492369"/>
                </a:lnTo>
                <a:lnTo>
                  <a:pt x="1072661" y="580292"/>
                </a:lnTo>
                <a:lnTo>
                  <a:pt x="1037492" y="668215"/>
                </a:lnTo>
                <a:lnTo>
                  <a:pt x="1151792" y="826477"/>
                </a:lnTo>
                <a:lnTo>
                  <a:pt x="1266092" y="896815"/>
                </a:lnTo>
                <a:lnTo>
                  <a:pt x="1327638" y="1011115"/>
                </a:lnTo>
                <a:lnTo>
                  <a:pt x="1204546" y="1116623"/>
                </a:lnTo>
                <a:lnTo>
                  <a:pt x="1019908" y="1151792"/>
                </a:lnTo>
                <a:lnTo>
                  <a:pt x="835269" y="1204546"/>
                </a:lnTo>
                <a:lnTo>
                  <a:pt x="571500" y="1222131"/>
                </a:lnTo>
                <a:lnTo>
                  <a:pt x="307731" y="1230923"/>
                </a:lnTo>
                <a:lnTo>
                  <a:pt x="61546" y="1230923"/>
                </a:lnTo>
                <a:lnTo>
                  <a:pt x="0" y="1143000"/>
                </a:lnTo>
                <a:lnTo>
                  <a:pt x="79131" y="923192"/>
                </a:lnTo>
                <a:lnTo>
                  <a:pt x="79131" y="764931"/>
                </a:lnTo>
                <a:lnTo>
                  <a:pt x="87923" y="518746"/>
                </a:lnTo>
                <a:lnTo>
                  <a:pt x="114300" y="360484"/>
                </a:lnTo>
                <a:lnTo>
                  <a:pt x="114300" y="246184"/>
                </a:lnTo>
                <a:lnTo>
                  <a:pt x="219808" y="193431"/>
                </a:lnTo>
                <a:lnTo>
                  <a:pt x="413238" y="228600"/>
                </a:lnTo>
                <a:lnTo>
                  <a:pt x="492369" y="263769"/>
                </a:lnTo>
                <a:lnTo>
                  <a:pt x="553915" y="281354"/>
                </a:lnTo>
                <a:lnTo>
                  <a:pt x="720969" y="281354"/>
                </a:lnTo>
                <a:lnTo>
                  <a:pt x="791308" y="167054"/>
                </a:lnTo>
                <a:lnTo>
                  <a:pt x="817685" y="61546"/>
                </a:lnTo>
                <a:lnTo>
                  <a:pt x="914400" y="0"/>
                </a:lnTo>
                <a:close/>
              </a:path>
            </a:pathLst>
          </a:custGeom>
          <a:solidFill>
            <a:srgbClr val="00FF00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17" name="Picture 14"/>
          <p:cNvPicPr>
            <a:picLocks noChangeArrowheads="1"/>
          </p:cNvPicPr>
          <p:nvPr/>
        </p:nvPicPr>
        <p:blipFill rotWithShape="1">
          <a:blip r:embed="rId9">
            <a:clrChange>
              <a:clrFrom>
                <a:srgbClr val="CCCCCC"/>
              </a:clrFrom>
              <a:clrTo>
                <a:srgbClr val="CCCCC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01" b="7974"/>
          <a:stretch/>
        </p:blipFill>
        <p:spPr bwMode="auto">
          <a:xfrm>
            <a:off x="6378574" y="2730487"/>
            <a:ext cx="2460625" cy="2019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Freeform 17"/>
          <p:cNvSpPr/>
          <p:nvPr/>
        </p:nvSpPr>
        <p:spPr>
          <a:xfrm>
            <a:off x="6934200" y="3183987"/>
            <a:ext cx="1327638" cy="1230923"/>
          </a:xfrm>
          <a:custGeom>
            <a:avLst/>
            <a:gdLst>
              <a:gd name="connsiteX0" fmla="*/ 914400 w 1327638"/>
              <a:gd name="connsiteY0" fmla="*/ 0 h 1230923"/>
              <a:gd name="connsiteX1" fmla="*/ 1151792 w 1327638"/>
              <a:gd name="connsiteY1" fmla="*/ 43961 h 1230923"/>
              <a:gd name="connsiteX2" fmla="*/ 1239715 w 1327638"/>
              <a:gd name="connsiteY2" fmla="*/ 149469 h 1230923"/>
              <a:gd name="connsiteX3" fmla="*/ 1318846 w 1327638"/>
              <a:gd name="connsiteY3" fmla="*/ 290146 h 1230923"/>
              <a:gd name="connsiteX4" fmla="*/ 1257300 w 1327638"/>
              <a:gd name="connsiteY4" fmla="*/ 413238 h 1230923"/>
              <a:gd name="connsiteX5" fmla="*/ 1143000 w 1327638"/>
              <a:gd name="connsiteY5" fmla="*/ 492369 h 1230923"/>
              <a:gd name="connsiteX6" fmla="*/ 1072661 w 1327638"/>
              <a:gd name="connsiteY6" fmla="*/ 580292 h 1230923"/>
              <a:gd name="connsiteX7" fmla="*/ 1037492 w 1327638"/>
              <a:gd name="connsiteY7" fmla="*/ 668215 h 1230923"/>
              <a:gd name="connsiteX8" fmla="*/ 1151792 w 1327638"/>
              <a:gd name="connsiteY8" fmla="*/ 826477 h 1230923"/>
              <a:gd name="connsiteX9" fmla="*/ 1266092 w 1327638"/>
              <a:gd name="connsiteY9" fmla="*/ 896815 h 1230923"/>
              <a:gd name="connsiteX10" fmla="*/ 1327638 w 1327638"/>
              <a:gd name="connsiteY10" fmla="*/ 1011115 h 1230923"/>
              <a:gd name="connsiteX11" fmla="*/ 1204546 w 1327638"/>
              <a:gd name="connsiteY11" fmla="*/ 1116623 h 1230923"/>
              <a:gd name="connsiteX12" fmla="*/ 1019908 w 1327638"/>
              <a:gd name="connsiteY12" fmla="*/ 1151792 h 1230923"/>
              <a:gd name="connsiteX13" fmla="*/ 835269 w 1327638"/>
              <a:gd name="connsiteY13" fmla="*/ 1204546 h 1230923"/>
              <a:gd name="connsiteX14" fmla="*/ 571500 w 1327638"/>
              <a:gd name="connsiteY14" fmla="*/ 1222131 h 1230923"/>
              <a:gd name="connsiteX15" fmla="*/ 307731 w 1327638"/>
              <a:gd name="connsiteY15" fmla="*/ 1230923 h 1230923"/>
              <a:gd name="connsiteX16" fmla="*/ 61546 w 1327638"/>
              <a:gd name="connsiteY16" fmla="*/ 1230923 h 1230923"/>
              <a:gd name="connsiteX17" fmla="*/ 0 w 1327638"/>
              <a:gd name="connsiteY17" fmla="*/ 1143000 h 1230923"/>
              <a:gd name="connsiteX18" fmla="*/ 79131 w 1327638"/>
              <a:gd name="connsiteY18" fmla="*/ 923192 h 1230923"/>
              <a:gd name="connsiteX19" fmla="*/ 79131 w 1327638"/>
              <a:gd name="connsiteY19" fmla="*/ 764931 h 1230923"/>
              <a:gd name="connsiteX20" fmla="*/ 87923 w 1327638"/>
              <a:gd name="connsiteY20" fmla="*/ 518746 h 1230923"/>
              <a:gd name="connsiteX21" fmla="*/ 114300 w 1327638"/>
              <a:gd name="connsiteY21" fmla="*/ 360484 h 1230923"/>
              <a:gd name="connsiteX22" fmla="*/ 114300 w 1327638"/>
              <a:gd name="connsiteY22" fmla="*/ 246184 h 1230923"/>
              <a:gd name="connsiteX23" fmla="*/ 219808 w 1327638"/>
              <a:gd name="connsiteY23" fmla="*/ 193431 h 1230923"/>
              <a:gd name="connsiteX24" fmla="*/ 413238 w 1327638"/>
              <a:gd name="connsiteY24" fmla="*/ 228600 h 1230923"/>
              <a:gd name="connsiteX25" fmla="*/ 492369 w 1327638"/>
              <a:gd name="connsiteY25" fmla="*/ 263769 h 1230923"/>
              <a:gd name="connsiteX26" fmla="*/ 553915 w 1327638"/>
              <a:gd name="connsiteY26" fmla="*/ 281354 h 1230923"/>
              <a:gd name="connsiteX27" fmla="*/ 720969 w 1327638"/>
              <a:gd name="connsiteY27" fmla="*/ 281354 h 1230923"/>
              <a:gd name="connsiteX28" fmla="*/ 791308 w 1327638"/>
              <a:gd name="connsiteY28" fmla="*/ 167054 h 1230923"/>
              <a:gd name="connsiteX29" fmla="*/ 817685 w 1327638"/>
              <a:gd name="connsiteY29" fmla="*/ 61546 h 1230923"/>
              <a:gd name="connsiteX30" fmla="*/ 914400 w 1327638"/>
              <a:gd name="connsiteY30" fmla="*/ 0 h 1230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1327638" h="1230923">
                <a:moveTo>
                  <a:pt x="914400" y="0"/>
                </a:moveTo>
                <a:lnTo>
                  <a:pt x="1151792" y="43961"/>
                </a:lnTo>
                <a:lnTo>
                  <a:pt x="1239715" y="149469"/>
                </a:lnTo>
                <a:lnTo>
                  <a:pt x="1318846" y="290146"/>
                </a:lnTo>
                <a:lnTo>
                  <a:pt x="1257300" y="413238"/>
                </a:lnTo>
                <a:lnTo>
                  <a:pt x="1143000" y="492369"/>
                </a:lnTo>
                <a:lnTo>
                  <a:pt x="1072661" y="580292"/>
                </a:lnTo>
                <a:lnTo>
                  <a:pt x="1037492" y="668215"/>
                </a:lnTo>
                <a:lnTo>
                  <a:pt x="1151792" y="826477"/>
                </a:lnTo>
                <a:lnTo>
                  <a:pt x="1266092" y="896815"/>
                </a:lnTo>
                <a:lnTo>
                  <a:pt x="1327638" y="1011115"/>
                </a:lnTo>
                <a:lnTo>
                  <a:pt x="1204546" y="1116623"/>
                </a:lnTo>
                <a:lnTo>
                  <a:pt x="1019908" y="1151792"/>
                </a:lnTo>
                <a:lnTo>
                  <a:pt x="835269" y="1204546"/>
                </a:lnTo>
                <a:lnTo>
                  <a:pt x="571500" y="1222131"/>
                </a:lnTo>
                <a:lnTo>
                  <a:pt x="307731" y="1230923"/>
                </a:lnTo>
                <a:lnTo>
                  <a:pt x="61546" y="1230923"/>
                </a:lnTo>
                <a:lnTo>
                  <a:pt x="0" y="1143000"/>
                </a:lnTo>
                <a:lnTo>
                  <a:pt x="79131" y="923192"/>
                </a:lnTo>
                <a:lnTo>
                  <a:pt x="79131" y="764931"/>
                </a:lnTo>
                <a:lnTo>
                  <a:pt x="87923" y="518746"/>
                </a:lnTo>
                <a:lnTo>
                  <a:pt x="114300" y="360484"/>
                </a:lnTo>
                <a:lnTo>
                  <a:pt x="114300" y="246184"/>
                </a:lnTo>
                <a:lnTo>
                  <a:pt x="219808" y="193431"/>
                </a:lnTo>
                <a:lnTo>
                  <a:pt x="413238" y="228600"/>
                </a:lnTo>
                <a:lnTo>
                  <a:pt x="492369" y="263769"/>
                </a:lnTo>
                <a:lnTo>
                  <a:pt x="553915" y="281354"/>
                </a:lnTo>
                <a:lnTo>
                  <a:pt x="720969" y="281354"/>
                </a:lnTo>
                <a:lnTo>
                  <a:pt x="791308" y="167054"/>
                </a:lnTo>
                <a:lnTo>
                  <a:pt x="817685" y="61546"/>
                </a:lnTo>
                <a:lnTo>
                  <a:pt x="914400" y="0"/>
                </a:lnTo>
                <a:close/>
              </a:path>
            </a:pathLst>
          </a:custGeom>
          <a:solidFill>
            <a:srgbClr val="00FF00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19" name="Picture 15"/>
          <p:cNvPicPr>
            <a:picLocks noChangeArrowheads="1"/>
          </p:cNvPicPr>
          <p:nvPr/>
        </p:nvPicPr>
        <p:blipFill rotWithShape="1">
          <a:blip r:embed="rId10">
            <a:clrChange>
              <a:clrFrom>
                <a:srgbClr val="CCCCCC"/>
              </a:clrFrom>
              <a:clrTo>
                <a:srgbClr val="CCCCC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63" b="8437"/>
          <a:stretch/>
        </p:blipFill>
        <p:spPr bwMode="auto">
          <a:xfrm>
            <a:off x="371475" y="4620003"/>
            <a:ext cx="2447924" cy="2009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Freeform 19"/>
          <p:cNvSpPr/>
          <p:nvPr/>
        </p:nvSpPr>
        <p:spPr>
          <a:xfrm>
            <a:off x="970081" y="5101821"/>
            <a:ext cx="1327638" cy="1230923"/>
          </a:xfrm>
          <a:custGeom>
            <a:avLst/>
            <a:gdLst>
              <a:gd name="connsiteX0" fmla="*/ 914400 w 1327638"/>
              <a:gd name="connsiteY0" fmla="*/ 0 h 1230923"/>
              <a:gd name="connsiteX1" fmla="*/ 1151792 w 1327638"/>
              <a:gd name="connsiteY1" fmla="*/ 43961 h 1230923"/>
              <a:gd name="connsiteX2" fmla="*/ 1239715 w 1327638"/>
              <a:gd name="connsiteY2" fmla="*/ 149469 h 1230923"/>
              <a:gd name="connsiteX3" fmla="*/ 1318846 w 1327638"/>
              <a:gd name="connsiteY3" fmla="*/ 290146 h 1230923"/>
              <a:gd name="connsiteX4" fmla="*/ 1257300 w 1327638"/>
              <a:gd name="connsiteY4" fmla="*/ 413238 h 1230923"/>
              <a:gd name="connsiteX5" fmla="*/ 1143000 w 1327638"/>
              <a:gd name="connsiteY5" fmla="*/ 492369 h 1230923"/>
              <a:gd name="connsiteX6" fmla="*/ 1072661 w 1327638"/>
              <a:gd name="connsiteY6" fmla="*/ 580292 h 1230923"/>
              <a:gd name="connsiteX7" fmla="*/ 1037492 w 1327638"/>
              <a:gd name="connsiteY7" fmla="*/ 668215 h 1230923"/>
              <a:gd name="connsiteX8" fmla="*/ 1151792 w 1327638"/>
              <a:gd name="connsiteY8" fmla="*/ 826477 h 1230923"/>
              <a:gd name="connsiteX9" fmla="*/ 1266092 w 1327638"/>
              <a:gd name="connsiteY9" fmla="*/ 896815 h 1230923"/>
              <a:gd name="connsiteX10" fmla="*/ 1327638 w 1327638"/>
              <a:gd name="connsiteY10" fmla="*/ 1011115 h 1230923"/>
              <a:gd name="connsiteX11" fmla="*/ 1204546 w 1327638"/>
              <a:gd name="connsiteY11" fmla="*/ 1116623 h 1230923"/>
              <a:gd name="connsiteX12" fmla="*/ 1019908 w 1327638"/>
              <a:gd name="connsiteY12" fmla="*/ 1151792 h 1230923"/>
              <a:gd name="connsiteX13" fmla="*/ 835269 w 1327638"/>
              <a:gd name="connsiteY13" fmla="*/ 1204546 h 1230923"/>
              <a:gd name="connsiteX14" fmla="*/ 571500 w 1327638"/>
              <a:gd name="connsiteY14" fmla="*/ 1222131 h 1230923"/>
              <a:gd name="connsiteX15" fmla="*/ 307731 w 1327638"/>
              <a:gd name="connsiteY15" fmla="*/ 1230923 h 1230923"/>
              <a:gd name="connsiteX16" fmla="*/ 61546 w 1327638"/>
              <a:gd name="connsiteY16" fmla="*/ 1230923 h 1230923"/>
              <a:gd name="connsiteX17" fmla="*/ 0 w 1327638"/>
              <a:gd name="connsiteY17" fmla="*/ 1143000 h 1230923"/>
              <a:gd name="connsiteX18" fmla="*/ 79131 w 1327638"/>
              <a:gd name="connsiteY18" fmla="*/ 923192 h 1230923"/>
              <a:gd name="connsiteX19" fmla="*/ 79131 w 1327638"/>
              <a:gd name="connsiteY19" fmla="*/ 764931 h 1230923"/>
              <a:gd name="connsiteX20" fmla="*/ 87923 w 1327638"/>
              <a:gd name="connsiteY20" fmla="*/ 518746 h 1230923"/>
              <a:gd name="connsiteX21" fmla="*/ 114300 w 1327638"/>
              <a:gd name="connsiteY21" fmla="*/ 360484 h 1230923"/>
              <a:gd name="connsiteX22" fmla="*/ 114300 w 1327638"/>
              <a:gd name="connsiteY22" fmla="*/ 246184 h 1230923"/>
              <a:gd name="connsiteX23" fmla="*/ 219808 w 1327638"/>
              <a:gd name="connsiteY23" fmla="*/ 193431 h 1230923"/>
              <a:gd name="connsiteX24" fmla="*/ 413238 w 1327638"/>
              <a:gd name="connsiteY24" fmla="*/ 228600 h 1230923"/>
              <a:gd name="connsiteX25" fmla="*/ 492369 w 1327638"/>
              <a:gd name="connsiteY25" fmla="*/ 263769 h 1230923"/>
              <a:gd name="connsiteX26" fmla="*/ 553915 w 1327638"/>
              <a:gd name="connsiteY26" fmla="*/ 281354 h 1230923"/>
              <a:gd name="connsiteX27" fmla="*/ 720969 w 1327638"/>
              <a:gd name="connsiteY27" fmla="*/ 281354 h 1230923"/>
              <a:gd name="connsiteX28" fmla="*/ 791308 w 1327638"/>
              <a:gd name="connsiteY28" fmla="*/ 167054 h 1230923"/>
              <a:gd name="connsiteX29" fmla="*/ 817685 w 1327638"/>
              <a:gd name="connsiteY29" fmla="*/ 61546 h 1230923"/>
              <a:gd name="connsiteX30" fmla="*/ 914400 w 1327638"/>
              <a:gd name="connsiteY30" fmla="*/ 0 h 1230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1327638" h="1230923">
                <a:moveTo>
                  <a:pt x="914400" y="0"/>
                </a:moveTo>
                <a:lnTo>
                  <a:pt x="1151792" y="43961"/>
                </a:lnTo>
                <a:lnTo>
                  <a:pt x="1239715" y="149469"/>
                </a:lnTo>
                <a:lnTo>
                  <a:pt x="1318846" y="290146"/>
                </a:lnTo>
                <a:lnTo>
                  <a:pt x="1257300" y="413238"/>
                </a:lnTo>
                <a:lnTo>
                  <a:pt x="1143000" y="492369"/>
                </a:lnTo>
                <a:lnTo>
                  <a:pt x="1072661" y="580292"/>
                </a:lnTo>
                <a:lnTo>
                  <a:pt x="1037492" y="668215"/>
                </a:lnTo>
                <a:lnTo>
                  <a:pt x="1151792" y="826477"/>
                </a:lnTo>
                <a:lnTo>
                  <a:pt x="1266092" y="896815"/>
                </a:lnTo>
                <a:lnTo>
                  <a:pt x="1327638" y="1011115"/>
                </a:lnTo>
                <a:lnTo>
                  <a:pt x="1204546" y="1116623"/>
                </a:lnTo>
                <a:lnTo>
                  <a:pt x="1019908" y="1151792"/>
                </a:lnTo>
                <a:lnTo>
                  <a:pt x="835269" y="1204546"/>
                </a:lnTo>
                <a:lnTo>
                  <a:pt x="571500" y="1222131"/>
                </a:lnTo>
                <a:lnTo>
                  <a:pt x="307731" y="1230923"/>
                </a:lnTo>
                <a:lnTo>
                  <a:pt x="61546" y="1230923"/>
                </a:lnTo>
                <a:lnTo>
                  <a:pt x="0" y="1143000"/>
                </a:lnTo>
                <a:lnTo>
                  <a:pt x="79131" y="923192"/>
                </a:lnTo>
                <a:lnTo>
                  <a:pt x="79131" y="764931"/>
                </a:lnTo>
                <a:lnTo>
                  <a:pt x="87923" y="518746"/>
                </a:lnTo>
                <a:lnTo>
                  <a:pt x="114300" y="360484"/>
                </a:lnTo>
                <a:lnTo>
                  <a:pt x="114300" y="246184"/>
                </a:lnTo>
                <a:lnTo>
                  <a:pt x="219808" y="193431"/>
                </a:lnTo>
                <a:lnTo>
                  <a:pt x="413238" y="228600"/>
                </a:lnTo>
                <a:lnTo>
                  <a:pt x="492369" y="263769"/>
                </a:lnTo>
                <a:lnTo>
                  <a:pt x="553915" y="281354"/>
                </a:lnTo>
                <a:lnTo>
                  <a:pt x="720969" y="281354"/>
                </a:lnTo>
                <a:lnTo>
                  <a:pt x="791308" y="167054"/>
                </a:lnTo>
                <a:lnTo>
                  <a:pt x="817685" y="61546"/>
                </a:lnTo>
                <a:lnTo>
                  <a:pt x="914400" y="0"/>
                </a:lnTo>
                <a:close/>
              </a:path>
            </a:pathLst>
          </a:custGeom>
          <a:solidFill>
            <a:srgbClr val="00FF00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4123592" y="5160840"/>
            <a:ext cx="1415562" cy="949570"/>
          </a:xfrm>
          <a:custGeom>
            <a:avLst/>
            <a:gdLst>
              <a:gd name="connsiteX0" fmla="*/ 228600 w 1415562"/>
              <a:gd name="connsiteY0" fmla="*/ 263770 h 949570"/>
              <a:gd name="connsiteX1" fmla="*/ 325316 w 1415562"/>
              <a:gd name="connsiteY1" fmla="*/ 175847 h 949570"/>
              <a:gd name="connsiteX2" fmla="*/ 465993 w 1415562"/>
              <a:gd name="connsiteY2" fmla="*/ 167054 h 949570"/>
              <a:gd name="connsiteX3" fmla="*/ 562708 w 1415562"/>
              <a:gd name="connsiteY3" fmla="*/ 158262 h 949570"/>
              <a:gd name="connsiteX4" fmla="*/ 694593 w 1415562"/>
              <a:gd name="connsiteY4" fmla="*/ 70339 h 949570"/>
              <a:gd name="connsiteX5" fmla="*/ 808893 w 1415562"/>
              <a:gd name="connsiteY5" fmla="*/ 0 h 949570"/>
              <a:gd name="connsiteX6" fmla="*/ 958362 w 1415562"/>
              <a:gd name="connsiteY6" fmla="*/ 0 h 949570"/>
              <a:gd name="connsiteX7" fmla="*/ 1195754 w 1415562"/>
              <a:gd name="connsiteY7" fmla="*/ 114300 h 949570"/>
              <a:gd name="connsiteX8" fmla="*/ 1415562 w 1415562"/>
              <a:gd name="connsiteY8" fmla="*/ 378070 h 949570"/>
              <a:gd name="connsiteX9" fmla="*/ 1354016 w 1415562"/>
              <a:gd name="connsiteY9" fmla="*/ 677008 h 949570"/>
              <a:gd name="connsiteX10" fmla="*/ 1230923 w 1415562"/>
              <a:gd name="connsiteY10" fmla="*/ 826477 h 949570"/>
              <a:gd name="connsiteX11" fmla="*/ 967154 w 1415562"/>
              <a:gd name="connsiteY11" fmla="*/ 914400 h 949570"/>
              <a:gd name="connsiteX12" fmla="*/ 747346 w 1415562"/>
              <a:gd name="connsiteY12" fmla="*/ 949570 h 949570"/>
              <a:gd name="connsiteX13" fmla="*/ 536331 w 1415562"/>
              <a:gd name="connsiteY13" fmla="*/ 949570 h 949570"/>
              <a:gd name="connsiteX14" fmla="*/ 96716 w 1415562"/>
              <a:gd name="connsiteY14" fmla="*/ 808893 h 949570"/>
              <a:gd name="connsiteX15" fmla="*/ 0 w 1415562"/>
              <a:gd name="connsiteY15" fmla="*/ 694593 h 949570"/>
              <a:gd name="connsiteX16" fmla="*/ 0 w 1415562"/>
              <a:gd name="connsiteY16" fmla="*/ 562708 h 949570"/>
              <a:gd name="connsiteX17" fmla="*/ 43962 w 1415562"/>
              <a:gd name="connsiteY17" fmla="*/ 448408 h 949570"/>
              <a:gd name="connsiteX18" fmla="*/ 149470 w 1415562"/>
              <a:gd name="connsiteY18" fmla="*/ 325316 h 949570"/>
              <a:gd name="connsiteX19" fmla="*/ 228600 w 1415562"/>
              <a:gd name="connsiteY19" fmla="*/ 263770 h 949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415562" h="949570">
                <a:moveTo>
                  <a:pt x="228600" y="263770"/>
                </a:moveTo>
                <a:lnTo>
                  <a:pt x="325316" y="175847"/>
                </a:lnTo>
                <a:lnTo>
                  <a:pt x="465993" y="167054"/>
                </a:lnTo>
                <a:lnTo>
                  <a:pt x="562708" y="158262"/>
                </a:lnTo>
                <a:lnTo>
                  <a:pt x="694593" y="70339"/>
                </a:lnTo>
                <a:lnTo>
                  <a:pt x="808893" y="0"/>
                </a:lnTo>
                <a:lnTo>
                  <a:pt x="958362" y="0"/>
                </a:lnTo>
                <a:lnTo>
                  <a:pt x="1195754" y="114300"/>
                </a:lnTo>
                <a:lnTo>
                  <a:pt x="1415562" y="378070"/>
                </a:lnTo>
                <a:lnTo>
                  <a:pt x="1354016" y="677008"/>
                </a:lnTo>
                <a:lnTo>
                  <a:pt x="1230923" y="826477"/>
                </a:lnTo>
                <a:lnTo>
                  <a:pt x="967154" y="914400"/>
                </a:lnTo>
                <a:lnTo>
                  <a:pt x="747346" y="949570"/>
                </a:lnTo>
                <a:lnTo>
                  <a:pt x="536331" y="949570"/>
                </a:lnTo>
                <a:lnTo>
                  <a:pt x="96716" y="808893"/>
                </a:lnTo>
                <a:lnTo>
                  <a:pt x="0" y="694593"/>
                </a:lnTo>
                <a:lnTo>
                  <a:pt x="0" y="562708"/>
                </a:lnTo>
                <a:lnTo>
                  <a:pt x="43962" y="448408"/>
                </a:lnTo>
                <a:lnTo>
                  <a:pt x="149470" y="325316"/>
                </a:lnTo>
                <a:lnTo>
                  <a:pt x="228600" y="263770"/>
                </a:lnTo>
                <a:close/>
              </a:path>
            </a:pathLst>
          </a:custGeom>
          <a:solidFill>
            <a:schemeClr val="accent2">
              <a:lumMod val="75000"/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7148146" y="5336687"/>
            <a:ext cx="984739" cy="888023"/>
          </a:xfrm>
          <a:custGeom>
            <a:avLst/>
            <a:gdLst>
              <a:gd name="connsiteX0" fmla="*/ 685800 w 984739"/>
              <a:gd name="connsiteY0" fmla="*/ 8792 h 888023"/>
              <a:gd name="connsiteX1" fmla="*/ 782516 w 984739"/>
              <a:gd name="connsiteY1" fmla="*/ 26376 h 888023"/>
              <a:gd name="connsiteX2" fmla="*/ 808892 w 984739"/>
              <a:gd name="connsiteY2" fmla="*/ 61546 h 888023"/>
              <a:gd name="connsiteX3" fmla="*/ 861646 w 984739"/>
              <a:gd name="connsiteY3" fmla="*/ 96715 h 888023"/>
              <a:gd name="connsiteX4" fmla="*/ 914400 w 984739"/>
              <a:gd name="connsiteY4" fmla="*/ 131884 h 888023"/>
              <a:gd name="connsiteX5" fmla="*/ 967154 w 984739"/>
              <a:gd name="connsiteY5" fmla="*/ 307730 h 888023"/>
              <a:gd name="connsiteX6" fmla="*/ 984739 w 984739"/>
              <a:gd name="connsiteY6" fmla="*/ 378069 h 888023"/>
              <a:gd name="connsiteX7" fmla="*/ 984739 w 984739"/>
              <a:gd name="connsiteY7" fmla="*/ 474784 h 888023"/>
              <a:gd name="connsiteX8" fmla="*/ 984739 w 984739"/>
              <a:gd name="connsiteY8" fmla="*/ 509953 h 888023"/>
              <a:gd name="connsiteX9" fmla="*/ 984739 w 984739"/>
              <a:gd name="connsiteY9" fmla="*/ 589084 h 888023"/>
              <a:gd name="connsiteX10" fmla="*/ 984739 w 984739"/>
              <a:gd name="connsiteY10" fmla="*/ 668215 h 888023"/>
              <a:gd name="connsiteX11" fmla="*/ 967154 w 984739"/>
              <a:gd name="connsiteY11" fmla="*/ 738553 h 888023"/>
              <a:gd name="connsiteX12" fmla="*/ 931985 w 984739"/>
              <a:gd name="connsiteY12" fmla="*/ 808892 h 888023"/>
              <a:gd name="connsiteX13" fmla="*/ 879231 w 984739"/>
              <a:gd name="connsiteY13" fmla="*/ 852853 h 888023"/>
              <a:gd name="connsiteX14" fmla="*/ 773723 w 984739"/>
              <a:gd name="connsiteY14" fmla="*/ 852853 h 888023"/>
              <a:gd name="connsiteX15" fmla="*/ 650631 w 984739"/>
              <a:gd name="connsiteY15" fmla="*/ 870438 h 888023"/>
              <a:gd name="connsiteX16" fmla="*/ 492369 w 984739"/>
              <a:gd name="connsiteY16" fmla="*/ 888023 h 888023"/>
              <a:gd name="connsiteX17" fmla="*/ 351692 w 984739"/>
              <a:gd name="connsiteY17" fmla="*/ 852853 h 888023"/>
              <a:gd name="connsiteX18" fmla="*/ 211016 w 984739"/>
              <a:gd name="connsiteY18" fmla="*/ 729761 h 888023"/>
              <a:gd name="connsiteX19" fmla="*/ 0 w 984739"/>
              <a:gd name="connsiteY19" fmla="*/ 580292 h 888023"/>
              <a:gd name="connsiteX20" fmla="*/ 0 w 984739"/>
              <a:gd name="connsiteY20" fmla="*/ 483576 h 888023"/>
              <a:gd name="connsiteX21" fmla="*/ 0 w 984739"/>
              <a:gd name="connsiteY21" fmla="*/ 386861 h 888023"/>
              <a:gd name="connsiteX22" fmla="*/ 26377 w 984739"/>
              <a:gd name="connsiteY22" fmla="*/ 298938 h 888023"/>
              <a:gd name="connsiteX23" fmla="*/ 96716 w 984739"/>
              <a:gd name="connsiteY23" fmla="*/ 298938 h 888023"/>
              <a:gd name="connsiteX24" fmla="*/ 184639 w 984739"/>
              <a:gd name="connsiteY24" fmla="*/ 298938 h 888023"/>
              <a:gd name="connsiteX25" fmla="*/ 184639 w 984739"/>
              <a:gd name="connsiteY25" fmla="*/ 298938 h 888023"/>
              <a:gd name="connsiteX26" fmla="*/ 202223 w 984739"/>
              <a:gd name="connsiteY26" fmla="*/ 193430 h 888023"/>
              <a:gd name="connsiteX27" fmla="*/ 211016 w 984739"/>
              <a:gd name="connsiteY27" fmla="*/ 114300 h 888023"/>
              <a:gd name="connsiteX28" fmla="*/ 290146 w 984739"/>
              <a:gd name="connsiteY28" fmla="*/ 52753 h 888023"/>
              <a:gd name="connsiteX29" fmla="*/ 369277 w 984739"/>
              <a:gd name="connsiteY29" fmla="*/ 43961 h 888023"/>
              <a:gd name="connsiteX30" fmla="*/ 465992 w 984739"/>
              <a:gd name="connsiteY30" fmla="*/ 35169 h 888023"/>
              <a:gd name="connsiteX31" fmla="*/ 553916 w 984739"/>
              <a:gd name="connsiteY31" fmla="*/ 0 h 888023"/>
              <a:gd name="connsiteX32" fmla="*/ 685800 w 984739"/>
              <a:gd name="connsiteY32" fmla="*/ 8792 h 888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984739" h="888023">
                <a:moveTo>
                  <a:pt x="685800" y="8792"/>
                </a:moveTo>
                <a:lnTo>
                  <a:pt x="782516" y="26376"/>
                </a:lnTo>
                <a:lnTo>
                  <a:pt x="808892" y="61546"/>
                </a:lnTo>
                <a:lnTo>
                  <a:pt x="861646" y="96715"/>
                </a:lnTo>
                <a:lnTo>
                  <a:pt x="914400" y="131884"/>
                </a:lnTo>
                <a:lnTo>
                  <a:pt x="967154" y="307730"/>
                </a:lnTo>
                <a:lnTo>
                  <a:pt x="984739" y="378069"/>
                </a:lnTo>
                <a:lnTo>
                  <a:pt x="984739" y="474784"/>
                </a:lnTo>
                <a:lnTo>
                  <a:pt x="984739" y="509953"/>
                </a:lnTo>
                <a:lnTo>
                  <a:pt x="984739" y="589084"/>
                </a:lnTo>
                <a:lnTo>
                  <a:pt x="984739" y="668215"/>
                </a:lnTo>
                <a:lnTo>
                  <a:pt x="967154" y="738553"/>
                </a:lnTo>
                <a:lnTo>
                  <a:pt x="931985" y="808892"/>
                </a:lnTo>
                <a:lnTo>
                  <a:pt x="879231" y="852853"/>
                </a:lnTo>
                <a:lnTo>
                  <a:pt x="773723" y="852853"/>
                </a:lnTo>
                <a:lnTo>
                  <a:pt x="650631" y="870438"/>
                </a:lnTo>
                <a:lnTo>
                  <a:pt x="492369" y="888023"/>
                </a:lnTo>
                <a:lnTo>
                  <a:pt x="351692" y="852853"/>
                </a:lnTo>
                <a:lnTo>
                  <a:pt x="211016" y="729761"/>
                </a:lnTo>
                <a:lnTo>
                  <a:pt x="0" y="580292"/>
                </a:lnTo>
                <a:lnTo>
                  <a:pt x="0" y="483576"/>
                </a:lnTo>
                <a:lnTo>
                  <a:pt x="0" y="386861"/>
                </a:lnTo>
                <a:lnTo>
                  <a:pt x="26377" y="298938"/>
                </a:lnTo>
                <a:lnTo>
                  <a:pt x="96716" y="298938"/>
                </a:lnTo>
                <a:lnTo>
                  <a:pt x="184639" y="298938"/>
                </a:lnTo>
                <a:lnTo>
                  <a:pt x="184639" y="298938"/>
                </a:lnTo>
                <a:lnTo>
                  <a:pt x="202223" y="193430"/>
                </a:lnTo>
                <a:lnTo>
                  <a:pt x="211016" y="114300"/>
                </a:lnTo>
                <a:lnTo>
                  <a:pt x="290146" y="52753"/>
                </a:lnTo>
                <a:lnTo>
                  <a:pt x="369277" y="43961"/>
                </a:lnTo>
                <a:lnTo>
                  <a:pt x="465992" y="35169"/>
                </a:lnTo>
                <a:lnTo>
                  <a:pt x="553916" y="0"/>
                </a:lnTo>
                <a:lnTo>
                  <a:pt x="685800" y="8792"/>
                </a:lnTo>
                <a:close/>
              </a:path>
            </a:pathLst>
          </a:custGeom>
          <a:solidFill>
            <a:schemeClr val="accent2">
              <a:lumMod val="75000"/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888116" y="762000"/>
            <a:ext cx="11547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100 Faults</a:t>
            </a:r>
            <a:endParaRPr lang="en-US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3952953" y="731080"/>
            <a:ext cx="11547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85 Faults</a:t>
            </a:r>
            <a:endParaRPr lang="en-US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6713021" y="731080"/>
            <a:ext cx="11547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50 Faults</a:t>
            </a:r>
            <a:endParaRPr lang="en-US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914400" y="2694063"/>
            <a:ext cx="11547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34 Faults</a:t>
            </a:r>
            <a:endParaRPr lang="en-US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3979237" y="2840593"/>
            <a:ext cx="11547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27 Faults</a:t>
            </a:r>
            <a:endParaRPr lang="en-US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6739305" y="2713837"/>
            <a:ext cx="11547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25 Faults</a:t>
            </a:r>
            <a:endParaRPr lang="en-US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914400" y="4768587"/>
            <a:ext cx="11547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23 Faults</a:t>
            </a:r>
            <a:endParaRPr lang="en-US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3979237" y="4770993"/>
            <a:ext cx="11547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19 Faults</a:t>
            </a:r>
            <a:endParaRPr lang="en-US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6739305" y="4770993"/>
            <a:ext cx="11547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6 Faults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340653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06362"/>
            <a:ext cx="7772400" cy="65563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Comparing Proxy Variations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8" t="6704" r="9121" b="6044"/>
          <a:stretch/>
        </p:blipFill>
        <p:spPr bwMode="auto">
          <a:xfrm>
            <a:off x="5638800" y="856612"/>
            <a:ext cx="3200400" cy="2496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8" t="6703" r="9121" b="5825"/>
          <a:stretch/>
        </p:blipFill>
        <p:spPr bwMode="auto">
          <a:xfrm>
            <a:off x="457200" y="850326"/>
            <a:ext cx="3200400" cy="2502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3352800" y="2298126"/>
            <a:ext cx="2286000" cy="0"/>
          </a:xfrm>
          <a:prstGeom prst="straightConnector1">
            <a:avLst/>
          </a:prstGeom>
          <a:ln w="635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733800" y="1840926"/>
            <a:ext cx="1371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Clustering</a:t>
            </a:r>
            <a:endParaRPr lang="en-US" b="1" dirty="0"/>
          </a:p>
        </p:txBody>
      </p:sp>
      <p:sp>
        <p:nvSpPr>
          <p:cNvPr id="8" name="Oval 7"/>
          <p:cNvSpPr/>
          <p:nvPr/>
        </p:nvSpPr>
        <p:spPr>
          <a:xfrm>
            <a:off x="5943600" y="1418906"/>
            <a:ext cx="914400" cy="1260220"/>
          </a:xfrm>
          <a:prstGeom prst="ellipse">
            <a:avLst/>
          </a:prstGeom>
          <a:solidFill>
            <a:schemeClr val="accent1">
              <a:alpha val="34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cxnSp>
        <p:nvCxnSpPr>
          <p:cNvPr id="4" name="Straight Arrow Connector 3"/>
          <p:cNvCxnSpPr>
            <a:stCxn id="8" idx="0"/>
          </p:cNvCxnSpPr>
          <p:nvPr/>
        </p:nvCxnSpPr>
        <p:spPr>
          <a:xfrm flipH="1" flipV="1">
            <a:off x="5486400" y="1078926"/>
            <a:ext cx="914400" cy="33998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977054" y="888244"/>
            <a:ext cx="16617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u="sng" dirty="0" smtClean="0"/>
              <a:t>Clouds with Similar Shape</a:t>
            </a:r>
            <a:endParaRPr lang="en-US" dirty="0"/>
          </a:p>
        </p:txBody>
      </p:sp>
      <p:pic>
        <p:nvPicPr>
          <p:cNvPr id="16" name="Picture 14" descr="C:\Documents and Settings\orhuna\Desktop\SCRF 26\water_cut_19.bmp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582951"/>
            <a:ext cx="396240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5" descr="C:\Documents and Settings\orhuna\Desktop\SCRF 26\water_cut_23.bmp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686" y="3657600"/>
            <a:ext cx="396240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9170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A Case with More Wells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ECE9D8"/>
              </a:clrFrom>
              <a:clrTo>
                <a:srgbClr val="ECE9D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12" r="21001" b="2425"/>
          <a:stretch/>
        </p:blipFill>
        <p:spPr bwMode="auto">
          <a:xfrm>
            <a:off x="10886" y="914400"/>
            <a:ext cx="54102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ECE9D8"/>
              </a:clrFrom>
              <a:clrTo>
                <a:srgbClr val="ECE9D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251" t="90760" b="1258"/>
          <a:stretch/>
        </p:blipFill>
        <p:spPr bwMode="auto">
          <a:xfrm>
            <a:off x="4958897" y="4038601"/>
            <a:ext cx="462189" cy="335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421086" y="1600200"/>
            <a:ext cx="3418114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600" dirty="0" smtClean="0">
                <a:solidFill>
                  <a:srgbClr val="00CC00"/>
                </a:solidFill>
                <a:latin typeface="Arial" pitchFamily="34" charset="0"/>
                <a:cs typeface="Arial" pitchFamily="34" charset="0"/>
              </a:rPr>
              <a:t>5 New Producer </a:t>
            </a:r>
            <a:r>
              <a:rPr lang="en-US" sz="2600" dirty="0" smtClean="0">
                <a:solidFill>
                  <a:srgbClr val="00CC00"/>
                </a:solidFill>
                <a:latin typeface="Arial" pitchFamily="34" charset="0"/>
                <a:cs typeface="Arial" pitchFamily="34" charset="0"/>
              </a:rPr>
              <a:t>Wells</a:t>
            </a:r>
          </a:p>
          <a:p>
            <a:pPr marL="457200" indent="-457200">
              <a:buFont typeface="Arial" pitchFamily="34" charset="0"/>
              <a:buChar char="•"/>
            </a:pPr>
            <a:endParaRPr lang="en-US" sz="26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2600" dirty="0" smtClean="0">
                <a:latin typeface="Arial" pitchFamily="34" charset="0"/>
                <a:cs typeface="Arial" pitchFamily="34" charset="0"/>
              </a:rPr>
              <a:t>1 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New Injector 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Well</a:t>
            </a:r>
            <a:endParaRPr lang="en-US" sz="2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33400" y="4724400"/>
            <a:ext cx="80772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latin typeface="Arial" pitchFamily="34" charset="0"/>
                <a:cs typeface="Arial" pitchFamily="34" charset="0"/>
              </a:rPr>
              <a:t>Static Proxy is applied for the new development plan and workflow resulted in </a:t>
            </a:r>
            <a:r>
              <a:rPr lang="en-US" sz="2600" b="1" dirty="0" smtClean="0">
                <a:latin typeface="Arial" pitchFamily="34" charset="0"/>
                <a:cs typeface="Arial" pitchFamily="34" charset="0"/>
              </a:rPr>
              <a:t>85 Faults 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as “Simple Enough” to quantify 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water-cut 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uncertainty</a:t>
            </a:r>
            <a:endParaRPr lang="en-US" sz="2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2209800" y="1295400"/>
            <a:ext cx="1828800" cy="2232630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818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Limitations of the 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914400"/>
            <a:ext cx="7772400" cy="5105400"/>
          </a:xfrm>
        </p:spPr>
        <p:txBody>
          <a:bodyPr/>
          <a:lstStyle/>
          <a:p>
            <a:pPr marL="0" indent="0">
              <a:spcBef>
                <a:spcPts val="100"/>
              </a:spcBef>
              <a:buNone/>
            </a:pPr>
            <a:endParaRPr lang="en-US" dirty="0" smtClean="0">
              <a:sym typeface="Wingdings" pitchFamily="2" charset="2"/>
            </a:endParaRPr>
          </a:p>
          <a:p>
            <a:pPr>
              <a:spcBef>
                <a:spcPts val="100"/>
              </a:spcBef>
            </a:pPr>
            <a:endParaRPr lang="en-US" dirty="0" smtClean="0">
              <a:sym typeface="Wingdings" pitchFamily="2" charset="2"/>
            </a:endParaRPr>
          </a:p>
          <a:p>
            <a:pPr>
              <a:spcBef>
                <a:spcPts val="100"/>
              </a:spcBef>
            </a:pPr>
            <a:r>
              <a:rPr lang="en-US" dirty="0" smtClean="0"/>
              <a:t>Proxy </a:t>
            </a:r>
            <a:r>
              <a:rPr lang="en-US" dirty="0"/>
              <a:t>Selected is important for the workflow: </a:t>
            </a:r>
            <a:r>
              <a:rPr lang="en-US" b="1" dirty="0"/>
              <a:t>QUESTION OF PROXY </a:t>
            </a:r>
            <a:r>
              <a:rPr lang="en-US" b="1" dirty="0" smtClean="0"/>
              <a:t>ROBUSTNESS</a:t>
            </a:r>
          </a:p>
          <a:p>
            <a:pPr>
              <a:spcBef>
                <a:spcPts val="100"/>
              </a:spcBef>
            </a:pPr>
            <a:endParaRPr lang="en-US" b="1" dirty="0" smtClean="0"/>
          </a:p>
          <a:p>
            <a:pPr lvl="1">
              <a:spcBef>
                <a:spcPts val="100"/>
              </a:spcBef>
            </a:pPr>
            <a:r>
              <a:rPr lang="en-US" dirty="0">
                <a:sym typeface="Wingdings" pitchFamily="2" charset="2"/>
              </a:rPr>
              <a:t>Faults are sealing and have low </a:t>
            </a:r>
            <a:r>
              <a:rPr lang="en-US" dirty="0" smtClean="0">
                <a:sym typeface="Wingdings" pitchFamily="2" charset="2"/>
              </a:rPr>
              <a:t>transmissibility</a:t>
            </a:r>
          </a:p>
          <a:p>
            <a:pPr lvl="1">
              <a:spcBef>
                <a:spcPts val="100"/>
              </a:spcBef>
            </a:pPr>
            <a:endParaRPr lang="en-US" dirty="0" smtClean="0">
              <a:sym typeface="Wingdings" pitchFamily="2" charset="2"/>
            </a:endParaRPr>
          </a:p>
          <a:p>
            <a:pPr lvl="1">
              <a:spcBef>
                <a:spcPts val="100"/>
              </a:spcBef>
            </a:pPr>
            <a:r>
              <a:rPr lang="en-US" dirty="0" smtClean="0">
                <a:sym typeface="Wingdings" pitchFamily="2" charset="2"/>
              </a:rPr>
              <a:t>System is water displacing oil</a:t>
            </a:r>
          </a:p>
          <a:p>
            <a:pPr lvl="1">
              <a:spcBef>
                <a:spcPts val="100"/>
              </a:spcBef>
            </a:pPr>
            <a:endParaRPr lang="en-US" dirty="0">
              <a:sym typeface="Wingdings" pitchFamily="2" charset="2"/>
            </a:endParaRPr>
          </a:p>
          <a:p>
            <a:pPr lvl="1">
              <a:spcBef>
                <a:spcPts val="100"/>
              </a:spcBef>
            </a:pPr>
            <a:r>
              <a:rPr lang="en-US" dirty="0" smtClean="0">
                <a:sym typeface="Wingdings" pitchFamily="2" charset="2"/>
              </a:rPr>
              <a:t>Proxy needs to be revised or changed for another system</a:t>
            </a:r>
            <a:endParaRPr lang="en-US" dirty="0">
              <a:sym typeface="Wingdings" pitchFamily="2" charset="2"/>
            </a:endParaRPr>
          </a:p>
          <a:p>
            <a:pPr>
              <a:spcBef>
                <a:spcPts val="100"/>
              </a:spcBef>
            </a:pPr>
            <a:endParaRPr lang="en-US" dirty="0"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564522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A Common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ECE9D8"/>
              </a:clrFrom>
              <a:clrTo>
                <a:srgbClr val="ECE9D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6885" y="2162429"/>
            <a:ext cx="3570967" cy="3356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Oval 14"/>
          <p:cNvSpPr/>
          <p:nvPr/>
        </p:nvSpPr>
        <p:spPr>
          <a:xfrm>
            <a:off x="4996228" y="4372229"/>
            <a:ext cx="1143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4624753" y="4372229"/>
            <a:ext cx="1143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" name="Oval 16"/>
          <p:cNvSpPr/>
          <p:nvPr/>
        </p:nvSpPr>
        <p:spPr>
          <a:xfrm>
            <a:off x="5197071" y="3167684"/>
            <a:ext cx="5715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Oval 17"/>
          <p:cNvSpPr/>
          <p:nvPr/>
        </p:nvSpPr>
        <p:spPr>
          <a:xfrm>
            <a:off x="4681903" y="3153029"/>
            <a:ext cx="5715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914400" y="685800"/>
            <a:ext cx="7315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Known: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Drilling plan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Development Plan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Flow Parameter to Quantify the Uncertainty of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A conceptual model of the faulting in the field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78747" y="5410200"/>
            <a:ext cx="731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Unknown: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How many (and which) of these faults are needed?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1707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A Poor Proxy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19" t="7962" r="9389" b="10817"/>
          <a:stretch/>
        </p:blipFill>
        <p:spPr bwMode="auto">
          <a:xfrm rot="16200000">
            <a:off x="5135356" y="2674979"/>
            <a:ext cx="2689972" cy="2292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68" t="7249" r="9307" b="11308"/>
          <a:stretch/>
        </p:blipFill>
        <p:spPr bwMode="auto">
          <a:xfrm rot="16200000">
            <a:off x="1180305" y="2629696"/>
            <a:ext cx="2675274" cy="2292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1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ECE9D8"/>
              </a:clrFrom>
              <a:clrTo>
                <a:srgbClr val="ECE9D8">
                  <a:alpha val="0"/>
                </a:srgbClr>
              </a:clrTo>
            </a:clrChange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461042"/>
            <a:ext cx="2338049" cy="2720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ight Arrow 7"/>
          <p:cNvSpPr/>
          <p:nvPr/>
        </p:nvSpPr>
        <p:spPr>
          <a:xfrm>
            <a:off x="4038600" y="3589608"/>
            <a:ext cx="990600" cy="4407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9" descr="http://www.rdr.leeds.ac.uk/media/yyyy81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838200"/>
            <a:ext cx="1655051" cy="1058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3407651" y="952074"/>
            <a:ext cx="4395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+</a:t>
            </a:r>
            <a:endParaRPr lang="en-US" sz="4800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554617" y="952074"/>
            <a:ext cx="4395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+</a:t>
            </a:r>
            <a:endParaRPr lang="en-US" sz="4800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Picture 14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9681" y="859238"/>
            <a:ext cx="1644936" cy="121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9891" y="838200"/>
            <a:ext cx="1188720" cy="1188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Multiply 19"/>
          <p:cNvSpPr/>
          <p:nvPr/>
        </p:nvSpPr>
        <p:spPr>
          <a:xfrm>
            <a:off x="3847170" y="859238"/>
            <a:ext cx="1927206" cy="1274362"/>
          </a:xfrm>
          <a:prstGeom prst="mathMultiply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1295400" y="5334000"/>
            <a:ext cx="69342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 smtClean="0">
                <a:latin typeface="Arial" pitchFamily="34" charset="0"/>
                <a:cs typeface="Arial" pitchFamily="34" charset="0"/>
              </a:rPr>
              <a:t>WORKFLOW RETURNS </a:t>
            </a:r>
            <a:r>
              <a:rPr lang="en-US" sz="2600" b="1" dirty="0" smtClean="0">
                <a:latin typeface="Arial" pitchFamily="34" charset="0"/>
                <a:cs typeface="Arial" pitchFamily="34" charset="0"/>
              </a:rPr>
              <a:t>50 FAULTS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AS THE SIMPLE ENOUGH CASE</a:t>
            </a:r>
            <a:endParaRPr lang="en-US" sz="2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8976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0" grpId="0" animBg="1"/>
      <p:bldP spid="2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Future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Rigorous ways to define different complexity levels of different sources of complexity</a:t>
            </a:r>
          </a:p>
          <a:p>
            <a:endParaRPr lang="en-US" dirty="0" smtClean="0"/>
          </a:p>
          <a:p>
            <a:r>
              <a:rPr lang="en-US" dirty="0" smtClean="0"/>
              <a:t>Considering different structural complexities such as fault damage zones and fault gauges and fault patterns</a:t>
            </a:r>
          </a:p>
          <a:p>
            <a:endParaRPr lang="en-US" dirty="0"/>
          </a:p>
          <a:p>
            <a:r>
              <a:rPr lang="en-US" dirty="0" smtClean="0"/>
              <a:t>Considering structural uncertainty</a:t>
            </a:r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8714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Method Provides CPU advantage</a:t>
            </a:r>
          </a:p>
          <a:p>
            <a:pPr lvl="1"/>
            <a:r>
              <a:rPr lang="en-US" dirty="0" smtClean="0"/>
              <a:t>Structural Modeling</a:t>
            </a:r>
          </a:p>
          <a:p>
            <a:pPr lvl="1"/>
            <a:r>
              <a:rPr lang="en-US" dirty="0" smtClean="0"/>
              <a:t>Flow Simulation</a:t>
            </a:r>
          </a:p>
          <a:p>
            <a:pPr lvl="1"/>
            <a:endParaRPr lang="en-US" dirty="0"/>
          </a:p>
          <a:p>
            <a:r>
              <a:rPr lang="en-US" dirty="0" smtClean="0"/>
              <a:t>Depositional Models </a:t>
            </a:r>
            <a:r>
              <a:rPr lang="en-US" dirty="0" smtClean="0">
                <a:sym typeface="Wingdings" pitchFamily="2" charset="2"/>
              </a:rPr>
              <a:t> Faster to Generate</a:t>
            </a:r>
          </a:p>
          <a:p>
            <a:endParaRPr lang="en-US" dirty="0" smtClean="0">
              <a:sym typeface="Wingdings" pitchFamily="2" charset="2"/>
            </a:endParaRPr>
          </a:p>
          <a:p>
            <a:r>
              <a:rPr lang="en-US" dirty="0" smtClean="0">
                <a:sym typeface="Wingdings" pitchFamily="2" charset="2"/>
              </a:rPr>
              <a:t>Modified Image Dilation</a:t>
            </a:r>
          </a:p>
          <a:p>
            <a:pPr lvl="2"/>
            <a:r>
              <a:rPr lang="en-US" dirty="0" smtClean="0">
                <a:sym typeface="Wingdings" pitchFamily="2" charset="2"/>
              </a:rPr>
              <a:t> 0.38 sec. per 200X250X5 Earth Model</a:t>
            </a:r>
          </a:p>
          <a:p>
            <a:pPr lvl="1"/>
            <a:endParaRPr lang="en-US" dirty="0">
              <a:sym typeface="Wingdings" pitchFamily="2" charset="2"/>
            </a:endParaRPr>
          </a:p>
          <a:p>
            <a:r>
              <a:rPr lang="en-US" dirty="0"/>
              <a:t>Detailed stratigraphic grids aren’t necessary for uncertainty quantification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7569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33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06362"/>
            <a:ext cx="8077200" cy="65563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Discussion: Note About Proxies</a:t>
            </a:r>
            <a:endParaRPr lang="en-US" dirty="0"/>
          </a:p>
        </p:txBody>
      </p:sp>
      <p:grpSp>
        <p:nvGrpSpPr>
          <p:cNvPr id="53" name="Group 52"/>
          <p:cNvGrpSpPr/>
          <p:nvPr/>
        </p:nvGrpSpPr>
        <p:grpSpPr>
          <a:xfrm>
            <a:off x="239591" y="5257801"/>
            <a:ext cx="8606203" cy="990599"/>
            <a:chOff x="239591" y="2286000"/>
            <a:chExt cx="8606203" cy="990599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609600" y="2362200"/>
              <a:ext cx="7848600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627185" y="2286000"/>
              <a:ext cx="0" cy="15240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606794" y="2286000"/>
              <a:ext cx="0" cy="15240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2597394" y="2286000"/>
              <a:ext cx="0" cy="15240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3574806" y="2286000"/>
              <a:ext cx="0" cy="15240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4548554" y="2286000"/>
              <a:ext cx="0" cy="15240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5487865" y="2286000"/>
              <a:ext cx="0" cy="15240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474802" y="2286000"/>
              <a:ext cx="0" cy="15240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7474194" y="2286000"/>
              <a:ext cx="0" cy="15240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8458200" y="2286000"/>
              <a:ext cx="0" cy="15240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239591" y="2497014"/>
              <a:ext cx="775188" cy="77958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1219200" y="2497015"/>
              <a:ext cx="775188" cy="77958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2209800" y="2497015"/>
              <a:ext cx="775188" cy="77958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3187212" y="2497015"/>
              <a:ext cx="775188" cy="77958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4146306" y="2497015"/>
              <a:ext cx="775188" cy="77958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5100271" y="2494083"/>
              <a:ext cx="775188" cy="78251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6096000" y="2497014"/>
              <a:ext cx="775188" cy="77958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7086600" y="2494083"/>
              <a:ext cx="775188" cy="78251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8070606" y="2497014"/>
              <a:ext cx="775188" cy="77958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239591" y="2504284"/>
              <a:ext cx="77518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100 Faults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219200" y="2497015"/>
              <a:ext cx="77518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85 Faults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2209800" y="2504284"/>
              <a:ext cx="77518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50 Faults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3187212" y="2504284"/>
              <a:ext cx="77518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34 Faults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4146306" y="2497015"/>
              <a:ext cx="77518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27 Faults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5100271" y="2494083"/>
              <a:ext cx="77518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25 Faults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6087208" y="2504284"/>
              <a:ext cx="77518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23 Faults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7086600" y="2504284"/>
              <a:ext cx="77518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19 Faults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8070606" y="2504284"/>
              <a:ext cx="77518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6 Faults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52" name="Pentagon 51"/>
          <p:cNvSpPr/>
          <p:nvPr/>
        </p:nvSpPr>
        <p:spPr>
          <a:xfrm rot="5400000">
            <a:off x="360485" y="4824047"/>
            <a:ext cx="533400" cy="228600"/>
          </a:xfrm>
          <a:prstGeom prst="homePlat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/>
          <p:cNvSpPr txBox="1"/>
          <p:nvPr/>
        </p:nvSpPr>
        <p:spPr>
          <a:xfrm>
            <a:off x="627185" y="1371600"/>
            <a:ext cx="69928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>
                <a:solidFill>
                  <a:srgbClr val="0070C0"/>
                </a:solidFill>
              </a:rPr>
              <a:t>Case 1,</a:t>
            </a:r>
            <a:r>
              <a:rPr lang="en-US" b="1" u="sng" dirty="0" smtClean="0"/>
              <a:t> </a:t>
            </a:r>
            <a:r>
              <a:rPr lang="en-US" b="1" u="sng" dirty="0" err="1" smtClean="0"/>
              <a:t>eg</a:t>
            </a:r>
            <a:r>
              <a:rPr lang="en-US" b="1" u="sng" dirty="0" smtClean="0"/>
              <a:t>. Modified Image Dilation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Variation of good proxy </a:t>
            </a:r>
            <a:r>
              <a:rPr lang="en-US" b="1" u="sng" dirty="0" smtClean="0"/>
              <a:t>captures variation </a:t>
            </a:r>
            <a:r>
              <a:rPr lang="en-US" dirty="0" smtClean="0"/>
              <a:t>of forward response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Points at simplest models having </a:t>
            </a:r>
            <a:r>
              <a:rPr lang="en-US" b="1" u="sng" dirty="0" smtClean="0"/>
              <a:t>similar variation to complex ones</a:t>
            </a:r>
            <a:endParaRPr lang="en-US" b="1" u="sng" dirty="0"/>
          </a:p>
        </p:txBody>
      </p:sp>
      <p:sp>
        <p:nvSpPr>
          <p:cNvPr id="56" name="TextBox 55"/>
          <p:cNvSpPr txBox="1"/>
          <p:nvPr/>
        </p:nvSpPr>
        <p:spPr>
          <a:xfrm>
            <a:off x="649898" y="2429470"/>
            <a:ext cx="69928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>
                <a:solidFill>
                  <a:srgbClr val="C00000"/>
                </a:solidFill>
              </a:rPr>
              <a:t>Case 2, </a:t>
            </a:r>
            <a:r>
              <a:rPr lang="en-US" b="1" u="sng" dirty="0" err="1" smtClean="0"/>
              <a:t>eg</a:t>
            </a:r>
            <a:r>
              <a:rPr lang="en-US" b="1" u="sng" dirty="0"/>
              <a:t>. Modified Image </a:t>
            </a:r>
            <a:r>
              <a:rPr lang="en-US" b="1" u="sng" dirty="0" smtClean="0"/>
              <a:t>Dilation with No Well Information</a:t>
            </a:r>
            <a:endParaRPr lang="en-US" b="1" u="sng" dirty="0" smtClean="0">
              <a:solidFill>
                <a:srgbClr val="C0000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Can</a:t>
            </a:r>
            <a:r>
              <a:rPr lang="en-US" b="1" u="sng" dirty="0" smtClean="0"/>
              <a:t>not</a:t>
            </a:r>
            <a:r>
              <a:rPr lang="en-US" dirty="0" smtClean="0"/>
              <a:t> capture the variations due to main source(s) of complexity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Causes </a:t>
            </a:r>
            <a:r>
              <a:rPr lang="en-US" b="1" u="sng" dirty="0" smtClean="0">
                <a:solidFill>
                  <a:schemeClr val="accent1"/>
                </a:solidFill>
              </a:rPr>
              <a:t>oversimplification</a:t>
            </a:r>
            <a:endParaRPr lang="en-US" b="1" u="sng" dirty="0">
              <a:solidFill>
                <a:schemeClr val="accent1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510504" y="3505200"/>
            <a:ext cx="69928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>
                <a:solidFill>
                  <a:srgbClr val="008000"/>
                </a:solidFill>
              </a:rPr>
              <a:t>Case 3,  </a:t>
            </a:r>
            <a:r>
              <a:rPr lang="en-US" b="1" u="sng" dirty="0" smtClean="0"/>
              <a:t>Flow Capacity </a:t>
            </a:r>
            <a:r>
              <a:rPr lang="en-US" b="1" u="sng" dirty="0" err="1" smtClean="0"/>
              <a:t>vs</a:t>
            </a:r>
            <a:r>
              <a:rPr lang="en-US" b="1" u="sng" dirty="0" smtClean="0"/>
              <a:t> Storage Capacity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It also cannot capture the variations due to main source(s) of complexity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Gives a </a:t>
            </a:r>
            <a:r>
              <a:rPr lang="en-US" b="1" u="sng" dirty="0" smtClean="0">
                <a:solidFill>
                  <a:srgbClr val="00B050"/>
                </a:solidFill>
              </a:rPr>
              <a:t>conservative complexity level</a:t>
            </a:r>
            <a:endParaRPr lang="en-US" b="1" u="sng" dirty="0">
              <a:solidFill>
                <a:srgbClr val="00B050"/>
              </a:solidFill>
            </a:endParaRPr>
          </a:p>
        </p:txBody>
      </p:sp>
      <p:cxnSp>
        <p:nvCxnSpPr>
          <p:cNvPr id="59" name="Straight Connector 58"/>
          <p:cNvCxnSpPr/>
          <p:nvPr/>
        </p:nvCxnSpPr>
        <p:spPr>
          <a:xfrm>
            <a:off x="6474802" y="4267200"/>
            <a:ext cx="0" cy="990601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Pentagon 59"/>
          <p:cNvSpPr/>
          <p:nvPr/>
        </p:nvSpPr>
        <p:spPr>
          <a:xfrm rot="5400000">
            <a:off x="381000" y="4824047"/>
            <a:ext cx="533400" cy="228600"/>
          </a:xfrm>
          <a:prstGeom prst="homePlat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Pentagon 60"/>
          <p:cNvSpPr/>
          <p:nvPr/>
        </p:nvSpPr>
        <p:spPr>
          <a:xfrm rot="5400000">
            <a:off x="381000" y="4824047"/>
            <a:ext cx="533400" cy="228600"/>
          </a:xfrm>
          <a:prstGeom prst="homePlate">
            <a:avLst/>
          </a:prstGeom>
          <a:solidFill>
            <a:srgbClr val="00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5" name="Straight Arrow Connector 64"/>
          <p:cNvCxnSpPr/>
          <p:nvPr/>
        </p:nvCxnSpPr>
        <p:spPr>
          <a:xfrm>
            <a:off x="6483594" y="4382869"/>
            <a:ext cx="2050806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6474802" y="4078069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Variation of Flow Response Changes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640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11111E-6 L 0.63975 -1.11111E-6 " pathEditMode="fixed" rAng="0" ptsTypes="AA">
                                      <p:cBhvr>
                                        <p:cTn id="6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97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1.11111E-6 L 0.74584 0.00208 " pathEditMode="fixed" rAng="0" ptsTypes="AA">
                                      <p:cBhvr>
                                        <p:cTn id="23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361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11111E-6 L 0.10573 0.00208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78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6" grpId="0"/>
      <p:bldP spid="57" grpId="0"/>
      <p:bldP spid="60" grpId="0" animBg="1"/>
      <p:bldP spid="60" grpId="1" animBg="1"/>
      <p:bldP spid="61" grpId="0" animBg="1"/>
      <p:bldP spid="61" grpId="1" animBg="1"/>
      <p:bldP spid="6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63562"/>
            <a:ext cx="7772400" cy="65563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Reaching Simple Enough: </a:t>
            </a:r>
            <a:br>
              <a:rPr lang="en-US" dirty="0" smtClean="0"/>
            </a:br>
            <a:r>
              <a:rPr lang="en-US" dirty="0" smtClean="0"/>
              <a:t>A Bottleneck</a:t>
            </a:r>
            <a:endParaRPr 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clrChange>
              <a:clrFrom>
                <a:srgbClr val="ECE9D8"/>
              </a:clrFrom>
              <a:clrTo>
                <a:srgbClr val="ECE9D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8696" y="1143000"/>
            <a:ext cx="1801500" cy="1693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0896" y="1221561"/>
            <a:ext cx="1517904" cy="804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rrowheads="1"/>
          </p:cNvPicPr>
          <p:nvPr/>
        </p:nvPicPr>
        <p:blipFill>
          <a:blip r:embed="rId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0896" y="1870456"/>
            <a:ext cx="1517904" cy="804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rrowheads="1"/>
          </p:cNvPicPr>
          <p:nvPr/>
        </p:nvPicPr>
        <p:blipFill>
          <a:blip r:embed="rId5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496" y="1219200"/>
            <a:ext cx="1517904" cy="804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rrowheads="1"/>
          </p:cNvPicPr>
          <p:nvPr/>
        </p:nvPicPr>
        <p:blipFill>
          <a:blip r:embed="rId6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496" y="2022474"/>
            <a:ext cx="1517904" cy="804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81000" y="2895600"/>
            <a:ext cx="815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One Idea: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Simplify the Complex Structural Model and Observe the Effect of Faults on Uncertainty Quantification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Down Arrow 10"/>
          <p:cNvSpPr/>
          <p:nvPr/>
        </p:nvSpPr>
        <p:spPr>
          <a:xfrm>
            <a:off x="4267200" y="3733800"/>
            <a:ext cx="685800" cy="762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3400" y="4648200"/>
            <a:ext cx="8153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Requires the Complex Structural Grid &amp; Flow Simulation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Requires Comparing Uncertainty Quantifications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3359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Leverage 1: A Fast Flow Proxy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400" dirty="0" smtClean="0"/>
              <a:t>If proxy requires complex structural grid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dirty="0" smtClean="0"/>
              <a:t>Creating the most complex structural grid defeats the purpose!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 smtClean="0"/>
              <a:t>What kind of inputs we need?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Right Arrow 4"/>
          <p:cNvSpPr/>
          <p:nvPr/>
        </p:nvSpPr>
        <p:spPr>
          <a:xfrm>
            <a:off x="4648200" y="1942444"/>
            <a:ext cx="990600" cy="685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5562600" y="1847849"/>
            <a:ext cx="1676400" cy="896005"/>
            <a:chOff x="4419600" y="1657349"/>
            <a:chExt cx="1676400" cy="896005"/>
          </a:xfrm>
        </p:grpSpPr>
        <p:sp>
          <p:nvSpPr>
            <p:cNvPr id="6" name="Rectangle 5"/>
            <p:cNvSpPr/>
            <p:nvPr/>
          </p:nvSpPr>
          <p:spPr>
            <a:xfrm>
              <a:off x="4572000" y="1657349"/>
              <a:ext cx="1371600" cy="896005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419600" y="1845618"/>
              <a:ext cx="1676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PROXY</a:t>
              </a:r>
              <a:endPara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4949" y="1638300"/>
            <a:ext cx="2417051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9" descr="http://www.rdr.leeds.ac.uk/media/yyyy81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949" y="5016937"/>
            <a:ext cx="1655051" cy="1058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667000" y="5130811"/>
            <a:ext cx="4395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+</a:t>
            </a:r>
            <a:endParaRPr lang="en-US" sz="4800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813966" y="5130811"/>
            <a:ext cx="4395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+</a:t>
            </a:r>
            <a:endParaRPr lang="en-US" sz="4800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110" name="Picture 1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9030" y="5037975"/>
            <a:ext cx="1644936" cy="121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9240" y="5016937"/>
            <a:ext cx="1188720" cy="1188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6647081" y="5037975"/>
            <a:ext cx="4395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-</a:t>
            </a:r>
            <a:endParaRPr lang="en-US" sz="4800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086600" y="5130811"/>
            <a:ext cx="1752600" cy="83099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Structural Grid</a:t>
            </a:r>
            <a:endParaRPr lang="en-US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6551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What Do We Do With the Proxy?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533400" y="914400"/>
            <a:ext cx="8153400" cy="5105400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We DON’T approximate </a:t>
            </a:r>
            <a:r>
              <a:rPr lang="en-US" u="sng" dirty="0" smtClean="0"/>
              <a:t>forward functions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We DID approximate </a:t>
            </a:r>
            <a:r>
              <a:rPr lang="en-US" u="sng" dirty="0" smtClean="0"/>
              <a:t>forward function variations (Aydin &amp; Caers, 2013)</a:t>
            </a:r>
          </a:p>
          <a:p>
            <a:endParaRPr lang="en-US" u="sng" dirty="0" smtClean="0"/>
          </a:p>
          <a:p>
            <a:pPr marL="0" indent="0">
              <a:buNone/>
            </a:pPr>
            <a:endParaRPr lang="en-US" u="sng" dirty="0" smtClean="0"/>
          </a:p>
          <a:p>
            <a:r>
              <a:rPr lang="en-US" dirty="0" smtClean="0"/>
              <a:t>We DO capture </a:t>
            </a:r>
            <a:r>
              <a:rPr lang="en-US" u="sng" dirty="0" smtClean="0"/>
              <a:t>forward function variation characteristics</a:t>
            </a:r>
          </a:p>
          <a:p>
            <a:pPr marL="0" indent="0">
              <a:buNone/>
            </a:pPr>
            <a:endParaRPr lang="en-US" u="sng" dirty="0" smtClean="0"/>
          </a:p>
          <a:p>
            <a:pPr marL="0" indent="0">
              <a:buNone/>
            </a:pPr>
            <a:endParaRPr lang="en-US" u="sng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2725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754" y="152400"/>
            <a:ext cx="8534400" cy="6858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Representing Variations with Distances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767015" y="2983922"/>
            <a:ext cx="7503689" cy="673678"/>
            <a:chOff x="2443458" y="2751606"/>
            <a:chExt cx="7503689" cy="673678"/>
          </a:xfrm>
        </p:grpSpPr>
        <p:sp>
          <p:nvSpPr>
            <p:cNvPr id="8" name="Down Arrow Callout 7"/>
            <p:cNvSpPr/>
            <p:nvPr/>
          </p:nvSpPr>
          <p:spPr>
            <a:xfrm>
              <a:off x="2443458" y="2815684"/>
              <a:ext cx="7503689" cy="609600"/>
            </a:xfrm>
            <a:prstGeom prst="downArrowCallou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122865" y="2751606"/>
              <a:ext cx="425115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chemeClr val="bg1"/>
                  </a:solidFill>
                </a:rPr>
                <a:t>PROXY RESPONSE</a:t>
              </a:r>
              <a:endParaRPr lang="en-US" sz="2800" b="1" dirty="0">
                <a:solidFill>
                  <a:schemeClr val="bg1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816269" y="3738890"/>
                <a:ext cx="610853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𝒅</m:t>
                          </m:r>
                        </m:e>
                        <m:sub>
                          <m:r>
                            <a:rPr lang="en-US" sz="28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𝟏𝟐</m:t>
                          </m:r>
                        </m:sub>
                      </m:sSub>
                      <m:r>
                        <a:rPr lang="en-US" sz="28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8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𝒅</m:t>
                      </m:r>
                      <m:r>
                        <a:rPr lang="en-US" sz="28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28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𝒓𝒆𝒔𝒑𝒐𝒏𝒔𝒆</m:t>
                      </m:r>
                      <m:r>
                        <a:rPr lang="en-US" sz="28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8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𝟏</m:t>
                      </m:r>
                      <m:r>
                        <a:rPr lang="en-US" sz="28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, </m:t>
                      </m:r>
                      <m:r>
                        <a:rPr lang="en-US" sz="28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𝒓𝒆𝒔𝒑𝒐𝒏𝒔𝒆</m:t>
                      </m:r>
                      <m:r>
                        <a:rPr lang="en-US" sz="28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8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𝟐</m:t>
                      </m:r>
                      <m:r>
                        <a:rPr lang="en-US" sz="28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8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6269" y="3738890"/>
                <a:ext cx="6108532" cy="52322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0" name="Table 1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24019344"/>
                  </p:ext>
                </p:extLst>
              </p:nvPr>
            </p:nvGraphicFramePr>
            <p:xfrm>
              <a:off x="1786531" y="3738890"/>
              <a:ext cx="4690468" cy="1584960"/>
            </p:xfrm>
            <a:graphic>
              <a:graphicData uri="http://schemas.openxmlformats.org/drawingml/2006/table">
                <a:tbl>
                  <a:tblPr firstRow="1" bandRow="1">
                    <a:tableStyleId>{6E25E649-3F16-4E02-A733-19D2CDBF48F0}</a:tableStyleId>
                  </a:tblPr>
                  <a:tblGrid>
                    <a:gridCol w="1172617"/>
                    <a:gridCol w="1172617"/>
                    <a:gridCol w="1172617"/>
                    <a:gridCol w="1172617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Model 1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Model 2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Model 3</a:t>
                          </a:r>
                          <a:endParaRPr lang="en-US" sz="20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 smtClean="0">
                              <a:solidFill>
                                <a:schemeClr val="bg1"/>
                              </a:solidFill>
                            </a:rPr>
                            <a:t>Model 1</a:t>
                          </a:r>
                          <a:endParaRPr lang="en-US" sz="20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0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000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latin typeface="Cambria Math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/>
                                      </a:rPr>
                                      <m:t>12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000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latin typeface="Cambria Math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/>
                                      </a:rPr>
                                      <m:t>13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 smtClean="0">
                              <a:solidFill>
                                <a:schemeClr val="bg1"/>
                              </a:solidFill>
                            </a:rPr>
                            <a:t>Model 2</a:t>
                          </a:r>
                          <a:endParaRPr lang="en-US" sz="20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000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latin typeface="Cambria Math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/>
                                      </a:rPr>
                                      <m:t>12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0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000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latin typeface="Cambria Math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/>
                                      </a:rPr>
                                      <m:t>23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 smtClean="0">
                              <a:solidFill>
                                <a:schemeClr val="bg1"/>
                              </a:solidFill>
                            </a:rPr>
                            <a:t>Model</a:t>
                          </a:r>
                          <a:r>
                            <a:rPr lang="en-US" sz="2000" b="1" baseline="0" dirty="0" smtClean="0">
                              <a:solidFill>
                                <a:schemeClr val="bg1"/>
                              </a:solidFill>
                            </a:rPr>
                            <a:t> 3</a:t>
                          </a:r>
                          <a:endParaRPr lang="en-US" sz="20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000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latin typeface="Cambria Math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/>
                                      </a:rPr>
                                      <m:t>13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000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latin typeface="Cambria Math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/>
                                      </a:rPr>
                                      <m:t>23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0</a:t>
                          </a:r>
                          <a:endParaRPr lang="en-US" sz="20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0" name="Table 1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62988096"/>
                  </p:ext>
                </p:extLst>
              </p:nvPr>
            </p:nvGraphicFramePr>
            <p:xfrm>
              <a:off x="1786531" y="3738890"/>
              <a:ext cx="4690468" cy="1584960"/>
            </p:xfrm>
            <a:graphic>
              <a:graphicData uri="http://schemas.openxmlformats.org/drawingml/2006/table">
                <a:tbl>
                  <a:tblPr firstRow="1" bandRow="1">
                    <a:tableStyleId>{6E25E649-3F16-4E02-A733-19D2CDBF48F0}</a:tableStyleId>
                  </a:tblPr>
                  <a:tblGrid>
                    <a:gridCol w="1172617"/>
                    <a:gridCol w="1172617"/>
                    <a:gridCol w="1172617"/>
                    <a:gridCol w="1172617"/>
                  </a:tblGrid>
                  <a:tr h="396240"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Model 1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Model 2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Model 3</a:t>
                          </a:r>
                          <a:endParaRPr lang="en-US" sz="2000" dirty="0"/>
                        </a:p>
                      </a:txBody>
                      <a:tcPr/>
                    </a:tc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 smtClean="0">
                              <a:solidFill>
                                <a:schemeClr val="bg1"/>
                              </a:solidFill>
                            </a:rPr>
                            <a:t>Model 1</a:t>
                          </a:r>
                          <a:endParaRPr lang="en-US" sz="20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0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9"/>
                          <a:stretch>
                            <a:fillRect l="-200521" t="-106154" r="-100521" b="-22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9"/>
                          <a:stretch>
                            <a:fillRect l="-300521" t="-106154" r="-521" b="-229231"/>
                          </a:stretch>
                        </a:blipFill>
                      </a:tcPr>
                    </a:tc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 smtClean="0">
                              <a:solidFill>
                                <a:schemeClr val="bg1"/>
                              </a:solidFill>
                            </a:rPr>
                            <a:t>Model 2</a:t>
                          </a:r>
                          <a:endParaRPr lang="en-US" sz="20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9"/>
                          <a:stretch>
                            <a:fillRect l="-99482" t="-206154" r="-199482" b="-12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0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9"/>
                          <a:stretch>
                            <a:fillRect l="-300521" t="-206154" r="-521" b="-129231"/>
                          </a:stretch>
                        </a:blipFill>
                      </a:tcPr>
                    </a:tc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 smtClean="0">
                              <a:solidFill>
                                <a:schemeClr val="bg1"/>
                              </a:solidFill>
                            </a:rPr>
                            <a:t>Model</a:t>
                          </a:r>
                          <a:r>
                            <a:rPr lang="en-US" sz="2000" b="1" baseline="0" dirty="0" smtClean="0">
                              <a:solidFill>
                                <a:schemeClr val="bg1"/>
                              </a:solidFill>
                            </a:rPr>
                            <a:t> 3</a:t>
                          </a:r>
                          <a:endParaRPr lang="en-US" sz="20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9"/>
                          <a:stretch>
                            <a:fillRect l="-99482" t="-306154" r="-199482" b="-2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9"/>
                          <a:stretch>
                            <a:fillRect l="-200521" t="-306154" r="-100521" b="-2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0</a:t>
                          </a:r>
                          <a:endParaRPr lang="en-US" sz="20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235845" y="5638799"/>
                <a:ext cx="8672309" cy="4914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𝑑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𝑖𝑗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:</m:t>
                      </m:r>
                      <m:r>
                        <a:rPr lang="en-US" sz="2400" b="0" i="1" smtClean="0">
                          <a:latin typeface="Cambria Math"/>
                        </a:rPr>
                        <m:t>𝐷𝑖𝑠𝑡𝑎𝑛𝑐𝑒</m:t>
                      </m:r>
                      <m:r>
                        <a:rPr lang="en-US" sz="2400" b="0" i="1" smtClean="0">
                          <a:latin typeface="Cambria Math"/>
                        </a:rPr>
                        <m:t> </m:t>
                      </m:r>
                      <m:r>
                        <a:rPr lang="en-US" sz="2400" b="0" i="1" smtClean="0">
                          <a:latin typeface="Cambria Math"/>
                        </a:rPr>
                        <m:t>𝑏𝑡𝑤</m:t>
                      </m:r>
                      <m:r>
                        <a:rPr lang="en-US" sz="2400" b="0" i="1" smtClean="0">
                          <a:latin typeface="Cambria Math"/>
                        </a:rPr>
                        <m:t>. </m:t>
                      </m:r>
                      <m:r>
                        <a:rPr lang="en-US" sz="2400" b="0" i="1" smtClean="0">
                          <a:latin typeface="Cambria Math"/>
                        </a:rPr>
                        <m:t>𝐹𝑜𝑟𝑤𝑎𝑟𝑑</m:t>
                      </m:r>
                      <m:r>
                        <a:rPr lang="en-US" sz="2400" b="0" i="1" smtClean="0">
                          <a:latin typeface="Cambria Math"/>
                        </a:rPr>
                        <m:t> </m:t>
                      </m:r>
                      <m:r>
                        <a:rPr lang="en-US" sz="2400" b="0" i="1" smtClean="0">
                          <a:latin typeface="Cambria Math"/>
                        </a:rPr>
                        <m:t>𝑅𝑒𝑠𝑝𝑜𝑛𝑠𝑒𝑠</m:t>
                      </m:r>
                      <m:r>
                        <a:rPr lang="en-US" sz="2400" b="0" i="1" smtClean="0">
                          <a:latin typeface="Cambria Math"/>
                        </a:rPr>
                        <m:t> </m:t>
                      </m:r>
                      <m:r>
                        <a:rPr lang="en-US" sz="2400" b="0" i="1" smtClean="0">
                          <a:latin typeface="Cambria Math"/>
                        </a:rPr>
                        <m:t>𝑜𝑓</m:t>
                      </m:r>
                      <m:r>
                        <a:rPr lang="en-US" sz="2400" b="0" i="1" smtClean="0">
                          <a:latin typeface="Cambria Math"/>
                        </a:rPr>
                        <m:t> </m:t>
                      </m:r>
                      <m:r>
                        <a:rPr lang="en-US" sz="2400" b="0" i="1" smtClean="0">
                          <a:latin typeface="Cambria Math"/>
                        </a:rPr>
                        <m:t>𝑀𝑜𝑑𝑒𝑙</m:t>
                      </m:r>
                      <m:r>
                        <a:rPr lang="en-US" sz="2400" b="0" i="1" smtClean="0">
                          <a:latin typeface="Cambria Math"/>
                        </a:rPr>
                        <m:t> </m:t>
                      </m:r>
                      <m:r>
                        <a:rPr lang="en-US" sz="2400" b="0" i="1" smtClean="0">
                          <a:latin typeface="Cambria Math"/>
                        </a:rPr>
                        <m:t>𝑖</m:t>
                      </m:r>
                      <m:r>
                        <a:rPr lang="en-US" sz="2400" b="0" i="1" smtClean="0">
                          <a:latin typeface="Cambria Math"/>
                        </a:rPr>
                        <m:t> </m:t>
                      </m:r>
                      <m:r>
                        <a:rPr lang="en-US" sz="2400" b="0" i="1" smtClean="0">
                          <a:latin typeface="Cambria Math"/>
                        </a:rPr>
                        <m:t>𝑎𝑛𝑑</m:t>
                      </m:r>
                      <m:r>
                        <a:rPr lang="en-US" sz="2400" b="0" i="1" smtClean="0">
                          <a:latin typeface="Cambria Math"/>
                        </a:rPr>
                        <m:t> </m:t>
                      </m:r>
                      <m:r>
                        <a:rPr lang="en-US" sz="2400" b="0" i="1" smtClean="0">
                          <a:latin typeface="Cambria Math"/>
                        </a:rPr>
                        <m:t>𝑀𝑜𝑑𝑒𝑙</m:t>
                      </m:r>
                      <m:r>
                        <a:rPr lang="en-US" sz="2400" b="0" i="1" smtClean="0">
                          <a:latin typeface="Cambria Math"/>
                        </a:rPr>
                        <m:t> </m:t>
                      </m:r>
                      <m:r>
                        <a:rPr lang="en-US" sz="2400" b="0" i="1" smtClean="0">
                          <a:latin typeface="Cambria Math"/>
                        </a:rPr>
                        <m:t>𝑗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845" y="5638799"/>
                <a:ext cx="8672309" cy="491417"/>
              </a:xfrm>
              <a:prstGeom prst="rect">
                <a:avLst/>
              </a:prstGeom>
              <a:blipFill rotWithShape="1">
                <a:blip r:embed="rId10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98" name="Picture 2"/>
          <p:cNvPicPr>
            <a:picLocks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015" y="1519815"/>
            <a:ext cx="2258568" cy="1380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977" y="1522793"/>
            <a:ext cx="2258568" cy="1380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516837"/>
            <a:ext cx="2257425" cy="1383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5397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Freeform 117"/>
          <p:cNvSpPr/>
          <p:nvPr/>
        </p:nvSpPr>
        <p:spPr>
          <a:xfrm>
            <a:off x="3211777" y="1432398"/>
            <a:ext cx="2661313" cy="2047164"/>
          </a:xfrm>
          <a:custGeom>
            <a:avLst/>
            <a:gdLst>
              <a:gd name="connsiteX0" fmla="*/ 1419367 w 2661313"/>
              <a:gd name="connsiteY0" fmla="*/ 95534 h 2047164"/>
              <a:gd name="connsiteX1" fmla="*/ 1624083 w 2661313"/>
              <a:gd name="connsiteY1" fmla="*/ 0 h 2047164"/>
              <a:gd name="connsiteX2" fmla="*/ 1705970 w 2661313"/>
              <a:gd name="connsiteY2" fmla="*/ 136477 h 2047164"/>
              <a:gd name="connsiteX3" fmla="*/ 1869743 w 2661313"/>
              <a:gd name="connsiteY3" fmla="*/ 191068 h 2047164"/>
              <a:gd name="connsiteX4" fmla="*/ 1978925 w 2661313"/>
              <a:gd name="connsiteY4" fmla="*/ 232012 h 2047164"/>
              <a:gd name="connsiteX5" fmla="*/ 2033516 w 2661313"/>
              <a:gd name="connsiteY5" fmla="*/ 464023 h 2047164"/>
              <a:gd name="connsiteX6" fmla="*/ 2142698 w 2661313"/>
              <a:gd name="connsiteY6" fmla="*/ 491319 h 2047164"/>
              <a:gd name="connsiteX7" fmla="*/ 2415653 w 2661313"/>
              <a:gd name="connsiteY7" fmla="*/ 559558 h 2047164"/>
              <a:gd name="connsiteX8" fmla="*/ 2442949 w 2661313"/>
              <a:gd name="connsiteY8" fmla="*/ 668740 h 2047164"/>
              <a:gd name="connsiteX9" fmla="*/ 2565779 w 2661313"/>
              <a:gd name="connsiteY9" fmla="*/ 668740 h 2047164"/>
              <a:gd name="connsiteX10" fmla="*/ 2647665 w 2661313"/>
              <a:gd name="connsiteY10" fmla="*/ 832513 h 2047164"/>
              <a:gd name="connsiteX11" fmla="*/ 2661313 w 2661313"/>
              <a:gd name="connsiteY11" fmla="*/ 1078173 h 2047164"/>
              <a:gd name="connsiteX12" fmla="*/ 2538483 w 2661313"/>
              <a:gd name="connsiteY12" fmla="*/ 1173707 h 2047164"/>
              <a:gd name="connsiteX13" fmla="*/ 2538483 w 2661313"/>
              <a:gd name="connsiteY13" fmla="*/ 1310185 h 2047164"/>
              <a:gd name="connsiteX14" fmla="*/ 2402006 w 2661313"/>
              <a:gd name="connsiteY14" fmla="*/ 1405719 h 2047164"/>
              <a:gd name="connsiteX15" fmla="*/ 2251880 w 2661313"/>
              <a:gd name="connsiteY15" fmla="*/ 1392071 h 2047164"/>
              <a:gd name="connsiteX16" fmla="*/ 2047164 w 2661313"/>
              <a:gd name="connsiteY16" fmla="*/ 1473958 h 2047164"/>
              <a:gd name="connsiteX17" fmla="*/ 1937982 w 2661313"/>
              <a:gd name="connsiteY17" fmla="*/ 1569492 h 2047164"/>
              <a:gd name="connsiteX18" fmla="*/ 1856095 w 2661313"/>
              <a:gd name="connsiteY18" fmla="*/ 1733265 h 2047164"/>
              <a:gd name="connsiteX19" fmla="*/ 1692322 w 2661313"/>
              <a:gd name="connsiteY19" fmla="*/ 1746913 h 2047164"/>
              <a:gd name="connsiteX20" fmla="*/ 1514901 w 2661313"/>
              <a:gd name="connsiteY20" fmla="*/ 1746913 h 2047164"/>
              <a:gd name="connsiteX21" fmla="*/ 1460310 w 2661313"/>
              <a:gd name="connsiteY21" fmla="*/ 1856095 h 2047164"/>
              <a:gd name="connsiteX22" fmla="*/ 1351128 w 2661313"/>
              <a:gd name="connsiteY22" fmla="*/ 1965277 h 2047164"/>
              <a:gd name="connsiteX23" fmla="*/ 1173707 w 2661313"/>
              <a:gd name="connsiteY23" fmla="*/ 1965277 h 2047164"/>
              <a:gd name="connsiteX24" fmla="*/ 955343 w 2661313"/>
              <a:gd name="connsiteY24" fmla="*/ 1965277 h 2047164"/>
              <a:gd name="connsiteX25" fmla="*/ 750626 w 2661313"/>
              <a:gd name="connsiteY25" fmla="*/ 2047164 h 2047164"/>
              <a:gd name="connsiteX26" fmla="*/ 477671 w 2661313"/>
              <a:gd name="connsiteY26" fmla="*/ 1965277 h 2047164"/>
              <a:gd name="connsiteX27" fmla="*/ 327546 w 2661313"/>
              <a:gd name="connsiteY27" fmla="*/ 1869743 h 2047164"/>
              <a:gd name="connsiteX28" fmla="*/ 177420 w 2661313"/>
              <a:gd name="connsiteY28" fmla="*/ 1733265 h 2047164"/>
              <a:gd name="connsiteX29" fmla="*/ 40943 w 2661313"/>
              <a:gd name="connsiteY29" fmla="*/ 1555844 h 2047164"/>
              <a:gd name="connsiteX30" fmla="*/ 0 w 2661313"/>
              <a:gd name="connsiteY30" fmla="*/ 1392071 h 2047164"/>
              <a:gd name="connsiteX31" fmla="*/ 0 w 2661313"/>
              <a:gd name="connsiteY31" fmla="*/ 1241946 h 2047164"/>
              <a:gd name="connsiteX32" fmla="*/ 68238 w 2661313"/>
              <a:gd name="connsiteY32" fmla="*/ 1050877 h 2047164"/>
              <a:gd name="connsiteX33" fmla="*/ 232011 w 2661313"/>
              <a:gd name="connsiteY33" fmla="*/ 968991 h 2047164"/>
              <a:gd name="connsiteX34" fmla="*/ 409432 w 2661313"/>
              <a:gd name="connsiteY34" fmla="*/ 928047 h 2047164"/>
              <a:gd name="connsiteX35" fmla="*/ 450376 w 2661313"/>
              <a:gd name="connsiteY35" fmla="*/ 846161 h 2047164"/>
              <a:gd name="connsiteX36" fmla="*/ 614149 w 2661313"/>
              <a:gd name="connsiteY36" fmla="*/ 846161 h 2047164"/>
              <a:gd name="connsiteX37" fmla="*/ 723331 w 2661313"/>
              <a:gd name="connsiteY37" fmla="*/ 900752 h 2047164"/>
              <a:gd name="connsiteX38" fmla="*/ 832513 w 2661313"/>
              <a:gd name="connsiteY38" fmla="*/ 818865 h 2047164"/>
              <a:gd name="connsiteX39" fmla="*/ 968991 w 2661313"/>
              <a:gd name="connsiteY39" fmla="*/ 709683 h 2047164"/>
              <a:gd name="connsiteX40" fmla="*/ 1105468 w 2661313"/>
              <a:gd name="connsiteY40" fmla="*/ 709683 h 2047164"/>
              <a:gd name="connsiteX41" fmla="*/ 1119116 w 2661313"/>
              <a:gd name="connsiteY41" fmla="*/ 586853 h 2047164"/>
              <a:gd name="connsiteX42" fmla="*/ 1255594 w 2661313"/>
              <a:gd name="connsiteY42" fmla="*/ 518615 h 2047164"/>
              <a:gd name="connsiteX43" fmla="*/ 1146411 w 2661313"/>
              <a:gd name="connsiteY43" fmla="*/ 272955 h 2047164"/>
              <a:gd name="connsiteX44" fmla="*/ 1255594 w 2661313"/>
              <a:gd name="connsiteY44" fmla="*/ 122829 h 2047164"/>
              <a:gd name="connsiteX45" fmla="*/ 1419367 w 2661313"/>
              <a:gd name="connsiteY45" fmla="*/ 95534 h 2047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2661313" h="2047164">
                <a:moveTo>
                  <a:pt x="1419367" y="95534"/>
                </a:moveTo>
                <a:lnTo>
                  <a:pt x="1624083" y="0"/>
                </a:lnTo>
                <a:lnTo>
                  <a:pt x="1705970" y="136477"/>
                </a:lnTo>
                <a:lnTo>
                  <a:pt x="1869743" y="191068"/>
                </a:lnTo>
                <a:lnTo>
                  <a:pt x="1978925" y="232012"/>
                </a:lnTo>
                <a:lnTo>
                  <a:pt x="2033516" y="464023"/>
                </a:lnTo>
                <a:lnTo>
                  <a:pt x="2142698" y="491319"/>
                </a:lnTo>
                <a:lnTo>
                  <a:pt x="2415653" y="559558"/>
                </a:lnTo>
                <a:lnTo>
                  <a:pt x="2442949" y="668740"/>
                </a:lnTo>
                <a:lnTo>
                  <a:pt x="2565779" y="668740"/>
                </a:lnTo>
                <a:lnTo>
                  <a:pt x="2647665" y="832513"/>
                </a:lnTo>
                <a:lnTo>
                  <a:pt x="2661313" y="1078173"/>
                </a:lnTo>
                <a:lnTo>
                  <a:pt x="2538483" y="1173707"/>
                </a:lnTo>
                <a:lnTo>
                  <a:pt x="2538483" y="1310185"/>
                </a:lnTo>
                <a:lnTo>
                  <a:pt x="2402006" y="1405719"/>
                </a:lnTo>
                <a:lnTo>
                  <a:pt x="2251880" y="1392071"/>
                </a:lnTo>
                <a:lnTo>
                  <a:pt x="2047164" y="1473958"/>
                </a:lnTo>
                <a:lnTo>
                  <a:pt x="1937982" y="1569492"/>
                </a:lnTo>
                <a:lnTo>
                  <a:pt x="1856095" y="1733265"/>
                </a:lnTo>
                <a:lnTo>
                  <a:pt x="1692322" y="1746913"/>
                </a:lnTo>
                <a:lnTo>
                  <a:pt x="1514901" y="1746913"/>
                </a:lnTo>
                <a:lnTo>
                  <a:pt x="1460310" y="1856095"/>
                </a:lnTo>
                <a:lnTo>
                  <a:pt x="1351128" y="1965277"/>
                </a:lnTo>
                <a:lnTo>
                  <a:pt x="1173707" y="1965277"/>
                </a:lnTo>
                <a:lnTo>
                  <a:pt x="955343" y="1965277"/>
                </a:lnTo>
                <a:lnTo>
                  <a:pt x="750626" y="2047164"/>
                </a:lnTo>
                <a:lnTo>
                  <a:pt x="477671" y="1965277"/>
                </a:lnTo>
                <a:lnTo>
                  <a:pt x="327546" y="1869743"/>
                </a:lnTo>
                <a:lnTo>
                  <a:pt x="177420" y="1733265"/>
                </a:lnTo>
                <a:lnTo>
                  <a:pt x="40943" y="1555844"/>
                </a:lnTo>
                <a:lnTo>
                  <a:pt x="0" y="1392071"/>
                </a:lnTo>
                <a:lnTo>
                  <a:pt x="0" y="1241946"/>
                </a:lnTo>
                <a:lnTo>
                  <a:pt x="68238" y="1050877"/>
                </a:lnTo>
                <a:lnTo>
                  <a:pt x="232011" y="968991"/>
                </a:lnTo>
                <a:lnTo>
                  <a:pt x="409432" y="928047"/>
                </a:lnTo>
                <a:lnTo>
                  <a:pt x="450376" y="846161"/>
                </a:lnTo>
                <a:lnTo>
                  <a:pt x="614149" y="846161"/>
                </a:lnTo>
                <a:lnTo>
                  <a:pt x="723331" y="900752"/>
                </a:lnTo>
                <a:lnTo>
                  <a:pt x="832513" y="818865"/>
                </a:lnTo>
                <a:lnTo>
                  <a:pt x="968991" y="709683"/>
                </a:lnTo>
                <a:lnTo>
                  <a:pt x="1105468" y="709683"/>
                </a:lnTo>
                <a:lnTo>
                  <a:pt x="1119116" y="586853"/>
                </a:lnTo>
                <a:lnTo>
                  <a:pt x="1255594" y="518615"/>
                </a:lnTo>
                <a:lnTo>
                  <a:pt x="1146411" y="272955"/>
                </a:lnTo>
                <a:lnTo>
                  <a:pt x="1255594" y="122829"/>
                </a:lnTo>
                <a:lnTo>
                  <a:pt x="1419367" y="95534"/>
                </a:lnTo>
                <a:close/>
              </a:path>
            </a:pathLst>
          </a:custGeom>
          <a:solidFill>
            <a:srgbClr val="00B0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Freeform 63"/>
          <p:cNvSpPr/>
          <p:nvPr/>
        </p:nvSpPr>
        <p:spPr>
          <a:xfrm>
            <a:off x="217225" y="1136696"/>
            <a:ext cx="2743200" cy="2361063"/>
          </a:xfrm>
          <a:custGeom>
            <a:avLst/>
            <a:gdLst>
              <a:gd name="connsiteX0" fmla="*/ 1624083 w 2743200"/>
              <a:gd name="connsiteY0" fmla="*/ 0 h 2361063"/>
              <a:gd name="connsiteX1" fmla="*/ 1746913 w 2743200"/>
              <a:gd name="connsiteY1" fmla="*/ 40944 h 2361063"/>
              <a:gd name="connsiteX2" fmla="*/ 1746913 w 2743200"/>
              <a:gd name="connsiteY2" fmla="*/ 40944 h 2361063"/>
              <a:gd name="connsiteX3" fmla="*/ 1787856 w 2743200"/>
              <a:gd name="connsiteY3" fmla="*/ 191069 h 2361063"/>
              <a:gd name="connsiteX4" fmla="*/ 1787856 w 2743200"/>
              <a:gd name="connsiteY4" fmla="*/ 191069 h 2361063"/>
              <a:gd name="connsiteX5" fmla="*/ 1951630 w 2743200"/>
              <a:gd name="connsiteY5" fmla="*/ 204717 h 2361063"/>
              <a:gd name="connsiteX6" fmla="*/ 2060812 w 2743200"/>
              <a:gd name="connsiteY6" fmla="*/ 259308 h 2361063"/>
              <a:gd name="connsiteX7" fmla="*/ 2088107 w 2743200"/>
              <a:gd name="connsiteY7" fmla="*/ 409433 h 2361063"/>
              <a:gd name="connsiteX8" fmla="*/ 2115403 w 2743200"/>
              <a:gd name="connsiteY8" fmla="*/ 491320 h 2361063"/>
              <a:gd name="connsiteX9" fmla="*/ 2210937 w 2743200"/>
              <a:gd name="connsiteY9" fmla="*/ 532263 h 2361063"/>
              <a:gd name="connsiteX10" fmla="*/ 2333767 w 2743200"/>
              <a:gd name="connsiteY10" fmla="*/ 545911 h 2361063"/>
              <a:gd name="connsiteX11" fmla="*/ 2483892 w 2743200"/>
              <a:gd name="connsiteY11" fmla="*/ 614149 h 2361063"/>
              <a:gd name="connsiteX12" fmla="*/ 2524836 w 2743200"/>
              <a:gd name="connsiteY12" fmla="*/ 682388 h 2361063"/>
              <a:gd name="connsiteX13" fmla="*/ 2634018 w 2743200"/>
              <a:gd name="connsiteY13" fmla="*/ 709684 h 2361063"/>
              <a:gd name="connsiteX14" fmla="*/ 2634018 w 2743200"/>
              <a:gd name="connsiteY14" fmla="*/ 709684 h 2361063"/>
              <a:gd name="connsiteX15" fmla="*/ 2743200 w 2743200"/>
              <a:gd name="connsiteY15" fmla="*/ 873457 h 2361063"/>
              <a:gd name="connsiteX16" fmla="*/ 2729552 w 2743200"/>
              <a:gd name="connsiteY16" fmla="*/ 1078173 h 2361063"/>
              <a:gd name="connsiteX17" fmla="*/ 2634018 w 2743200"/>
              <a:gd name="connsiteY17" fmla="*/ 1173708 h 2361063"/>
              <a:gd name="connsiteX18" fmla="*/ 2647665 w 2743200"/>
              <a:gd name="connsiteY18" fmla="*/ 1296538 h 2361063"/>
              <a:gd name="connsiteX19" fmla="*/ 2579427 w 2743200"/>
              <a:gd name="connsiteY19" fmla="*/ 1405720 h 2361063"/>
              <a:gd name="connsiteX20" fmla="*/ 2374710 w 2743200"/>
              <a:gd name="connsiteY20" fmla="*/ 1405720 h 2361063"/>
              <a:gd name="connsiteX21" fmla="*/ 2183642 w 2743200"/>
              <a:gd name="connsiteY21" fmla="*/ 1542197 h 2361063"/>
              <a:gd name="connsiteX22" fmla="*/ 2115403 w 2743200"/>
              <a:gd name="connsiteY22" fmla="*/ 1665027 h 2361063"/>
              <a:gd name="connsiteX23" fmla="*/ 2060812 w 2743200"/>
              <a:gd name="connsiteY23" fmla="*/ 1787857 h 2361063"/>
              <a:gd name="connsiteX24" fmla="*/ 1978925 w 2743200"/>
              <a:gd name="connsiteY24" fmla="*/ 1869744 h 2361063"/>
              <a:gd name="connsiteX25" fmla="*/ 1842447 w 2743200"/>
              <a:gd name="connsiteY25" fmla="*/ 1937982 h 2361063"/>
              <a:gd name="connsiteX26" fmla="*/ 1569492 w 2743200"/>
              <a:gd name="connsiteY26" fmla="*/ 1978926 h 2361063"/>
              <a:gd name="connsiteX27" fmla="*/ 1473958 w 2743200"/>
              <a:gd name="connsiteY27" fmla="*/ 2115403 h 2361063"/>
              <a:gd name="connsiteX28" fmla="*/ 1392071 w 2743200"/>
              <a:gd name="connsiteY28" fmla="*/ 2156347 h 2361063"/>
              <a:gd name="connsiteX29" fmla="*/ 1146412 w 2743200"/>
              <a:gd name="connsiteY29" fmla="*/ 2156347 h 2361063"/>
              <a:gd name="connsiteX30" fmla="*/ 859809 w 2743200"/>
              <a:gd name="connsiteY30" fmla="*/ 2156347 h 2361063"/>
              <a:gd name="connsiteX31" fmla="*/ 709683 w 2743200"/>
              <a:gd name="connsiteY31" fmla="*/ 2224585 h 2361063"/>
              <a:gd name="connsiteX32" fmla="*/ 709683 w 2743200"/>
              <a:gd name="connsiteY32" fmla="*/ 2224585 h 2361063"/>
              <a:gd name="connsiteX33" fmla="*/ 504967 w 2743200"/>
              <a:gd name="connsiteY33" fmla="*/ 2361063 h 2361063"/>
              <a:gd name="connsiteX34" fmla="*/ 368489 w 2743200"/>
              <a:gd name="connsiteY34" fmla="*/ 2347415 h 2361063"/>
              <a:gd name="connsiteX35" fmla="*/ 218364 w 2743200"/>
              <a:gd name="connsiteY35" fmla="*/ 2210938 h 2361063"/>
              <a:gd name="connsiteX36" fmla="*/ 300250 w 2743200"/>
              <a:gd name="connsiteY36" fmla="*/ 1992573 h 2361063"/>
              <a:gd name="connsiteX37" fmla="*/ 313898 w 2743200"/>
              <a:gd name="connsiteY37" fmla="*/ 1883391 h 2361063"/>
              <a:gd name="connsiteX38" fmla="*/ 232012 w 2743200"/>
              <a:gd name="connsiteY38" fmla="*/ 1760561 h 2361063"/>
              <a:gd name="connsiteX39" fmla="*/ 163773 w 2743200"/>
              <a:gd name="connsiteY39" fmla="*/ 1665027 h 2361063"/>
              <a:gd name="connsiteX40" fmla="*/ 54591 w 2743200"/>
              <a:gd name="connsiteY40" fmla="*/ 1487606 h 2361063"/>
              <a:gd name="connsiteX41" fmla="*/ 81886 w 2743200"/>
              <a:gd name="connsiteY41" fmla="*/ 1378424 h 2361063"/>
              <a:gd name="connsiteX42" fmla="*/ 68239 w 2743200"/>
              <a:gd name="connsiteY42" fmla="*/ 1214651 h 2361063"/>
              <a:gd name="connsiteX43" fmla="*/ 0 w 2743200"/>
              <a:gd name="connsiteY43" fmla="*/ 1146412 h 2361063"/>
              <a:gd name="connsiteX44" fmla="*/ 0 w 2743200"/>
              <a:gd name="connsiteY44" fmla="*/ 1009935 h 2361063"/>
              <a:gd name="connsiteX45" fmla="*/ 136477 w 2743200"/>
              <a:gd name="connsiteY45" fmla="*/ 859809 h 2361063"/>
              <a:gd name="connsiteX46" fmla="*/ 272955 w 2743200"/>
              <a:gd name="connsiteY46" fmla="*/ 928048 h 2361063"/>
              <a:gd name="connsiteX47" fmla="*/ 368489 w 2743200"/>
              <a:gd name="connsiteY47" fmla="*/ 982639 h 2361063"/>
              <a:gd name="connsiteX48" fmla="*/ 464024 w 2743200"/>
              <a:gd name="connsiteY48" fmla="*/ 982639 h 2361063"/>
              <a:gd name="connsiteX49" fmla="*/ 545910 w 2743200"/>
              <a:gd name="connsiteY49" fmla="*/ 900752 h 2361063"/>
              <a:gd name="connsiteX50" fmla="*/ 641445 w 2743200"/>
              <a:gd name="connsiteY50" fmla="*/ 914400 h 2361063"/>
              <a:gd name="connsiteX51" fmla="*/ 641445 w 2743200"/>
              <a:gd name="connsiteY51" fmla="*/ 914400 h 2361063"/>
              <a:gd name="connsiteX52" fmla="*/ 777922 w 2743200"/>
              <a:gd name="connsiteY52" fmla="*/ 982639 h 2361063"/>
              <a:gd name="connsiteX53" fmla="*/ 777922 w 2743200"/>
              <a:gd name="connsiteY53" fmla="*/ 982639 h 2361063"/>
              <a:gd name="connsiteX54" fmla="*/ 873456 w 2743200"/>
              <a:gd name="connsiteY54" fmla="*/ 846161 h 2361063"/>
              <a:gd name="connsiteX55" fmla="*/ 1050877 w 2743200"/>
              <a:gd name="connsiteY55" fmla="*/ 777923 h 2361063"/>
              <a:gd name="connsiteX56" fmla="*/ 1173707 w 2743200"/>
              <a:gd name="connsiteY56" fmla="*/ 791570 h 2361063"/>
              <a:gd name="connsiteX57" fmla="*/ 1214650 w 2743200"/>
              <a:gd name="connsiteY57" fmla="*/ 655093 h 2361063"/>
              <a:gd name="connsiteX58" fmla="*/ 1310185 w 2743200"/>
              <a:gd name="connsiteY58" fmla="*/ 573206 h 2361063"/>
              <a:gd name="connsiteX59" fmla="*/ 1296537 w 2743200"/>
              <a:gd name="connsiteY59" fmla="*/ 450376 h 2361063"/>
              <a:gd name="connsiteX60" fmla="*/ 1228298 w 2743200"/>
              <a:gd name="connsiteY60" fmla="*/ 327547 h 2361063"/>
              <a:gd name="connsiteX61" fmla="*/ 1323833 w 2743200"/>
              <a:gd name="connsiteY61" fmla="*/ 204717 h 2361063"/>
              <a:gd name="connsiteX62" fmla="*/ 1473958 w 2743200"/>
              <a:gd name="connsiteY62" fmla="*/ 27296 h 2361063"/>
              <a:gd name="connsiteX63" fmla="*/ 1624083 w 2743200"/>
              <a:gd name="connsiteY63" fmla="*/ 0 h 2361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2743200" h="2361063">
                <a:moveTo>
                  <a:pt x="1624083" y="0"/>
                </a:moveTo>
                <a:lnTo>
                  <a:pt x="1746913" y="40944"/>
                </a:lnTo>
                <a:lnTo>
                  <a:pt x="1746913" y="40944"/>
                </a:lnTo>
                <a:lnTo>
                  <a:pt x="1787856" y="191069"/>
                </a:lnTo>
                <a:lnTo>
                  <a:pt x="1787856" y="191069"/>
                </a:lnTo>
                <a:lnTo>
                  <a:pt x="1951630" y="204717"/>
                </a:lnTo>
                <a:lnTo>
                  <a:pt x="2060812" y="259308"/>
                </a:lnTo>
                <a:lnTo>
                  <a:pt x="2088107" y="409433"/>
                </a:lnTo>
                <a:lnTo>
                  <a:pt x="2115403" y="491320"/>
                </a:lnTo>
                <a:lnTo>
                  <a:pt x="2210937" y="532263"/>
                </a:lnTo>
                <a:lnTo>
                  <a:pt x="2333767" y="545911"/>
                </a:lnTo>
                <a:lnTo>
                  <a:pt x="2483892" y="614149"/>
                </a:lnTo>
                <a:lnTo>
                  <a:pt x="2524836" y="682388"/>
                </a:lnTo>
                <a:lnTo>
                  <a:pt x="2634018" y="709684"/>
                </a:lnTo>
                <a:lnTo>
                  <a:pt x="2634018" y="709684"/>
                </a:lnTo>
                <a:lnTo>
                  <a:pt x="2743200" y="873457"/>
                </a:lnTo>
                <a:lnTo>
                  <a:pt x="2729552" y="1078173"/>
                </a:lnTo>
                <a:lnTo>
                  <a:pt x="2634018" y="1173708"/>
                </a:lnTo>
                <a:lnTo>
                  <a:pt x="2647665" y="1296538"/>
                </a:lnTo>
                <a:lnTo>
                  <a:pt x="2579427" y="1405720"/>
                </a:lnTo>
                <a:lnTo>
                  <a:pt x="2374710" y="1405720"/>
                </a:lnTo>
                <a:lnTo>
                  <a:pt x="2183642" y="1542197"/>
                </a:lnTo>
                <a:lnTo>
                  <a:pt x="2115403" y="1665027"/>
                </a:lnTo>
                <a:lnTo>
                  <a:pt x="2060812" y="1787857"/>
                </a:lnTo>
                <a:lnTo>
                  <a:pt x="1978925" y="1869744"/>
                </a:lnTo>
                <a:lnTo>
                  <a:pt x="1842447" y="1937982"/>
                </a:lnTo>
                <a:lnTo>
                  <a:pt x="1569492" y="1978926"/>
                </a:lnTo>
                <a:lnTo>
                  <a:pt x="1473958" y="2115403"/>
                </a:lnTo>
                <a:lnTo>
                  <a:pt x="1392071" y="2156347"/>
                </a:lnTo>
                <a:lnTo>
                  <a:pt x="1146412" y="2156347"/>
                </a:lnTo>
                <a:lnTo>
                  <a:pt x="859809" y="2156347"/>
                </a:lnTo>
                <a:lnTo>
                  <a:pt x="709683" y="2224585"/>
                </a:lnTo>
                <a:lnTo>
                  <a:pt x="709683" y="2224585"/>
                </a:lnTo>
                <a:lnTo>
                  <a:pt x="504967" y="2361063"/>
                </a:lnTo>
                <a:lnTo>
                  <a:pt x="368489" y="2347415"/>
                </a:lnTo>
                <a:lnTo>
                  <a:pt x="218364" y="2210938"/>
                </a:lnTo>
                <a:lnTo>
                  <a:pt x="300250" y="1992573"/>
                </a:lnTo>
                <a:lnTo>
                  <a:pt x="313898" y="1883391"/>
                </a:lnTo>
                <a:lnTo>
                  <a:pt x="232012" y="1760561"/>
                </a:lnTo>
                <a:lnTo>
                  <a:pt x="163773" y="1665027"/>
                </a:lnTo>
                <a:lnTo>
                  <a:pt x="54591" y="1487606"/>
                </a:lnTo>
                <a:lnTo>
                  <a:pt x="81886" y="1378424"/>
                </a:lnTo>
                <a:lnTo>
                  <a:pt x="68239" y="1214651"/>
                </a:lnTo>
                <a:lnTo>
                  <a:pt x="0" y="1146412"/>
                </a:lnTo>
                <a:lnTo>
                  <a:pt x="0" y="1009935"/>
                </a:lnTo>
                <a:lnTo>
                  <a:pt x="136477" y="859809"/>
                </a:lnTo>
                <a:lnTo>
                  <a:pt x="272955" y="928048"/>
                </a:lnTo>
                <a:lnTo>
                  <a:pt x="368489" y="982639"/>
                </a:lnTo>
                <a:lnTo>
                  <a:pt x="464024" y="982639"/>
                </a:lnTo>
                <a:lnTo>
                  <a:pt x="545910" y="900752"/>
                </a:lnTo>
                <a:lnTo>
                  <a:pt x="641445" y="914400"/>
                </a:lnTo>
                <a:lnTo>
                  <a:pt x="641445" y="914400"/>
                </a:lnTo>
                <a:lnTo>
                  <a:pt x="777922" y="982639"/>
                </a:lnTo>
                <a:lnTo>
                  <a:pt x="777922" y="982639"/>
                </a:lnTo>
                <a:lnTo>
                  <a:pt x="873456" y="846161"/>
                </a:lnTo>
                <a:lnTo>
                  <a:pt x="1050877" y="777923"/>
                </a:lnTo>
                <a:lnTo>
                  <a:pt x="1173707" y="791570"/>
                </a:lnTo>
                <a:lnTo>
                  <a:pt x="1214650" y="655093"/>
                </a:lnTo>
                <a:lnTo>
                  <a:pt x="1310185" y="573206"/>
                </a:lnTo>
                <a:lnTo>
                  <a:pt x="1296537" y="450376"/>
                </a:lnTo>
                <a:lnTo>
                  <a:pt x="1228298" y="327547"/>
                </a:lnTo>
                <a:lnTo>
                  <a:pt x="1323833" y="204717"/>
                </a:lnTo>
                <a:lnTo>
                  <a:pt x="1473958" y="27296"/>
                </a:lnTo>
                <a:lnTo>
                  <a:pt x="1624083" y="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6200" y="533400"/>
            <a:ext cx="9220200" cy="65563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Leverage 2: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dirty="0" smtClean="0"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latin typeface="Arial" pitchFamily="34" charset="0"/>
                <a:cs typeface="Arial" pitchFamily="34" charset="0"/>
              </a:rPr>
              <a:t>Comparing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Uncertainty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Clouds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1398895" y="1807712"/>
            <a:ext cx="152400" cy="152400"/>
          </a:xfrm>
          <a:prstGeom prst="ellipse">
            <a:avLst/>
          </a:prstGeom>
          <a:solidFill>
            <a:srgbClr val="00206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697171" y="2130709"/>
            <a:ext cx="152400" cy="152400"/>
          </a:xfrm>
          <a:prstGeom prst="ellipse">
            <a:avLst/>
          </a:prstGeom>
          <a:solidFill>
            <a:srgbClr val="00206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2432711" y="1676921"/>
            <a:ext cx="152400" cy="152400"/>
          </a:xfrm>
          <a:prstGeom prst="ellipse">
            <a:avLst/>
          </a:prstGeom>
          <a:solidFill>
            <a:srgbClr val="00206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1509214" y="1415339"/>
            <a:ext cx="152400" cy="152400"/>
          </a:xfrm>
          <a:prstGeom prst="ellipse">
            <a:avLst/>
          </a:prstGeom>
          <a:solidFill>
            <a:srgbClr val="00206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2356511" y="2288799"/>
            <a:ext cx="152400" cy="152400"/>
          </a:xfrm>
          <a:prstGeom prst="ellipse">
            <a:avLst/>
          </a:prstGeom>
          <a:solidFill>
            <a:srgbClr val="00206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620971" y="3254375"/>
            <a:ext cx="152400" cy="152400"/>
          </a:xfrm>
          <a:prstGeom prst="ellipse">
            <a:avLst/>
          </a:prstGeom>
          <a:solidFill>
            <a:srgbClr val="00206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941695" y="2981423"/>
            <a:ext cx="152400" cy="152400"/>
          </a:xfrm>
          <a:prstGeom prst="ellipse">
            <a:avLst/>
          </a:prstGeom>
          <a:solidFill>
            <a:srgbClr val="00206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1144136" y="1986271"/>
            <a:ext cx="152400" cy="152400"/>
          </a:xfrm>
          <a:prstGeom prst="ellipse">
            <a:avLst/>
          </a:prstGeom>
          <a:solidFill>
            <a:srgbClr val="00206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1999395" y="2883613"/>
            <a:ext cx="152400" cy="152400"/>
          </a:xfrm>
          <a:prstGeom prst="ellipse">
            <a:avLst/>
          </a:prstGeom>
          <a:solidFill>
            <a:srgbClr val="00206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2101753" y="1415338"/>
            <a:ext cx="152400" cy="152400"/>
          </a:xfrm>
          <a:prstGeom prst="ellipse">
            <a:avLst/>
          </a:prstGeom>
          <a:solidFill>
            <a:srgbClr val="00206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2754571" y="1883912"/>
            <a:ext cx="152400" cy="152400"/>
          </a:xfrm>
          <a:prstGeom prst="ellipse">
            <a:avLst/>
          </a:prstGeom>
          <a:solidFill>
            <a:srgbClr val="00206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1459171" y="3067857"/>
            <a:ext cx="152400" cy="152400"/>
          </a:xfrm>
          <a:prstGeom prst="ellipse">
            <a:avLst/>
          </a:prstGeom>
          <a:solidFill>
            <a:srgbClr val="00206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373037" y="2647050"/>
            <a:ext cx="152400" cy="152400"/>
          </a:xfrm>
          <a:prstGeom prst="ellipse">
            <a:avLst/>
          </a:prstGeom>
          <a:solidFill>
            <a:srgbClr val="00206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1773070" y="1160581"/>
            <a:ext cx="152400" cy="152400"/>
          </a:xfrm>
          <a:prstGeom prst="ellipse">
            <a:avLst/>
          </a:prstGeom>
          <a:solidFill>
            <a:srgbClr val="00206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220637" y="2131846"/>
            <a:ext cx="152400" cy="152400"/>
          </a:xfrm>
          <a:prstGeom prst="ellipse">
            <a:avLst/>
          </a:prstGeom>
          <a:solidFill>
            <a:srgbClr val="00206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2678371" y="2314953"/>
            <a:ext cx="152400" cy="152400"/>
          </a:xfrm>
          <a:prstGeom prst="ellipse">
            <a:avLst/>
          </a:prstGeom>
          <a:solidFill>
            <a:srgbClr val="00206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1465995" y="2620893"/>
            <a:ext cx="152400" cy="152400"/>
          </a:xfrm>
          <a:prstGeom prst="ellipse">
            <a:avLst/>
          </a:prstGeom>
          <a:solidFill>
            <a:srgbClr val="00206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1999395" y="2467353"/>
            <a:ext cx="152400" cy="152400"/>
          </a:xfrm>
          <a:prstGeom prst="ellipse">
            <a:avLst/>
          </a:prstGeom>
          <a:solidFill>
            <a:srgbClr val="00206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915536" y="2458257"/>
            <a:ext cx="152400" cy="152400"/>
          </a:xfrm>
          <a:prstGeom prst="ellipse">
            <a:avLst/>
          </a:prstGeom>
          <a:solidFill>
            <a:srgbClr val="00206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1620670" y="2235342"/>
            <a:ext cx="152400" cy="152400"/>
          </a:xfrm>
          <a:prstGeom prst="ellipse">
            <a:avLst/>
          </a:prstGeom>
          <a:solidFill>
            <a:srgbClr val="00206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1985748" y="1817948"/>
            <a:ext cx="152400" cy="152400"/>
          </a:xfrm>
          <a:prstGeom prst="ellipse">
            <a:avLst/>
          </a:prstGeom>
          <a:solidFill>
            <a:srgbClr val="00206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8593543" y="2236481"/>
            <a:ext cx="152400" cy="152400"/>
          </a:xfrm>
          <a:prstGeom prst="ellipse">
            <a:avLst/>
          </a:prstGeom>
          <a:solidFill>
            <a:srgbClr val="00206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7391950" y="2588396"/>
            <a:ext cx="152400" cy="152400"/>
          </a:xfrm>
          <a:prstGeom prst="ellipse">
            <a:avLst/>
          </a:prstGeom>
          <a:solidFill>
            <a:srgbClr val="00206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8441143" y="1916896"/>
            <a:ext cx="152400" cy="152400"/>
          </a:xfrm>
          <a:prstGeom prst="ellipse">
            <a:avLst/>
          </a:prstGeom>
          <a:solidFill>
            <a:srgbClr val="00206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6521674" y="2100754"/>
            <a:ext cx="152400" cy="152400"/>
          </a:xfrm>
          <a:prstGeom prst="ellipse">
            <a:avLst/>
          </a:prstGeom>
          <a:solidFill>
            <a:srgbClr val="00206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6946863" y="2737062"/>
            <a:ext cx="152400" cy="152400"/>
          </a:xfrm>
          <a:prstGeom prst="ellipse">
            <a:avLst/>
          </a:prstGeom>
          <a:solidFill>
            <a:srgbClr val="00206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7232188" y="2919963"/>
            <a:ext cx="152400" cy="152400"/>
          </a:xfrm>
          <a:prstGeom prst="ellipse">
            <a:avLst/>
          </a:prstGeom>
          <a:solidFill>
            <a:srgbClr val="00206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7989630" y="2900671"/>
            <a:ext cx="152400" cy="152400"/>
          </a:xfrm>
          <a:prstGeom prst="ellipse">
            <a:avLst/>
          </a:prstGeom>
          <a:solidFill>
            <a:srgbClr val="00206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6445474" y="1770128"/>
            <a:ext cx="152400" cy="152400"/>
          </a:xfrm>
          <a:prstGeom prst="ellipse">
            <a:avLst/>
          </a:prstGeom>
          <a:solidFill>
            <a:srgbClr val="00206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7577922" y="2982567"/>
            <a:ext cx="152400" cy="152400"/>
          </a:xfrm>
          <a:prstGeom prst="ellipse">
            <a:avLst/>
          </a:prstGeom>
          <a:solidFill>
            <a:srgbClr val="00206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6248038" y="2167359"/>
            <a:ext cx="152400" cy="152400"/>
          </a:xfrm>
          <a:prstGeom prst="ellipse">
            <a:avLst/>
          </a:prstGeom>
          <a:solidFill>
            <a:srgbClr val="00206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6608318" y="2437285"/>
            <a:ext cx="152400" cy="152400"/>
          </a:xfrm>
          <a:prstGeom prst="ellipse">
            <a:avLst/>
          </a:prstGeom>
          <a:solidFill>
            <a:srgbClr val="00206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8317014" y="2303580"/>
            <a:ext cx="152400" cy="152400"/>
          </a:xfrm>
          <a:prstGeom prst="ellipse">
            <a:avLst/>
          </a:prstGeom>
          <a:solidFill>
            <a:srgbClr val="00206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7796285" y="2610656"/>
            <a:ext cx="152400" cy="152400"/>
          </a:xfrm>
          <a:prstGeom prst="ellipse">
            <a:avLst/>
          </a:prstGeom>
          <a:solidFill>
            <a:srgbClr val="00206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8140325" y="2002349"/>
            <a:ext cx="152400" cy="152400"/>
          </a:xfrm>
          <a:prstGeom prst="ellipse">
            <a:avLst/>
          </a:prstGeom>
          <a:solidFill>
            <a:srgbClr val="00206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7835987" y="2243559"/>
            <a:ext cx="152400" cy="152400"/>
          </a:xfrm>
          <a:prstGeom prst="ellipse">
            <a:avLst/>
          </a:prstGeom>
          <a:solidFill>
            <a:srgbClr val="00206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7099263" y="2543553"/>
            <a:ext cx="152400" cy="152400"/>
          </a:xfrm>
          <a:prstGeom prst="ellipse">
            <a:avLst/>
          </a:prstGeom>
          <a:solidFill>
            <a:srgbClr val="00206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8184528" y="2570850"/>
            <a:ext cx="152400" cy="152400"/>
          </a:xfrm>
          <a:prstGeom prst="ellipse">
            <a:avLst/>
          </a:prstGeom>
          <a:solidFill>
            <a:srgbClr val="00206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6739721" y="3017815"/>
            <a:ext cx="152400" cy="152400"/>
          </a:xfrm>
          <a:prstGeom prst="ellipse">
            <a:avLst/>
          </a:prstGeom>
          <a:solidFill>
            <a:srgbClr val="00206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8240814" y="1766769"/>
            <a:ext cx="152400" cy="152400"/>
          </a:xfrm>
          <a:prstGeom prst="ellipse">
            <a:avLst/>
          </a:prstGeom>
          <a:solidFill>
            <a:srgbClr val="00206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6612917" y="2795630"/>
            <a:ext cx="152400" cy="152400"/>
          </a:xfrm>
          <a:prstGeom prst="ellipse">
            <a:avLst/>
          </a:prstGeom>
          <a:solidFill>
            <a:srgbClr val="00206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6305266" y="2588396"/>
            <a:ext cx="152400" cy="152400"/>
          </a:xfrm>
          <a:prstGeom prst="ellipse">
            <a:avLst/>
          </a:prstGeom>
          <a:solidFill>
            <a:srgbClr val="00206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/>
          <p:cNvSpPr/>
          <p:nvPr/>
        </p:nvSpPr>
        <p:spPr>
          <a:xfrm>
            <a:off x="4316109" y="2152317"/>
            <a:ext cx="152400" cy="152400"/>
          </a:xfrm>
          <a:prstGeom prst="ellipse">
            <a:avLst/>
          </a:prstGeom>
          <a:solidFill>
            <a:srgbClr val="00206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Oval 93"/>
          <p:cNvSpPr/>
          <p:nvPr/>
        </p:nvSpPr>
        <p:spPr>
          <a:xfrm>
            <a:off x="3614385" y="2384330"/>
            <a:ext cx="152400" cy="152400"/>
          </a:xfrm>
          <a:prstGeom prst="ellipse">
            <a:avLst/>
          </a:prstGeom>
          <a:solidFill>
            <a:srgbClr val="00206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Oval 94"/>
          <p:cNvSpPr/>
          <p:nvPr/>
        </p:nvSpPr>
        <p:spPr>
          <a:xfrm>
            <a:off x="5349925" y="1930542"/>
            <a:ext cx="152400" cy="152400"/>
          </a:xfrm>
          <a:prstGeom prst="ellipse">
            <a:avLst/>
          </a:prstGeom>
          <a:solidFill>
            <a:srgbClr val="00206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Oval 95"/>
          <p:cNvSpPr/>
          <p:nvPr/>
        </p:nvSpPr>
        <p:spPr>
          <a:xfrm>
            <a:off x="4537884" y="1923717"/>
            <a:ext cx="152400" cy="152400"/>
          </a:xfrm>
          <a:prstGeom prst="ellipse">
            <a:avLst/>
          </a:prstGeom>
          <a:solidFill>
            <a:srgbClr val="00206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/>
          <p:nvPr/>
        </p:nvSpPr>
        <p:spPr>
          <a:xfrm>
            <a:off x="5273725" y="2380917"/>
            <a:ext cx="152400" cy="152400"/>
          </a:xfrm>
          <a:prstGeom prst="ellipse">
            <a:avLst/>
          </a:prstGeom>
          <a:solidFill>
            <a:srgbClr val="00206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/>
          <p:nvPr/>
        </p:nvSpPr>
        <p:spPr>
          <a:xfrm>
            <a:off x="3623484" y="3142917"/>
            <a:ext cx="152400" cy="152400"/>
          </a:xfrm>
          <a:prstGeom prst="ellipse">
            <a:avLst/>
          </a:prstGeom>
          <a:solidFill>
            <a:srgbClr val="00206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/>
          <p:nvPr/>
        </p:nvSpPr>
        <p:spPr>
          <a:xfrm>
            <a:off x="3858909" y="3235044"/>
            <a:ext cx="152400" cy="152400"/>
          </a:xfrm>
          <a:prstGeom prst="ellipse">
            <a:avLst/>
          </a:prstGeom>
          <a:solidFill>
            <a:srgbClr val="00206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/>
          <p:cNvSpPr/>
          <p:nvPr/>
        </p:nvSpPr>
        <p:spPr>
          <a:xfrm>
            <a:off x="4061350" y="2239892"/>
            <a:ext cx="152400" cy="152400"/>
          </a:xfrm>
          <a:prstGeom prst="ellipse">
            <a:avLst/>
          </a:prstGeom>
          <a:solidFill>
            <a:srgbClr val="00206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/>
          <p:cNvSpPr/>
          <p:nvPr/>
        </p:nvSpPr>
        <p:spPr>
          <a:xfrm>
            <a:off x="4916609" y="2914317"/>
            <a:ext cx="152400" cy="152400"/>
          </a:xfrm>
          <a:prstGeom prst="ellipse">
            <a:avLst/>
          </a:prstGeom>
          <a:solidFill>
            <a:srgbClr val="00206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/>
          <p:nvPr/>
        </p:nvSpPr>
        <p:spPr>
          <a:xfrm>
            <a:off x="5018967" y="1668959"/>
            <a:ext cx="152400" cy="152400"/>
          </a:xfrm>
          <a:prstGeom prst="ellipse">
            <a:avLst/>
          </a:prstGeom>
          <a:solidFill>
            <a:srgbClr val="00206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/>
          <p:nvPr/>
        </p:nvSpPr>
        <p:spPr>
          <a:xfrm>
            <a:off x="5671785" y="2137533"/>
            <a:ext cx="152400" cy="152400"/>
          </a:xfrm>
          <a:prstGeom prst="ellipse">
            <a:avLst/>
          </a:prstGeom>
          <a:solidFill>
            <a:srgbClr val="00206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/>
          <p:nvPr/>
        </p:nvSpPr>
        <p:spPr>
          <a:xfrm>
            <a:off x="4385484" y="3142917"/>
            <a:ext cx="152400" cy="152400"/>
          </a:xfrm>
          <a:prstGeom prst="ellipse">
            <a:avLst/>
          </a:prstGeom>
          <a:solidFill>
            <a:srgbClr val="00206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/>
          <p:nvPr/>
        </p:nvSpPr>
        <p:spPr>
          <a:xfrm>
            <a:off x="3471084" y="2900671"/>
            <a:ext cx="152400" cy="152400"/>
          </a:xfrm>
          <a:prstGeom prst="ellipse">
            <a:avLst/>
          </a:prstGeom>
          <a:solidFill>
            <a:srgbClr val="00206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/>
          <p:nvPr/>
        </p:nvSpPr>
        <p:spPr>
          <a:xfrm>
            <a:off x="4614084" y="1542717"/>
            <a:ext cx="152400" cy="152400"/>
          </a:xfrm>
          <a:prstGeom prst="ellipse">
            <a:avLst/>
          </a:prstGeom>
          <a:solidFill>
            <a:srgbClr val="00206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/>
          <p:nvPr/>
        </p:nvSpPr>
        <p:spPr>
          <a:xfrm>
            <a:off x="3394884" y="2533317"/>
            <a:ext cx="152400" cy="152400"/>
          </a:xfrm>
          <a:prstGeom prst="ellipse">
            <a:avLst/>
          </a:prstGeom>
          <a:solidFill>
            <a:srgbClr val="00206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/>
          <p:cNvSpPr/>
          <p:nvPr/>
        </p:nvSpPr>
        <p:spPr>
          <a:xfrm>
            <a:off x="5595585" y="2568574"/>
            <a:ext cx="152400" cy="152400"/>
          </a:xfrm>
          <a:prstGeom prst="ellipse">
            <a:avLst/>
          </a:prstGeom>
          <a:solidFill>
            <a:srgbClr val="00206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/>
          <p:nvPr/>
        </p:nvSpPr>
        <p:spPr>
          <a:xfrm>
            <a:off x="4233084" y="2685717"/>
            <a:ext cx="152400" cy="152400"/>
          </a:xfrm>
          <a:prstGeom prst="ellipse">
            <a:avLst/>
          </a:prstGeom>
          <a:solidFill>
            <a:srgbClr val="00206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/>
          <p:cNvSpPr/>
          <p:nvPr/>
        </p:nvSpPr>
        <p:spPr>
          <a:xfrm>
            <a:off x="4918884" y="2380917"/>
            <a:ext cx="152400" cy="152400"/>
          </a:xfrm>
          <a:prstGeom prst="ellipse">
            <a:avLst/>
          </a:prstGeom>
          <a:solidFill>
            <a:srgbClr val="00206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/>
          <p:cNvSpPr/>
          <p:nvPr/>
        </p:nvSpPr>
        <p:spPr>
          <a:xfrm>
            <a:off x="3832750" y="2711878"/>
            <a:ext cx="152400" cy="152400"/>
          </a:xfrm>
          <a:prstGeom prst="ellipse">
            <a:avLst/>
          </a:prstGeom>
          <a:solidFill>
            <a:srgbClr val="00206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/>
          <p:cNvSpPr/>
          <p:nvPr/>
        </p:nvSpPr>
        <p:spPr>
          <a:xfrm>
            <a:off x="4690284" y="2609517"/>
            <a:ext cx="152400" cy="152400"/>
          </a:xfrm>
          <a:prstGeom prst="ellipse">
            <a:avLst/>
          </a:prstGeom>
          <a:solidFill>
            <a:srgbClr val="00206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val 112"/>
          <p:cNvSpPr/>
          <p:nvPr/>
        </p:nvSpPr>
        <p:spPr>
          <a:xfrm>
            <a:off x="4902962" y="2071569"/>
            <a:ext cx="152400" cy="152400"/>
          </a:xfrm>
          <a:prstGeom prst="ellipse">
            <a:avLst/>
          </a:prstGeom>
          <a:solidFill>
            <a:srgbClr val="00206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8" name="Group 147"/>
          <p:cNvGrpSpPr/>
          <p:nvPr/>
        </p:nvGrpSpPr>
        <p:grpSpPr>
          <a:xfrm>
            <a:off x="1398895" y="4369558"/>
            <a:ext cx="2906971" cy="2336042"/>
            <a:chOff x="5005319" y="4293359"/>
            <a:chExt cx="2906971" cy="2336042"/>
          </a:xfrm>
        </p:grpSpPr>
        <p:cxnSp>
          <p:nvCxnSpPr>
            <p:cNvPr id="120" name="Straight Arrow Connector 119"/>
            <p:cNvCxnSpPr/>
            <p:nvPr/>
          </p:nvCxnSpPr>
          <p:spPr>
            <a:xfrm flipV="1">
              <a:off x="5022379" y="4293359"/>
              <a:ext cx="0" cy="2336042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Arrow Connector 120"/>
            <p:cNvCxnSpPr/>
            <p:nvPr/>
          </p:nvCxnSpPr>
          <p:spPr>
            <a:xfrm>
              <a:off x="5005319" y="6629400"/>
              <a:ext cx="2906971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9" name="Group 148"/>
          <p:cNvGrpSpPr/>
          <p:nvPr/>
        </p:nvGrpSpPr>
        <p:grpSpPr>
          <a:xfrm>
            <a:off x="6006153" y="1402828"/>
            <a:ext cx="3035490" cy="2166583"/>
            <a:chOff x="5005319" y="4462818"/>
            <a:chExt cx="3035490" cy="2166583"/>
          </a:xfrm>
        </p:grpSpPr>
        <p:cxnSp>
          <p:nvCxnSpPr>
            <p:cNvPr id="150" name="Straight Arrow Connector 149"/>
            <p:cNvCxnSpPr/>
            <p:nvPr/>
          </p:nvCxnSpPr>
          <p:spPr>
            <a:xfrm flipV="1">
              <a:off x="5022379" y="4462818"/>
              <a:ext cx="9097" cy="2166583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Arrow Connector 150"/>
            <p:cNvCxnSpPr/>
            <p:nvPr/>
          </p:nvCxnSpPr>
          <p:spPr>
            <a:xfrm>
              <a:off x="5005319" y="6629400"/>
              <a:ext cx="3035490" cy="1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2" name="Group 151"/>
          <p:cNvGrpSpPr/>
          <p:nvPr/>
        </p:nvGrpSpPr>
        <p:grpSpPr>
          <a:xfrm>
            <a:off x="152400" y="1291371"/>
            <a:ext cx="2754571" cy="2220036"/>
            <a:chOff x="5005319" y="4409365"/>
            <a:chExt cx="2754571" cy="2220036"/>
          </a:xfrm>
        </p:grpSpPr>
        <p:cxnSp>
          <p:nvCxnSpPr>
            <p:cNvPr id="153" name="Straight Arrow Connector 152"/>
            <p:cNvCxnSpPr/>
            <p:nvPr/>
          </p:nvCxnSpPr>
          <p:spPr>
            <a:xfrm flipV="1">
              <a:off x="5022379" y="4409365"/>
              <a:ext cx="0" cy="2220036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Arrow Connector 153"/>
            <p:cNvCxnSpPr/>
            <p:nvPr/>
          </p:nvCxnSpPr>
          <p:spPr>
            <a:xfrm>
              <a:off x="5005319" y="6629400"/>
              <a:ext cx="2754571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5" name="Group 154"/>
          <p:cNvGrpSpPr/>
          <p:nvPr/>
        </p:nvGrpSpPr>
        <p:grpSpPr>
          <a:xfrm>
            <a:off x="3015023" y="1491538"/>
            <a:ext cx="2906971" cy="2065361"/>
            <a:chOff x="5005319" y="4564040"/>
            <a:chExt cx="2906971" cy="2065361"/>
          </a:xfrm>
        </p:grpSpPr>
        <p:cxnSp>
          <p:nvCxnSpPr>
            <p:cNvPr id="156" name="Straight Arrow Connector 155"/>
            <p:cNvCxnSpPr/>
            <p:nvPr/>
          </p:nvCxnSpPr>
          <p:spPr>
            <a:xfrm flipV="1">
              <a:off x="5022379" y="4564040"/>
              <a:ext cx="0" cy="2065361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Arrow Connector 156"/>
            <p:cNvCxnSpPr/>
            <p:nvPr/>
          </p:nvCxnSpPr>
          <p:spPr>
            <a:xfrm>
              <a:off x="5005319" y="6629400"/>
              <a:ext cx="2906971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3" name="TextBox 162"/>
          <p:cNvSpPr txBox="1"/>
          <p:nvPr/>
        </p:nvSpPr>
        <p:spPr>
          <a:xfrm>
            <a:off x="296837" y="3573959"/>
            <a:ext cx="23815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latin typeface="Calibri" pitchFamily="34" charset="0"/>
                <a:cs typeface="Calibri" pitchFamily="34" charset="0"/>
              </a:rPr>
              <a:t>Models with </a:t>
            </a:r>
          </a:p>
          <a:p>
            <a:pPr algn="ctr"/>
            <a:r>
              <a:rPr lang="en-US" sz="2200" b="1" dirty="0" smtClean="0">
                <a:latin typeface="Calibri" pitchFamily="34" charset="0"/>
                <a:cs typeface="Calibri" pitchFamily="34" charset="0"/>
              </a:rPr>
              <a:t>100+ Faults</a:t>
            </a:r>
            <a:endParaRPr lang="en-US" sz="22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4" name="TextBox 163"/>
          <p:cNvSpPr txBox="1"/>
          <p:nvPr/>
        </p:nvSpPr>
        <p:spPr>
          <a:xfrm>
            <a:off x="3257266" y="3573959"/>
            <a:ext cx="23815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latin typeface="Calibri" pitchFamily="34" charset="0"/>
                <a:cs typeface="Calibri" pitchFamily="34" charset="0"/>
              </a:rPr>
              <a:t>Models with </a:t>
            </a:r>
          </a:p>
          <a:p>
            <a:pPr algn="ctr"/>
            <a:r>
              <a:rPr lang="en-US" sz="2200" b="1" dirty="0" smtClean="0">
                <a:latin typeface="Calibri" pitchFamily="34" charset="0"/>
                <a:cs typeface="Calibri" pitchFamily="34" charset="0"/>
              </a:rPr>
              <a:t>90 Faults</a:t>
            </a:r>
            <a:endParaRPr lang="en-US" sz="22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5" name="TextBox 164"/>
          <p:cNvSpPr txBox="1"/>
          <p:nvPr/>
        </p:nvSpPr>
        <p:spPr>
          <a:xfrm>
            <a:off x="6381466" y="3573959"/>
            <a:ext cx="23815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latin typeface="Calibri" pitchFamily="34" charset="0"/>
                <a:cs typeface="Calibri" pitchFamily="34" charset="0"/>
              </a:rPr>
              <a:t>Models with </a:t>
            </a:r>
          </a:p>
          <a:p>
            <a:pPr algn="ctr"/>
            <a:r>
              <a:rPr lang="en-US" sz="2200" b="1" dirty="0" smtClean="0">
                <a:latin typeface="Calibri" pitchFamily="34" charset="0"/>
                <a:cs typeface="Calibri" pitchFamily="34" charset="0"/>
              </a:rPr>
              <a:t>1 Fault</a:t>
            </a:r>
            <a:endParaRPr lang="en-US" sz="22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7" name="Freeform 166"/>
          <p:cNvSpPr/>
          <p:nvPr/>
        </p:nvSpPr>
        <p:spPr>
          <a:xfrm>
            <a:off x="213814" y="1184467"/>
            <a:ext cx="2743200" cy="2361063"/>
          </a:xfrm>
          <a:custGeom>
            <a:avLst/>
            <a:gdLst>
              <a:gd name="connsiteX0" fmla="*/ 1624083 w 2743200"/>
              <a:gd name="connsiteY0" fmla="*/ 0 h 2361063"/>
              <a:gd name="connsiteX1" fmla="*/ 1746913 w 2743200"/>
              <a:gd name="connsiteY1" fmla="*/ 40944 h 2361063"/>
              <a:gd name="connsiteX2" fmla="*/ 1746913 w 2743200"/>
              <a:gd name="connsiteY2" fmla="*/ 40944 h 2361063"/>
              <a:gd name="connsiteX3" fmla="*/ 1787856 w 2743200"/>
              <a:gd name="connsiteY3" fmla="*/ 191069 h 2361063"/>
              <a:gd name="connsiteX4" fmla="*/ 1787856 w 2743200"/>
              <a:gd name="connsiteY4" fmla="*/ 191069 h 2361063"/>
              <a:gd name="connsiteX5" fmla="*/ 1951630 w 2743200"/>
              <a:gd name="connsiteY5" fmla="*/ 204717 h 2361063"/>
              <a:gd name="connsiteX6" fmla="*/ 2060812 w 2743200"/>
              <a:gd name="connsiteY6" fmla="*/ 259308 h 2361063"/>
              <a:gd name="connsiteX7" fmla="*/ 2088107 w 2743200"/>
              <a:gd name="connsiteY7" fmla="*/ 409433 h 2361063"/>
              <a:gd name="connsiteX8" fmla="*/ 2115403 w 2743200"/>
              <a:gd name="connsiteY8" fmla="*/ 491320 h 2361063"/>
              <a:gd name="connsiteX9" fmla="*/ 2210937 w 2743200"/>
              <a:gd name="connsiteY9" fmla="*/ 532263 h 2361063"/>
              <a:gd name="connsiteX10" fmla="*/ 2333767 w 2743200"/>
              <a:gd name="connsiteY10" fmla="*/ 545911 h 2361063"/>
              <a:gd name="connsiteX11" fmla="*/ 2483892 w 2743200"/>
              <a:gd name="connsiteY11" fmla="*/ 614149 h 2361063"/>
              <a:gd name="connsiteX12" fmla="*/ 2524836 w 2743200"/>
              <a:gd name="connsiteY12" fmla="*/ 682388 h 2361063"/>
              <a:gd name="connsiteX13" fmla="*/ 2634018 w 2743200"/>
              <a:gd name="connsiteY13" fmla="*/ 709684 h 2361063"/>
              <a:gd name="connsiteX14" fmla="*/ 2634018 w 2743200"/>
              <a:gd name="connsiteY14" fmla="*/ 709684 h 2361063"/>
              <a:gd name="connsiteX15" fmla="*/ 2743200 w 2743200"/>
              <a:gd name="connsiteY15" fmla="*/ 873457 h 2361063"/>
              <a:gd name="connsiteX16" fmla="*/ 2729552 w 2743200"/>
              <a:gd name="connsiteY16" fmla="*/ 1078173 h 2361063"/>
              <a:gd name="connsiteX17" fmla="*/ 2634018 w 2743200"/>
              <a:gd name="connsiteY17" fmla="*/ 1173708 h 2361063"/>
              <a:gd name="connsiteX18" fmla="*/ 2647665 w 2743200"/>
              <a:gd name="connsiteY18" fmla="*/ 1296538 h 2361063"/>
              <a:gd name="connsiteX19" fmla="*/ 2579427 w 2743200"/>
              <a:gd name="connsiteY19" fmla="*/ 1405720 h 2361063"/>
              <a:gd name="connsiteX20" fmla="*/ 2374710 w 2743200"/>
              <a:gd name="connsiteY20" fmla="*/ 1405720 h 2361063"/>
              <a:gd name="connsiteX21" fmla="*/ 2183642 w 2743200"/>
              <a:gd name="connsiteY21" fmla="*/ 1542197 h 2361063"/>
              <a:gd name="connsiteX22" fmla="*/ 2115403 w 2743200"/>
              <a:gd name="connsiteY22" fmla="*/ 1665027 h 2361063"/>
              <a:gd name="connsiteX23" fmla="*/ 2060812 w 2743200"/>
              <a:gd name="connsiteY23" fmla="*/ 1787857 h 2361063"/>
              <a:gd name="connsiteX24" fmla="*/ 1978925 w 2743200"/>
              <a:gd name="connsiteY24" fmla="*/ 1869744 h 2361063"/>
              <a:gd name="connsiteX25" fmla="*/ 1842447 w 2743200"/>
              <a:gd name="connsiteY25" fmla="*/ 1937982 h 2361063"/>
              <a:gd name="connsiteX26" fmla="*/ 1569492 w 2743200"/>
              <a:gd name="connsiteY26" fmla="*/ 1978926 h 2361063"/>
              <a:gd name="connsiteX27" fmla="*/ 1473958 w 2743200"/>
              <a:gd name="connsiteY27" fmla="*/ 2115403 h 2361063"/>
              <a:gd name="connsiteX28" fmla="*/ 1392071 w 2743200"/>
              <a:gd name="connsiteY28" fmla="*/ 2156347 h 2361063"/>
              <a:gd name="connsiteX29" fmla="*/ 1146412 w 2743200"/>
              <a:gd name="connsiteY29" fmla="*/ 2156347 h 2361063"/>
              <a:gd name="connsiteX30" fmla="*/ 859809 w 2743200"/>
              <a:gd name="connsiteY30" fmla="*/ 2156347 h 2361063"/>
              <a:gd name="connsiteX31" fmla="*/ 709683 w 2743200"/>
              <a:gd name="connsiteY31" fmla="*/ 2224585 h 2361063"/>
              <a:gd name="connsiteX32" fmla="*/ 709683 w 2743200"/>
              <a:gd name="connsiteY32" fmla="*/ 2224585 h 2361063"/>
              <a:gd name="connsiteX33" fmla="*/ 504967 w 2743200"/>
              <a:gd name="connsiteY33" fmla="*/ 2361063 h 2361063"/>
              <a:gd name="connsiteX34" fmla="*/ 368489 w 2743200"/>
              <a:gd name="connsiteY34" fmla="*/ 2347415 h 2361063"/>
              <a:gd name="connsiteX35" fmla="*/ 218364 w 2743200"/>
              <a:gd name="connsiteY35" fmla="*/ 2210938 h 2361063"/>
              <a:gd name="connsiteX36" fmla="*/ 300250 w 2743200"/>
              <a:gd name="connsiteY36" fmla="*/ 1992573 h 2361063"/>
              <a:gd name="connsiteX37" fmla="*/ 313898 w 2743200"/>
              <a:gd name="connsiteY37" fmla="*/ 1883391 h 2361063"/>
              <a:gd name="connsiteX38" fmla="*/ 232012 w 2743200"/>
              <a:gd name="connsiteY38" fmla="*/ 1760561 h 2361063"/>
              <a:gd name="connsiteX39" fmla="*/ 163773 w 2743200"/>
              <a:gd name="connsiteY39" fmla="*/ 1665027 h 2361063"/>
              <a:gd name="connsiteX40" fmla="*/ 54591 w 2743200"/>
              <a:gd name="connsiteY40" fmla="*/ 1487606 h 2361063"/>
              <a:gd name="connsiteX41" fmla="*/ 81886 w 2743200"/>
              <a:gd name="connsiteY41" fmla="*/ 1378424 h 2361063"/>
              <a:gd name="connsiteX42" fmla="*/ 68239 w 2743200"/>
              <a:gd name="connsiteY42" fmla="*/ 1214651 h 2361063"/>
              <a:gd name="connsiteX43" fmla="*/ 0 w 2743200"/>
              <a:gd name="connsiteY43" fmla="*/ 1146412 h 2361063"/>
              <a:gd name="connsiteX44" fmla="*/ 0 w 2743200"/>
              <a:gd name="connsiteY44" fmla="*/ 1009935 h 2361063"/>
              <a:gd name="connsiteX45" fmla="*/ 136477 w 2743200"/>
              <a:gd name="connsiteY45" fmla="*/ 859809 h 2361063"/>
              <a:gd name="connsiteX46" fmla="*/ 272955 w 2743200"/>
              <a:gd name="connsiteY46" fmla="*/ 928048 h 2361063"/>
              <a:gd name="connsiteX47" fmla="*/ 368489 w 2743200"/>
              <a:gd name="connsiteY47" fmla="*/ 982639 h 2361063"/>
              <a:gd name="connsiteX48" fmla="*/ 464024 w 2743200"/>
              <a:gd name="connsiteY48" fmla="*/ 982639 h 2361063"/>
              <a:gd name="connsiteX49" fmla="*/ 545910 w 2743200"/>
              <a:gd name="connsiteY49" fmla="*/ 900752 h 2361063"/>
              <a:gd name="connsiteX50" fmla="*/ 641445 w 2743200"/>
              <a:gd name="connsiteY50" fmla="*/ 914400 h 2361063"/>
              <a:gd name="connsiteX51" fmla="*/ 641445 w 2743200"/>
              <a:gd name="connsiteY51" fmla="*/ 914400 h 2361063"/>
              <a:gd name="connsiteX52" fmla="*/ 777922 w 2743200"/>
              <a:gd name="connsiteY52" fmla="*/ 982639 h 2361063"/>
              <a:gd name="connsiteX53" fmla="*/ 777922 w 2743200"/>
              <a:gd name="connsiteY53" fmla="*/ 982639 h 2361063"/>
              <a:gd name="connsiteX54" fmla="*/ 873456 w 2743200"/>
              <a:gd name="connsiteY54" fmla="*/ 846161 h 2361063"/>
              <a:gd name="connsiteX55" fmla="*/ 1050877 w 2743200"/>
              <a:gd name="connsiteY55" fmla="*/ 777923 h 2361063"/>
              <a:gd name="connsiteX56" fmla="*/ 1173707 w 2743200"/>
              <a:gd name="connsiteY56" fmla="*/ 791570 h 2361063"/>
              <a:gd name="connsiteX57" fmla="*/ 1214650 w 2743200"/>
              <a:gd name="connsiteY57" fmla="*/ 655093 h 2361063"/>
              <a:gd name="connsiteX58" fmla="*/ 1310185 w 2743200"/>
              <a:gd name="connsiteY58" fmla="*/ 573206 h 2361063"/>
              <a:gd name="connsiteX59" fmla="*/ 1296537 w 2743200"/>
              <a:gd name="connsiteY59" fmla="*/ 450376 h 2361063"/>
              <a:gd name="connsiteX60" fmla="*/ 1228298 w 2743200"/>
              <a:gd name="connsiteY60" fmla="*/ 327547 h 2361063"/>
              <a:gd name="connsiteX61" fmla="*/ 1323833 w 2743200"/>
              <a:gd name="connsiteY61" fmla="*/ 204717 h 2361063"/>
              <a:gd name="connsiteX62" fmla="*/ 1473958 w 2743200"/>
              <a:gd name="connsiteY62" fmla="*/ 27296 h 2361063"/>
              <a:gd name="connsiteX63" fmla="*/ 1624083 w 2743200"/>
              <a:gd name="connsiteY63" fmla="*/ 0 h 2361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2743200" h="2361063">
                <a:moveTo>
                  <a:pt x="1624083" y="0"/>
                </a:moveTo>
                <a:lnTo>
                  <a:pt x="1746913" y="40944"/>
                </a:lnTo>
                <a:lnTo>
                  <a:pt x="1746913" y="40944"/>
                </a:lnTo>
                <a:lnTo>
                  <a:pt x="1787856" y="191069"/>
                </a:lnTo>
                <a:lnTo>
                  <a:pt x="1787856" y="191069"/>
                </a:lnTo>
                <a:lnTo>
                  <a:pt x="1951630" y="204717"/>
                </a:lnTo>
                <a:lnTo>
                  <a:pt x="2060812" y="259308"/>
                </a:lnTo>
                <a:lnTo>
                  <a:pt x="2088107" y="409433"/>
                </a:lnTo>
                <a:lnTo>
                  <a:pt x="2115403" y="491320"/>
                </a:lnTo>
                <a:lnTo>
                  <a:pt x="2210937" y="532263"/>
                </a:lnTo>
                <a:lnTo>
                  <a:pt x="2333767" y="545911"/>
                </a:lnTo>
                <a:lnTo>
                  <a:pt x="2483892" y="614149"/>
                </a:lnTo>
                <a:lnTo>
                  <a:pt x="2524836" y="682388"/>
                </a:lnTo>
                <a:lnTo>
                  <a:pt x="2634018" y="709684"/>
                </a:lnTo>
                <a:lnTo>
                  <a:pt x="2634018" y="709684"/>
                </a:lnTo>
                <a:lnTo>
                  <a:pt x="2743200" y="873457"/>
                </a:lnTo>
                <a:lnTo>
                  <a:pt x="2729552" y="1078173"/>
                </a:lnTo>
                <a:lnTo>
                  <a:pt x="2634018" y="1173708"/>
                </a:lnTo>
                <a:lnTo>
                  <a:pt x="2647665" y="1296538"/>
                </a:lnTo>
                <a:lnTo>
                  <a:pt x="2579427" y="1405720"/>
                </a:lnTo>
                <a:lnTo>
                  <a:pt x="2374710" y="1405720"/>
                </a:lnTo>
                <a:lnTo>
                  <a:pt x="2183642" y="1542197"/>
                </a:lnTo>
                <a:lnTo>
                  <a:pt x="2115403" y="1665027"/>
                </a:lnTo>
                <a:lnTo>
                  <a:pt x="2060812" y="1787857"/>
                </a:lnTo>
                <a:lnTo>
                  <a:pt x="1978925" y="1869744"/>
                </a:lnTo>
                <a:lnTo>
                  <a:pt x="1842447" y="1937982"/>
                </a:lnTo>
                <a:lnTo>
                  <a:pt x="1569492" y="1978926"/>
                </a:lnTo>
                <a:lnTo>
                  <a:pt x="1473958" y="2115403"/>
                </a:lnTo>
                <a:lnTo>
                  <a:pt x="1392071" y="2156347"/>
                </a:lnTo>
                <a:lnTo>
                  <a:pt x="1146412" y="2156347"/>
                </a:lnTo>
                <a:lnTo>
                  <a:pt x="859809" y="2156347"/>
                </a:lnTo>
                <a:lnTo>
                  <a:pt x="709683" y="2224585"/>
                </a:lnTo>
                <a:lnTo>
                  <a:pt x="709683" y="2224585"/>
                </a:lnTo>
                <a:lnTo>
                  <a:pt x="504967" y="2361063"/>
                </a:lnTo>
                <a:lnTo>
                  <a:pt x="368489" y="2347415"/>
                </a:lnTo>
                <a:lnTo>
                  <a:pt x="218364" y="2210938"/>
                </a:lnTo>
                <a:lnTo>
                  <a:pt x="300250" y="1992573"/>
                </a:lnTo>
                <a:lnTo>
                  <a:pt x="313898" y="1883391"/>
                </a:lnTo>
                <a:lnTo>
                  <a:pt x="232012" y="1760561"/>
                </a:lnTo>
                <a:lnTo>
                  <a:pt x="163773" y="1665027"/>
                </a:lnTo>
                <a:lnTo>
                  <a:pt x="54591" y="1487606"/>
                </a:lnTo>
                <a:lnTo>
                  <a:pt x="81886" y="1378424"/>
                </a:lnTo>
                <a:lnTo>
                  <a:pt x="68239" y="1214651"/>
                </a:lnTo>
                <a:lnTo>
                  <a:pt x="0" y="1146412"/>
                </a:lnTo>
                <a:lnTo>
                  <a:pt x="0" y="1009935"/>
                </a:lnTo>
                <a:lnTo>
                  <a:pt x="136477" y="859809"/>
                </a:lnTo>
                <a:lnTo>
                  <a:pt x="272955" y="928048"/>
                </a:lnTo>
                <a:lnTo>
                  <a:pt x="368489" y="982639"/>
                </a:lnTo>
                <a:lnTo>
                  <a:pt x="464024" y="982639"/>
                </a:lnTo>
                <a:lnTo>
                  <a:pt x="545910" y="900752"/>
                </a:lnTo>
                <a:lnTo>
                  <a:pt x="641445" y="914400"/>
                </a:lnTo>
                <a:lnTo>
                  <a:pt x="641445" y="914400"/>
                </a:lnTo>
                <a:lnTo>
                  <a:pt x="777922" y="982639"/>
                </a:lnTo>
                <a:lnTo>
                  <a:pt x="777922" y="982639"/>
                </a:lnTo>
                <a:lnTo>
                  <a:pt x="873456" y="846161"/>
                </a:lnTo>
                <a:lnTo>
                  <a:pt x="1050877" y="777923"/>
                </a:lnTo>
                <a:lnTo>
                  <a:pt x="1173707" y="791570"/>
                </a:lnTo>
                <a:lnTo>
                  <a:pt x="1214650" y="655093"/>
                </a:lnTo>
                <a:lnTo>
                  <a:pt x="1310185" y="573206"/>
                </a:lnTo>
                <a:lnTo>
                  <a:pt x="1296537" y="450376"/>
                </a:lnTo>
                <a:lnTo>
                  <a:pt x="1228298" y="327547"/>
                </a:lnTo>
                <a:lnTo>
                  <a:pt x="1323833" y="204717"/>
                </a:lnTo>
                <a:lnTo>
                  <a:pt x="1473958" y="27296"/>
                </a:lnTo>
                <a:lnTo>
                  <a:pt x="1624083" y="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Freeform 167"/>
          <p:cNvSpPr/>
          <p:nvPr/>
        </p:nvSpPr>
        <p:spPr>
          <a:xfrm>
            <a:off x="3200400" y="1440359"/>
            <a:ext cx="2661313" cy="2047164"/>
          </a:xfrm>
          <a:custGeom>
            <a:avLst/>
            <a:gdLst>
              <a:gd name="connsiteX0" fmla="*/ 1419367 w 2661313"/>
              <a:gd name="connsiteY0" fmla="*/ 95534 h 2047164"/>
              <a:gd name="connsiteX1" fmla="*/ 1624083 w 2661313"/>
              <a:gd name="connsiteY1" fmla="*/ 0 h 2047164"/>
              <a:gd name="connsiteX2" fmla="*/ 1705970 w 2661313"/>
              <a:gd name="connsiteY2" fmla="*/ 136477 h 2047164"/>
              <a:gd name="connsiteX3" fmla="*/ 1869743 w 2661313"/>
              <a:gd name="connsiteY3" fmla="*/ 191068 h 2047164"/>
              <a:gd name="connsiteX4" fmla="*/ 1978925 w 2661313"/>
              <a:gd name="connsiteY4" fmla="*/ 232012 h 2047164"/>
              <a:gd name="connsiteX5" fmla="*/ 2033516 w 2661313"/>
              <a:gd name="connsiteY5" fmla="*/ 464023 h 2047164"/>
              <a:gd name="connsiteX6" fmla="*/ 2142698 w 2661313"/>
              <a:gd name="connsiteY6" fmla="*/ 491319 h 2047164"/>
              <a:gd name="connsiteX7" fmla="*/ 2415653 w 2661313"/>
              <a:gd name="connsiteY7" fmla="*/ 559558 h 2047164"/>
              <a:gd name="connsiteX8" fmla="*/ 2442949 w 2661313"/>
              <a:gd name="connsiteY8" fmla="*/ 668740 h 2047164"/>
              <a:gd name="connsiteX9" fmla="*/ 2565779 w 2661313"/>
              <a:gd name="connsiteY9" fmla="*/ 668740 h 2047164"/>
              <a:gd name="connsiteX10" fmla="*/ 2647665 w 2661313"/>
              <a:gd name="connsiteY10" fmla="*/ 832513 h 2047164"/>
              <a:gd name="connsiteX11" fmla="*/ 2661313 w 2661313"/>
              <a:gd name="connsiteY11" fmla="*/ 1078173 h 2047164"/>
              <a:gd name="connsiteX12" fmla="*/ 2538483 w 2661313"/>
              <a:gd name="connsiteY12" fmla="*/ 1173707 h 2047164"/>
              <a:gd name="connsiteX13" fmla="*/ 2538483 w 2661313"/>
              <a:gd name="connsiteY13" fmla="*/ 1310185 h 2047164"/>
              <a:gd name="connsiteX14" fmla="*/ 2402006 w 2661313"/>
              <a:gd name="connsiteY14" fmla="*/ 1405719 h 2047164"/>
              <a:gd name="connsiteX15" fmla="*/ 2251880 w 2661313"/>
              <a:gd name="connsiteY15" fmla="*/ 1392071 h 2047164"/>
              <a:gd name="connsiteX16" fmla="*/ 2047164 w 2661313"/>
              <a:gd name="connsiteY16" fmla="*/ 1473958 h 2047164"/>
              <a:gd name="connsiteX17" fmla="*/ 1937982 w 2661313"/>
              <a:gd name="connsiteY17" fmla="*/ 1569492 h 2047164"/>
              <a:gd name="connsiteX18" fmla="*/ 1856095 w 2661313"/>
              <a:gd name="connsiteY18" fmla="*/ 1733265 h 2047164"/>
              <a:gd name="connsiteX19" fmla="*/ 1692322 w 2661313"/>
              <a:gd name="connsiteY19" fmla="*/ 1746913 h 2047164"/>
              <a:gd name="connsiteX20" fmla="*/ 1514901 w 2661313"/>
              <a:gd name="connsiteY20" fmla="*/ 1746913 h 2047164"/>
              <a:gd name="connsiteX21" fmla="*/ 1460310 w 2661313"/>
              <a:gd name="connsiteY21" fmla="*/ 1856095 h 2047164"/>
              <a:gd name="connsiteX22" fmla="*/ 1351128 w 2661313"/>
              <a:gd name="connsiteY22" fmla="*/ 1965277 h 2047164"/>
              <a:gd name="connsiteX23" fmla="*/ 1173707 w 2661313"/>
              <a:gd name="connsiteY23" fmla="*/ 1965277 h 2047164"/>
              <a:gd name="connsiteX24" fmla="*/ 955343 w 2661313"/>
              <a:gd name="connsiteY24" fmla="*/ 1965277 h 2047164"/>
              <a:gd name="connsiteX25" fmla="*/ 750626 w 2661313"/>
              <a:gd name="connsiteY25" fmla="*/ 2047164 h 2047164"/>
              <a:gd name="connsiteX26" fmla="*/ 477671 w 2661313"/>
              <a:gd name="connsiteY26" fmla="*/ 1965277 h 2047164"/>
              <a:gd name="connsiteX27" fmla="*/ 327546 w 2661313"/>
              <a:gd name="connsiteY27" fmla="*/ 1869743 h 2047164"/>
              <a:gd name="connsiteX28" fmla="*/ 177420 w 2661313"/>
              <a:gd name="connsiteY28" fmla="*/ 1733265 h 2047164"/>
              <a:gd name="connsiteX29" fmla="*/ 40943 w 2661313"/>
              <a:gd name="connsiteY29" fmla="*/ 1555844 h 2047164"/>
              <a:gd name="connsiteX30" fmla="*/ 0 w 2661313"/>
              <a:gd name="connsiteY30" fmla="*/ 1392071 h 2047164"/>
              <a:gd name="connsiteX31" fmla="*/ 0 w 2661313"/>
              <a:gd name="connsiteY31" fmla="*/ 1241946 h 2047164"/>
              <a:gd name="connsiteX32" fmla="*/ 68238 w 2661313"/>
              <a:gd name="connsiteY32" fmla="*/ 1050877 h 2047164"/>
              <a:gd name="connsiteX33" fmla="*/ 232011 w 2661313"/>
              <a:gd name="connsiteY33" fmla="*/ 968991 h 2047164"/>
              <a:gd name="connsiteX34" fmla="*/ 409432 w 2661313"/>
              <a:gd name="connsiteY34" fmla="*/ 928047 h 2047164"/>
              <a:gd name="connsiteX35" fmla="*/ 450376 w 2661313"/>
              <a:gd name="connsiteY35" fmla="*/ 846161 h 2047164"/>
              <a:gd name="connsiteX36" fmla="*/ 614149 w 2661313"/>
              <a:gd name="connsiteY36" fmla="*/ 846161 h 2047164"/>
              <a:gd name="connsiteX37" fmla="*/ 723331 w 2661313"/>
              <a:gd name="connsiteY37" fmla="*/ 900752 h 2047164"/>
              <a:gd name="connsiteX38" fmla="*/ 832513 w 2661313"/>
              <a:gd name="connsiteY38" fmla="*/ 818865 h 2047164"/>
              <a:gd name="connsiteX39" fmla="*/ 968991 w 2661313"/>
              <a:gd name="connsiteY39" fmla="*/ 709683 h 2047164"/>
              <a:gd name="connsiteX40" fmla="*/ 1105468 w 2661313"/>
              <a:gd name="connsiteY40" fmla="*/ 709683 h 2047164"/>
              <a:gd name="connsiteX41" fmla="*/ 1119116 w 2661313"/>
              <a:gd name="connsiteY41" fmla="*/ 586853 h 2047164"/>
              <a:gd name="connsiteX42" fmla="*/ 1255594 w 2661313"/>
              <a:gd name="connsiteY42" fmla="*/ 518615 h 2047164"/>
              <a:gd name="connsiteX43" fmla="*/ 1146411 w 2661313"/>
              <a:gd name="connsiteY43" fmla="*/ 272955 h 2047164"/>
              <a:gd name="connsiteX44" fmla="*/ 1255594 w 2661313"/>
              <a:gd name="connsiteY44" fmla="*/ 122829 h 2047164"/>
              <a:gd name="connsiteX45" fmla="*/ 1419367 w 2661313"/>
              <a:gd name="connsiteY45" fmla="*/ 95534 h 2047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2661313" h="2047164">
                <a:moveTo>
                  <a:pt x="1419367" y="95534"/>
                </a:moveTo>
                <a:lnTo>
                  <a:pt x="1624083" y="0"/>
                </a:lnTo>
                <a:lnTo>
                  <a:pt x="1705970" y="136477"/>
                </a:lnTo>
                <a:lnTo>
                  <a:pt x="1869743" y="191068"/>
                </a:lnTo>
                <a:lnTo>
                  <a:pt x="1978925" y="232012"/>
                </a:lnTo>
                <a:lnTo>
                  <a:pt x="2033516" y="464023"/>
                </a:lnTo>
                <a:lnTo>
                  <a:pt x="2142698" y="491319"/>
                </a:lnTo>
                <a:lnTo>
                  <a:pt x="2415653" y="559558"/>
                </a:lnTo>
                <a:lnTo>
                  <a:pt x="2442949" y="668740"/>
                </a:lnTo>
                <a:lnTo>
                  <a:pt x="2565779" y="668740"/>
                </a:lnTo>
                <a:lnTo>
                  <a:pt x="2647665" y="832513"/>
                </a:lnTo>
                <a:lnTo>
                  <a:pt x="2661313" y="1078173"/>
                </a:lnTo>
                <a:lnTo>
                  <a:pt x="2538483" y="1173707"/>
                </a:lnTo>
                <a:lnTo>
                  <a:pt x="2538483" y="1310185"/>
                </a:lnTo>
                <a:lnTo>
                  <a:pt x="2402006" y="1405719"/>
                </a:lnTo>
                <a:lnTo>
                  <a:pt x="2251880" y="1392071"/>
                </a:lnTo>
                <a:lnTo>
                  <a:pt x="2047164" y="1473958"/>
                </a:lnTo>
                <a:lnTo>
                  <a:pt x="1937982" y="1569492"/>
                </a:lnTo>
                <a:lnTo>
                  <a:pt x="1856095" y="1733265"/>
                </a:lnTo>
                <a:lnTo>
                  <a:pt x="1692322" y="1746913"/>
                </a:lnTo>
                <a:lnTo>
                  <a:pt x="1514901" y="1746913"/>
                </a:lnTo>
                <a:lnTo>
                  <a:pt x="1460310" y="1856095"/>
                </a:lnTo>
                <a:lnTo>
                  <a:pt x="1351128" y="1965277"/>
                </a:lnTo>
                <a:lnTo>
                  <a:pt x="1173707" y="1965277"/>
                </a:lnTo>
                <a:lnTo>
                  <a:pt x="955343" y="1965277"/>
                </a:lnTo>
                <a:lnTo>
                  <a:pt x="750626" y="2047164"/>
                </a:lnTo>
                <a:lnTo>
                  <a:pt x="477671" y="1965277"/>
                </a:lnTo>
                <a:lnTo>
                  <a:pt x="327546" y="1869743"/>
                </a:lnTo>
                <a:lnTo>
                  <a:pt x="177420" y="1733265"/>
                </a:lnTo>
                <a:lnTo>
                  <a:pt x="40943" y="1555844"/>
                </a:lnTo>
                <a:lnTo>
                  <a:pt x="0" y="1392071"/>
                </a:lnTo>
                <a:lnTo>
                  <a:pt x="0" y="1241946"/>
                </a:lnTo>
                <a:lnTo>
                  <a:pt x="68238" y="1050877"/>
                </a:lnTo>
                <a:lnTo>
                  <a:pt x="232011" y="968991"/>
                </a:lnTo>
                <a:lnTo>
                  <a:pt x="409432" y="928047"/>
                </a:lnTo>
                <a:lnTo>
                  <a:pt x="450376" y="846161"/>
                </a:lnTo>
                <a:lnTo>
                  <a:pt x="614149" y="846161"/>
                </a:lnTo>
                <a:lnTo>
                  <a:pt x="723331" y="900752"/>
                </a:lnTo>
                <a:lnTo>
                  <a:pt x="832513" y="818865"/>
                </a:lnTo>
                <a:lnTo>
                  <a:pt x="968991" y="709683"/>
                </a:lnTo>
                <a:lnTo>
                  <a:pt x="1105468" y="709683"/>
                </a:lnTo>
                <a:lnTo>
                  <a:pt x="1119116" y="586853"/>
                </a:lnTo>
                <a:lnTo>
                  <a:pt x="1255594" y="518615"/>
                </a:lnTo>
                <a:lnTo>
                  <a:pt x="1146411" y="272955"/>
                </a:lnTo>
                <a:lnTo>
                  <a:pt x="1255594" y="122829"/>
                </a:lnTo>
                <a:lnTo>
                  <a:pt x="1419367" y="95534"/>
                </a:lnTo>
                <a:close/>
              </a:path>
            </a:pathLst>
          </a:custGeom>
          <a:solidFill>
            <a:srgbClr val="00B0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TextBox 170"/>
          <p:cNvSpPr txBox="1"/>
          <p:nvPr/>
        </p:nvSpPr>
        <p:spPr>
          <a:xfrm>
            <a:off x="5256672" y="4369558"/>
            <a:ext cx="271249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u="sng" dirty="0" smtClean="0">
                <a:latin typeface="Calibri" pitchFamily="34" charset="0"/>
                <a:cs typeface="Calibri" pitchFamily="34" charset="0"/>
              </a:rPr>
              <a:t>Clouds Dissimilarities</a:t>
            </a:r>
            <a:endParaRPr lang="en-US" sz="2200" b="1" u="sng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172" name="Table 17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4210186"/>
              </p:ext>
            </p:extLst>
          </p:nvPr>
        </p:nvGraphicFramePr>
        <p:xfrm>
          <a:off x="4842684" y="4800443"/>
          <a:ext cx="3620072" cy="19051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5018"/>
                <a:gridCol w="905018"/>
                <a:gridCol w="905018"/>
                <a:gridCol w="905018"/>
              </a:tblGrid>
              <a:tr h="476289">
                <a:tc>
                  <a:txBody>
                    <a:bodyPr/>
                    <a:lstStyle/>
                    <a:p>
                      <a:pPr algn="ctr"/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smtClean="0">
                          <a:solidFill>
                            <a:schemeClr val="tx1"/>
                          </a:solidFill>
                        </a:rPr>
                        <a:t>Cloud 1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Cloud 2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Cloud3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7628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/>
                        <a:t>Cloud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Cambria Math" pitchFamily="18" charset="0"/>
                          <a:ea typeface="Cambria Math" pitchFamily="18" charset="0"/>
                        </a:rPr>
                        <a:t>0</a:t>
                      </a:r>
                      <a:endParaRPr lang="en-US" sz="1800" b="0" dirty="0"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b="0" dirty="0"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b="0"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/>
                </a:tc>
              </a:tr>
              <a:tr h="47628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/>
                        <a:t>Cloud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b="0" dirty="0"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Cambria Math" pitchFamily="18" charset="0"/>
                          <a:ea typeface="Cambria Math" pitchFamily="18" charset="0"/>
                        </a:rPr>
                        <a:t>0</a:t>
                      </a:r>
                      <a:endParaRPr lang="en-US" sz="1800" b="0" dirty="0"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b="0" dirty="0"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/>
                </a:tc>
              </a:tr>
              <a:tr h="47628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/>
                        <a:t>Cloud</a:t>
                      </a:r>
                      <a:r>
                        <a:rPr lang="en-US" sz="1600" b="1" baseline="0" dirty="0" smtClean="0"/>
                        <a:t> 3</a:t>
                      </a:r>
                      <a:endParaRPr lang="en-US" sz="16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b="0" dirty="0"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b="0" dirty="0"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Cambria Math" pitchFamily="18" charset="0"/>
                          <a:ea typeface="Cambria Math" pitchFamily="18" charset="0"/>
                        </a:rPr>
                        <a:t>0</a:t>
                      </a:r>
                      <a:endParaRPr lang="en-US" sz="1800" b="0" dirty="0"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179" name="Group 178"/>
          <p:cNvGrpSpPr/>
          <p:nvPr/>
        </p:nvGrpSpPr>
        <p:grpSpPr>
          <a:xfrm>
            <a:off x="5874239" y="5273428"/>
            <a:ext cx="1510349" cy="883651"/>
            <a:chOff x="5874239" y="5121028"/>
            <a:chExt cx="1510349" cy="88365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3" name="TextBox 172"/>
                <p:cNvSpPr txBox="1"/>
                <p:nvPr/>
              </p:nvSpPr>
              <p:spPr>
                <a:xfrm>
                  <a:off x="6778398" y="5121028"/>
                  <a:ext cx="60619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/>
                                <a:ea typeface="Cambria Math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itchFamily="18" charset="0"/>
                                <a:ea typeface="Cambria Math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i="1">
                                <a:latin typeface="Cambria Math" pitchFamily="18" charset="0"/>
                                <a:ea typeface="Cambria Math" pitchFamily="18" charset="0"/>
                              </a:rPr>
                              <m:t>12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73" name="TextBox 17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78398" y="5121028"/>
                  <a:ext cx="606190" cy="369332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5" name="TextBox 174"/>
                <p:cNvSpPr txBox="1"/>
                <p:nvPr/>
              </p:nvSpPr>
              <p:spPr>
                <a:xfrm>
                  <a:off x="5874239" y="5635347"/>
                  <a:ext cx="60619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/>
                                <a:ea typeface="Cambria Math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itchFamily="18" charset="0"/>
                                <a:ea typeface="Cambria Math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  <a:ea typeface="Cambria Math" pitchFamily="18" charset="0"/>
                              </a:rPr>
                              <m:t>21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75" name="TextBox 17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74239" y="5635347"/>
                  <a:ext cx="606190" cy="369332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80" name="Group 179"/>
          <p:cNvGrpSpPr/>
          <p:nvPr/>
        </p:nvGrpSpPr>
        <p:grpSpPr>
          <a:xfrm>
            <a:off x="5870448" y="5273040"/>
            <a:ext cx="2422277" cy="1344692"/>
            <a:chOff x="5870448" y="5120640"/>
            <a:chExt cx="2422277" cy="134469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4" name="TextBox 173"/>
                <p:cNvSpPr txBox="1"/>
                <p:nvPr/>
              </p:nvSpPr>
              <p:spPr>
                <a:xfrm>
                  <a:off x="7686535" y="5120640"/>
                  <a:ext cx="60619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/>
                                <a:ea typeface="Cambria Math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itchFamily="18" charset="0"/>
                                <a:ea typeface="Cambria Math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i="1">
                                <a:latin typeface="Cambria Math" pitchFamily="18" charset="0"/>
                                <a:ea typeface="Cambria Math" pitchFamily="18" charset="0"/>
                              </a:rPr>
                              <m:t>1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74" name="TextBox 17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86535" y="5120640"/>
                  <a:ext cx="606190" cy="36933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6" name="TextBox 175"/>
                <p:cNvSpPr txBox="1"/>
                <p:nvPr/>
              </p:nvSpPr>
              <p:spPr>
                <a:xfrm>
                  <a:off x="5870448" y="6096000"/>
                  <a:ext cx="60619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/>
                                <a:ea typeface="Cambria Math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itchFamily="18" charset="0"/>
                                <a:ea typeface="Cambria Math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  <a:ea typeface="Cambria Math" pitchFamily="18" charset="0"/>
                              </a:rPr>
                              <m:t>31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76" name="TextBox 17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70448" y="6096000"/>
                  <a:ext cx="606190" cy="36933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85" name="Group 184"/>
          <p:cNvGrpSpPr/>
          <p:nvPr/>
        </p:nvGrpSpPr>
        <p:grpSpPr>
          <a:xfrm>
            <a:off x="6815353" y="5787747"/>
            <a:ext cx="1477372" cy="829985"/>
            <a:chOff x="6815353" y="5635347"/>
            <a:chExt cx="1477372" cy="82998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7" name="TextBox 176"/>
                <p:cNvSpPr txBox="1"/>
                <p:nvPr/>
              </p:nvSpPr>
              <p:spPr>
                <a:xfrm>
                  <a:off x="6815353" y="6096000"/>
                  <a:ext cx="60619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/>
                                <a:ea typeface="Cambria Math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itchFamily="18" charset="0"/>
                                <a:ea typeface="Cambria Math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  <a:ea typeface="Cambria Math" pitchFamily="18" charset="0"/>
                              </a:rPr>
                              <m:t>32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77" name="TextBox 17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15353" y="6096000"/>
                  <a:ext cx="606190" cy="36933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8" name="TextBox 177"/>
                <p:cNvSpPr txBox="1"/>
                <p:nvPr/>
              </p:nvSpPr>
              <p:spPr>
                <a:xfrm>
                  <a:off x="7686535" y="5635347"/>
                  <a:ext cx="60619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/>
                                <a:ea typeface="Cambria Math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itchFamily="18" charset="0"/>
                                <a:ea typeface="Cambria Math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  <a:ea typeface="Cambria Math" pitchFamily="18" charset="0"/>
                              </a:rPr>
                              <m:t>23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78" name="TextBox 17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86535" y="5635347"/>
                  <a:ext cx="606190" cy="369332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84" name="Curved Up Arrow 183"/>
          <p:cNvSpPr/>
          <p:nvPr/>
        </p:nvSpPr>
        <p:spPr>
          <a:xfrm rot="13783613">
            <a:off x="8377133" y="1172181"/>
            <a:ext cx="830237" cy="305937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6" name="Freeform 185"/>
          <p:cNvSpPr/>
          <p:nvPr/>
        </p:nvSpPr>
        <p:spPr>
          <a:xfrm>
            <a:off x="3200400" y="1440359"/>
            <a:ext cx="2661313" cy="2047164"/>
          </a:xfrm>
          <a:custGeom>
            <a:avLst/>
            <a:gdLst>
              <a:gd name="connsiteX0" fmla="*/ 1419367 w 2661313"/>
              <a:gd name="connsiteY0" fmla="*/ 95534 h 2047164"/>
              <a:gd name="connsiteX1" fmla="*/ 1624083 w 2661313"/>
              <a:gd name="connsiteY1" fmla="*/ 0 h 2047164"/>
              <a:gd name="connsiteX2" fmla="*/ 1705970 w 2661313"/>
              <a:gd name="connsiteY2" fmla="*/ 136477 h 2047164"/>
              <a:gd name="connsiteX3" fmla="*/ 1869743 w 2661313"/>
              <a:gd name="connsiteY3" fmla="*/ 191068 h 2047164"/>
              <a:gd name="connsiteX4" fmla="*/ 1978925 w 2661313"/>
              <a:gd name="connsiteY4" fmla="*/ 232012 h 2047164"/>
              <a:gd name="connsiteX5" fmla="*/ 2033516 w 2661313"/>
              <a:gd name="connsiteY5" fmla="*/ 464023 h 2047164"/>
              <a:gd name="connsiteX6" fmla="*/ 2142698 w 2661313"/>
              <a:gd name="connsiteY6" fmla="*/ 491319 h 2047164"/>
              <a:gd name="connsiteX7" fmla="*/ 2415653 w 2661313"/>
              <a:gd name="connsiteY7" fmla="*/ 559558 h 2047164"/>
              <a:gd name="connsiteX8" fmla="*/ 2442949 w 2661313"/>
              <a:gd name="connsiteY8" fmla="*/ 668740 h 2047164"/>
              <a:gd name="connsiteX9" fmla="*/ 2565779 w 2661313"/>
              <a:gd name="connsiteY9" fmla="*/ 668740 h 2047164"/>
              <a:gd name="connsiteX10" fmla="*/ 2647665 w 2661313"/>
              <a:gd name="connsiteY10" fmla="*/ 832513 h 2047164"/>
              <a:gd name="connsiteX11" fmla="*/ 2661313 w 2661313"/>
              <a:gd name="connsiteY11" fmla="*/ 1078173 h 2047164"/>
              <a:gd name="connsiteX12" fmla="*/ 2538483 w 2661313"/>
              <a:gd name="connsiteY12" fmla="*/ 1173707 h 2047164"/>
              <a:gd name="connsiteX13" fmla="*/ 2538483 w 2661313"/>
              <a:gd name="connsiteY13" fmla="*/ 1310185 h 2047164"/>
              <a:gd name="connsiteX14" fmla="*/ 2402006 w 2661313"/>
              <a:gd name="connsiteY14" fmla="*/ 1405719 h 2047164"/>
              <a:gd name="connsiteX15" fmla="*/ 2251880 w 2661313"/>
              <a:gd name="connsiteY15" fmla="*/ 1392071 h 2047164"/>
              <a:gd name="connsiteX16" fmla="*/ 2047164 w 2661313"/>
              <a:gd name="connsiteY16" fmla="*/ 1473958 h 2047164"/>
              <a:gd name="connsiteX17" fmla="*/ 1937982 w 2661313"/>
              <a:gd name="connsiteY17" fmla="*/ 1569492 h 2047164"/>
              <a:gd name="connsiteX18" fmla="*/ 1856095 w 2661313"/>
              <a:gd name="connsiteY18" fmla="*/ 1733265 h 2047164"/>
              <a:gd name="connsiteX19" fmla="*/ 1692322 w 2661313"/>
              <a:gd name="connsiteY19" fmla="*/ 1746913 h 2047164"/>
              <a:gd name="connsiteX20" fmla="*/ 1514901 w 2661313"/>
              <a:gd name="connsiteY20" fmla="*/ 1746913 h 2047164"/>
              <a:gd name="connsiteX21" fmla="*/ 1460310 w 2661313"/>
              <a:gd name="connsiteY21" fmla="*/ 1856095 h 2047164"/>
              <a:gd name="connsiteX22" fmla="*/ 1351128 w 2661313"/>
              <a:gd name="connsiteY22" fmla="*/ 1965277 h 2047164"/>
              <a:gd name="connsiteX23" fmla="*/ 1173707 w 2661313"/>
              <a:gd name="connsiteY23" fmla="*/ 1965277 h 2047164"/>
              <a:gd name="connsiteX24" fmla="*/ 955343 w 2661313"/>
              <a:gd name="connsiteY24" fmla="*/ 1965277 h 2047164"/>
              <a:gd name="connsiteX25" fmla="*/ 750626 w 2661313"/>
              <a:gd name="connsiteY25" fmla="*/ 2047164 h 2047164"/>
              <a:gd name="connsiteX26" fmla="*/ 477671 w 2661313"/>
              <a:gd name="connsiteY26" fmla="*/ 1965277 h 2047164"/>
              <a:gd name="connsiteX27" fmla="*/ 327546 w 2661313"/>
              <a:gd name="connsiteY27" fmla="*/ 1869743 h 2047164"/>
              <a:gd name="connsiteX28" fmla="*/ 177420 w 2661313"/>
              <a:gd name="connsiteY28" fmla="*/ 1733265 h 2047164"/>
              <a:gd name="connsiteX29" fmla="*/ 40943 w 2661313"/>
              <a:gd name="connsiteY29" fmla="*/ 1555844 h 2047164"/>
              <a:gd name="connsiteX30" fmla="*/ 0 w 2661313"/>
              <a:gd name="connsiteY30" fmla="*/ 1392071 h 2047164"/>
              <a:gd name="connsiteX31" fmla="*/ 0 w 2661313"/>
              <a:gd name="connsiteY31" fmla="*/ 1241946 h 2047164"/>
              <a:gd name="connsiteX32" fmla="*/ 68238 w 2661313"/>
              <a:gd name="connsiteY32" fmla="*/ 1050877 h 2047164"/>
              <a:gd name="connsiteX33" fmla="*/ 232011 w 2661313"/>
              <a:gd name="connsiteY33" fmla="*/ 968991 h 2047164"/>
              <a:gd name="connsiteX34" fmla="*/ 409432 w 2661313"/>
              <a:gd name="connsiteY34" fmla="*/ 928047 h 2047164"/>
              <a:gd name="connsiteX35" fmla="*/ 450376 w 2661313"/>
              <a:gd name="connsiteY35" fmla="*/ 846161 h 2047164"/>
              <a:gd name="connsiteX36" fmla="*/ 614149 w 2661313"/>
              <a:gd name="connsiteY36" fmla="*/ 846161 h 2047164"/>
              <a:gd name="connsiteX37" fmla="*/ 723331 w 2661313"/>
              <a:gd name="connsiteY37" fmla="*/ 900752 h 2047164"/>
              <a:gd name="connsiteX38" fmla="*/ 832513 w 2661313"/>
              <a:gd name="connsiteY38" fmla="*/ 818865 h 2047164"/>
              <a:gd name="connsiteX39" fmla="*/ 968991 w 2661313"/>
              <a:gd name="connsiteY39" fmla="*/ 709683 h 2047164"/>
              <a:gd name="connsiteX40" fmla="*/ 1105468 w 2661313"/>
              <a:gd name="connsiteY40" fmla="*/ 709683 h 2047164"/>
              <a:gd name="connsiteX41" fmla="*/ 1119116 w 2661313"/>
              <a:gd name="connsiteY41" fmla="*/ 586853 h 2047164"/>
              <a:gd name="connsiteX42" fmla="*/ 1255594 w 2661313"/>
              <a:gd name="connsiteY42" fmla="*/ 518615 h 2047164"/>
              <a:gd name="connsiteX43" fmla="*/ 1146411 w 2661313"/>
              <a:gd name="connsiteY43" fmla="*/ 272955 h 2047164"/>
              <a:gd name="connsiteX44" fmla="*/ 1255594 w 2661313"/>
              <a:gd name="connsiteY44" fmla="*/ 122829 h 2047164"/>
              <a:gd name="connsiteX45" fmla="*/ 1419367 w 2661313"/>
              <a:gd name="connsiteY45" fmla="*/ 95534 h 2047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2661313" h="2047164">
                <a:moveTo>
                  <a:pt x="1419367" y="95534"/>
                </a:moveTo>
                <a:lnTo>
                  <a:pt x="1624083" y="0"/>
                </a:lnTo>
                <a:lnTo>
                  <a:pt x="1705970" y="136477"/>
                </a:lnTo>
                <a:lnTo>
                  <a:pt x="1869743" y="191068"/>
                </a:lnTo>
                <a:lnTo>
                  <a:pt x="1978925" y="232012"/>
                </a:lnTo>
                <a:lnTo>
                  <a:pt x="2033516" y="464023"/>
                </a:lnTo>
                <a:lnTo>
                  <a:pt x="2142698" y="491319"/>
                </a:lnTo>
                <a:lnTo>
                  <a:pt x="2415653" y="559558"/>
                </a:lnTo>
                <a:lnTo>
                  <a:pt x="2442949" y="668740"/>
                </a:lnTo>
                <a:lnTo>
                  <a:pt x="2565779" y="668740"/>
                </a:lnTo>
                <a:lnTo>
                  <a:pt x="2647665" y="832513"/>
                </a:lnTo>
                <a:lnTo>
                  <a:pt x="2661313" y="1078173"/>
                </a:lnTo>
                <a:lnTo>
                  <a:pt x="2538483" y="1173707"/>
                </a:lnTo>
                <a:lnTo>
                  <a:pt x="2538483" y="1310185"/>
                </a:lnTo>
                <a:lnTo>
                  <a:pt x="2402006" y="1405719"/>
                </a:lnTo>
                <a:lnTo>
                  <a:pt x="2251880" y="1392071"/>
                </a:lnTo>
                <a:lnTo>
                  <a:pt x="2047164" y="1473958"/>
                </a:lnTo>
                <a:lnTo>
                  <a:pt x="1937982" y="1569492"/>
                </a:lnTo>
                <a:lnTo>
                  <a:pt x="1856095" y="1733265"/>
                </a:lnTo>
                <a:lnTo>
                  <a:pt x="1692322" y="1746913"/>
                </a:lnTo>
                <a:lnTo>
                  <a:pt x="1514901" y="1746913"/>
                </a:lnTo>
                <a:lnTo>
                  <a:pt x="1460310" y="1856095"/>
                </a:lnTo>
                <a:lnTo>
                  <a:pt x="1351128" y="1965277"/>
                </a:lnTo>
                <a:lnTo>
                  <a:pt x="1173707" y="1965277"/>
                </a:lnTo>
                <a:lnTo>
                  <a:pt x="955343" y="1965277"/>
                </a:lnTo>
                <a:lnTo>
                  <a:pt x="750626" y="2047164"/>
                </a:lnTo>
                <a:lnTo>
                  <a:pt x="477671" y="1965277"/>
                </a:lnTo>
                <a:lnTo>
                  <a:pt x="327546" y="1869743"/>
                </a:lnTo>
                <a:lnTo>
                  <a:pt x="177420" y="1733265"/>
                </a:lnTo>
                <a:lnTo>
                  <a:pt x="40943" y="1555844"/>
                </a:lnTo>
                <a:lnTo>
                  <a:pt x="0" y="1392071"/>
                </a:lnTo>
                <a:lnTo>
                  <a:pt x="0" y="1241946"/>
                </a:lnTo>
                <a:lnTo>
                  <a:pt x="68238" y="1050877"/>
                </a:lnTo>
                <a:lnTo>
                  <a:pt x="232011" y="968991"/>
                </a:lnTo>
                <a:lnTo>
                  <a:pt x="409432" y="928047"/>
                </a:lnTo>
                <a:lnTo>
                  <a:pt x="450376" y="846161"/>
                </a:lnTo>
                <a:lnTo>
                  <a:pt x="614149" y="846161"/>
                </a:lnTo>
                <a:lnTo>
                  <a:pt x="723331" y="900752"/>
                </a:lnTo>
                <a:lnTo>
                  <a:pt x="832513" y="818865"/>
                </a:lnTo>
                <a:lnTo>
                  <a:pt x="968991" y="709683"/>
                </a:lnTo>
                <a:lnTo>
                  <a:pt x="1105468" y="709683"/>
                </a:lnTo>
                <a:lnTo>
                  <a:pt x="1119116" y="586853"/>
                </a:lnTo>
                <a:lnTo>
                  <a:pt x="1255594" y="518615"/>
                </a:lnTo>
                <a:lnTo>
                  <a:pt x="1146411" y="272955"/>
                </a:lnTo>
                <a:lnTo>
                  <a:pt x="1255594" y="122829"/>
                </a:lnTo>
                <a:lnTo>
                  <a:pt x="1419367" y="95534"/>
                </a:lnTo>
                <a:close/>
              </a:path>
            </a:pathLst>
          </a:custGeom>
          <a:solidFill>
            <a:srgbClr val="00B0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reeform 1"/>
          <p:cNvSpPr/>
          <p:nvPr/>
        </p:nvSpPr>
        <p:spPr>
          <a:xfrm>
            <a:off x="6073629" y="1664765"/>
            <a:ext cx="2835479" cy="1661020"/>
          </a:xfrm>
          <a:custGeom>
            <a:avLst/>
            <a:gdLst>
              <a:gd name="connsiteX0" fmla="*/ 402672 w 2835479"/>
              <a:gd name="connsiteY0" fmla="*/ 0 h 1661020"/>
              <a:gd name="connsiteX1" fmla="*/ 587230 w 2835479"/>
              <a:gd name="connsiteY1" fmla="*/ 100667 h 1661020"/>
              <a:gd name="connsiteX2" fmla="*/ 721454 w 2835479"/>
              <a:gd name="connsiteY2" fmla="*/ 318781 h 1661020"/>
              <a:gd name="connsiteX3" fmla="*/ 721454 w 2835479"/>
              <a:gd name="connsiteY3" fmla="*/ 528506 h 1661020"/>
              <a:gd name="connsiteX4" fmla="*/ 721454 w 2835479"/>
              <a:gd name="connsiteY4" fmla="*/ 721453 h 1661020"/>
              <a:gd name="connsiteX5" fmla="*/ 780177 w 2835479"/>
              <a:gd name="connsiteY5" fmla="*/ 788565 h 1661020"/>
              <a:gd name="connsiteX6" fmla="*/ 897622 w 2835479"/>
              <a:gd name="connsiteY6" fmla="*/ 788565 h 1661020"/>
              <a:gd name="connsiteX7" fmla="*/ 1182848 w 2835479"/>
              <a:gd name="connsiteY7" fmla="*/ 713064 h 1661020"/>
              <a:gd name="connsiteX8" fmla="*/ 1409351 w 2835479"/>
              <a:gd name="connsiteY8" fmla="*/ 713064 h 1661020"/>
              <a:gd name="connsiteX9" fmla="*/ 1602298 w 2835479"/>
              <a:gd name="connsiteY9" fmla="*/ 671119 h 1661020"/>
              <a:gd name="connsiteX10" fmla="*/ 1686188 w 2835479"/>
              <a:gd name="connsiteY10" fmla="*/ 545284 h 1661020"/>
              <a:gd name="connsiteX11" fmla="*/ 1837189 w 2835479"/>
              <a:gd name="connsiteY11" fmla="*/ 427838 h 1661020"/>
              <a:gd name="connsiteX12" fmla="*/ 1963024 w 2835479"/>
              <a:gd name="connsiteY12" fmla="*/ 285225 h 1661020"/>
              <a:gd name="connsiteX13" fmla="*/ 1979802 w 2835479"/>
              <a:gd name="connsiteY13" fmla="*/ 125834 h 1661020"/>
              <a:gd name="connsiteX14" fmla="*/ 2080470 w 2835479"/>
              <a:gd name="connsiteY14" fmla="*/ 33555 h 1661020"/>
              <a:gd name="connsiteX15" fmla="*/ 2248250 w 2835479"/>
              <a:gd name="connsiteY15" fmla="*/ 33555 h 1661020"/>
              <a:gd name="connsiteX16" fmla="*/ 2457975 w 2835479"/>
              <a:gd name="connsiteY16" fmla="*/ 33555 h 1661020"/>
              <a:gd name="connsiteX17" fmla="*/ 2718033 w 2835479"/>
              <a:gd name="connsiteY17" fmla="*/ 176168 h 1661020"/>
              <a:gd name="connsiteX18" fmla="*/ 2835479 w 2835479"/>
              <a:gd name="connsiteY18" fmla="*/ 402671 h 1661020"/>
              <a:gd name="connsiteX19" fmla="*/ 2835479 w 2835479"/>
              <a:gd name="connsiteY19" fmla="*/ 612396 h 1661020"/>
              <a:gd name="connsiteX20" fmla="*/ 2810312 w 2835479"/>
              <a:gd name="connsiteY20" fmla="*/ 822121 h 1661020"/>
              <a:gd name="connsiteX21" fmla="*/ 2676088 w 2835479"/>
              <a:gd name="connsiteY21" fmla="*/ 1124124 h 1661020"/>
              <a:gd name="connsiteX22" fmla="*/ 2567032 w 2835479"/>
              <a:gd name="connsiteY22" fmla="*/ 1325460 h 1661020"/>
              <a:gd name="connsiteX23" fmla="*/ 2416030 w 2835479"/>
              <a:gd name="connsiteY23" fmla="*/ 1451295 h 1661020"/>
              <a:gd name="connsiteX24" fmla="*/ 2239861 w 2835479"/>
              <a:gd name="connsiteY24" fmla="*/ 1535185 h 1661020"/>
              <a:gd name="connsiteX25" fmla="*/ 1879134 w 2835479"/>
              <a:gd name="connsiteY25" fmla="*/ 1652631 h 1661020"/>
              <a:gd name="connsiteX26" fmla="*/ 1602298 w 2835479"/>
              <a:gd name="connsiteY26" fmla="*/ 1661020 h 1661020"/>
              <a:gd name="connsiteX27" fmla="*/ 1367406 w 2835479"/>
              <a:gd name="connsiteY27" fmla="*/ 1661020 h 1661020"/>
              <a:gd name="connsiteX28" fmla="*/ 1023457 w 2835479"/>
              <a:gd name="connsiteY28" fmla="*/ 1661020 h 1661020"/>
              <a:gd name="connsiteX29" fmla="*/ 746621 w 2835479"/>
              <a:gd name="connsiteY29" fmla="*/ 1652631 h 1661020"/>
              <a:gd name="connsiteX30" fmla="*/ 377505 w 2835479"/>
              <a:gd name="connsiteY30" fmla="*/ 1510018 h 1661020"/>
              <a:gd name="connsiteX31" fmla="*/ 92279 w 2835479"/>
              <a:gd name="connsiteY31" fmla="*/ 1275126 h 1661020"/>
              <a:gd name="connsiteX32" fmla="*/ 50334 w 2835479"/>
              <a:gd name="connsiteY32" fmla="*/ 1208014 h 1661020"/>
              <a:gd name="connsiteX33" fmla="*/ 0 w 2835479"/>
              <a:gd name="connsiteY33" fmla="*/ 872455 h 1661020"/>
              <a:gd name="connsiteX34" fmla="*/ 0 w 2835479"/>
              <a:gd name="connsiteY34" fmla="*/ 654341 h 1661020"/>
              <a:gd name="connsiteX35" fmla="*/ 58723 w 2835479"/>
              <a:gd name="connsiteY35" fmla="*/ 343948 h 1661020"/>
              <a:gd name="connsiteX36" fmla="*/ 201336 w 2835479"/>
              <a:gd name="connsiteY36" fmla="*/ 92278 h 1661020"/>
              <a:gd name="connsiteX37" fmla="*/ 335560 w 2835479"/>
              <a:gd name="connsiteY37" fmla="*/ 0 h 1661020"/>
              <a:gd name="connsiteX38" fmla="*/ 402672 w 2835479"/>
              <a:gd name="connsiteY38" fmla="*/ 0 h 1661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2835479" h="1661020">
                <a:moveTo>
                  <a:pt x="402672" y="0"/>
                </a:moveTo>
                <a:lnTo>
                  <a:pt x="587230" y="100667"/>
                </a:lnTo>
                <a:lnTo>
                  <a:pt x="721454" y="318781"/>
                </a:lnTo>
                <a:lnTo>
                  <a:pt x="721454" y="528506"/>
                </a:lnTo>
                <a:lnTo>
                  <a:pt x="721454" y="721453"/>
                </a:lnTo>
                <a:lnTo>
                  <a:pt x="780177" y="788565"/>
                </a:lnTo>
                <a:lnTo>
                  <a:pt x="897622" y="788565"/>
                </a:lnTo>
                <a:lnTo>
                  <a:pt x="1182848" y="713064"/>
                </a:lnTo>
                <a:lnTo>
                  <a:pt x="1409351" y="713064"/>
                </a:lnTo>
                <a:lnTo>
                  <a:pt x="1602298" y="671119"/>
                </a:lnTo>
                <a:lnTo>
                  <a:pt x="1686188" y="545284"/>
                </a:lnTo>
                <a:lnTo>
                  <a:pt x="1837189" y="427838"/>
                </a:lnTo>
                <a:lnTo>
                  <a:pt x="1963024" y="285225"/>
                </a:lnTo>
                <a:lnTo>
                  <a:pt x="1979802" y="125834"/>
                </a:lnTo>
                <a:lnTo>
                  <a:pt x="2080470" y="33555"/>
                </a:lnTo>
                <a:lnTo>
                  <a:pt x="2248250" y="33555"/>
                </a:lnTo>
                <a:lnTo>
                  <a:pt x="2457975" y="33555"/>
                </a:lnTo>
                <a:lnTo>
                  <a:pt x="2718033" y="176168"/>
                </a:lnTo>
                <a:lnTo>
                  <a:pt x="2835479" y="402671"/>
                </a:lnTo>
                <a:lnTo>
                  <a:pt x="2835479" y="612396"/>
                </a:lnTo>
                <a:lnTo>
                  <a:pt x="2810312" y="822121"/>
                </a:lnTo>
                <a:lnTo>
                  <a:pt x="2676088" y="1124124"/>
                </a:lnTo>
                <a:lnTo>
                  <a:pt x="2567032" y="1325460"/>
                </a:lnTo>
                <a:lnTo>
                  <a:pt x="2416030" y="1451295"/>
                </a:lnTo>
                <a:lnTo>
                  <a:pt x="2239861" y="1535185"/>
                </a:lnTo>
                <a:lnTo>
                  <a:pt x="1879134" y="1652631"/>
                </a:lnTo>
                <a:lnTo>
                  <a:pt x="1602298" y="1661020"/>
                </a:lnTo>
                <a:lnTo>
                  <a:pt x="1367406" y="1661020"/>
                </a:lnTo>
                <a:lnTo>
                  <a:pt x="1023457" y="1661020"/>
                </a:lnTo>
                <a:lnTo>
                  <a:pt x="746621" y="1652631"/>
                </a:lnTo>
                <a:lnTo>
                  <a:pt x="377505" y="1510018"/>
                </a:lnTo>
                <a:lnTo>
                  <a:pt x="92279" y="1275126"/>
                </a:lnTo>
                <a:lnTo>
                  <a:pt x="50334" y="1208014"/>
                </a:lnTo>
                <a:lnTo>
                  <a:pt x="0" y="872455"/>
                </a:lnTo>
                <a:lnTo>
                  <a:pt x="0" y="654341"/>
                </a:lnTo>
                <a:lnTo>
                  <a:pt x="58723" y="343948"/>
                </a:lnTo>
                <a:lnTo>
                  <a:pt x="201336" y="92278"/>
                </a:lnTo>
                <a:lnTo>
                  <a:pt x="335560" y="0"/>
                </a:lnTo>
                <a:lnTo>
                  <a:pt x="402672" y="0"/>
                </a:lnTo>
                <a:close/>
              </a:path>
            </a:pathLst>
          </a:custGeom>
          <a:solidFill>
            <a:srgbClr val="00B0F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Freeform 113"/>
          <p:cNvSpPr/>
          <p:nvPr/>
        </p:nvSpPr>
        <p:spPr>
          <a:xfrm rot="19569530">
            <a:off x="5992736" y="1558370"/>
            <a:ext cx="2835479" cy="1661020"/>
          </a:xfrm>
          <a:custGeom>
            <a:avLst/>
            <a:gdLst>
              <a:gd name="connsiteX0" fmla="*/ 402672 w 2835479"/>
              <a:gd name="connsiteY0" fmla="*/ 0 h 1661020"/>
              <a:gd name="connsiteX1" fmla="*/ 587230 w 2835479"/>
              <a:gd name="connsiteY1" fmla="*/ 100667 h 1661020"/>
              <a:gd name="connsiteX2" fmla="*/ 721454 w 2835479"/>
              <a:gd name="connsiteY2" fmla="*/ 318781 h 1661020"/>
              <a:gd name="connsiteX3" fmla="*/ 721454 w 2835479"/>
              <a:gd name="connsiteY3" fmla="*/ 528506 h 1661020"/>
              <a:gd name="connsiteX4" fmla="*/ 721454 w 2835479"/>
              <a:gd name="connsiteY4" fmla="*/ 721453 h 1661020"/>
              <a:gd name="connsiteX5" fmla="*/ 780177 w 2835479"/>
              <a:gd name="connsiteY5" fmla="*/ 788565 h 1661020"/>
              <a:gd name="connsiteX6" fmla="*/ 897622 w 2835479"/>
              <a:gd name="connsiteY6" fmla="*/ 788565 h 1661020"/>
              <a:gd name="connsiteX7" fmla="*/ 1182848 w 2835479"/>
              <a:gd name="connsiteY7" fmla="*/ 713064 h 1661020"/>
              <a:gd name="connsiteX8" fmla="*/ 1409351 w 2835479"/>
              <a:gd name="connsiteY8" fmla="*/ 713064 h 1661020"/>
              <a:gd name="connsiteX9" fmla="*/ 1602298 w 2835479"/>
              <a:gd name="connsiteY9" fmla="*/ 671119 h 1661020"/>
              <a:gd name="connsiteX10" fmla="*/ 1686188 w 2835479"/>
              <a:gd name="connsiteY10" fmla="*/ 545284 h 1661020"/>
              <a:gd name="connsiteX11" fmla="*/ 1837189 w 2835479"/>
              <a:gd name="connsiteY11" fmla="*/ 427838 h 1661020"/>
              <a:gd name="connsiteX12" fmla="*/ 1963024 w 2835479"/>
              <a:gd name="connsiteY12" fmla="*/ 285225 h 1661020"/>
              <a:gd name="connsiteX13" fmla="*/ 1979802 w 2835479"/>
              <a:gd name="connsiteY13" fmla="*/ 125834 h 1661020"/>
              <a:gd name="connsiteX14" fmla="*/ 2080470 w 2835479"/>
              <a:gd name="connsiteY14" fmla="*/ 33555 h 1661020"/>
              <a:gd name="connsiteX15" fmla="*/ 2248250 w 2835479"/>
              <a:gd name="connsiteY15" fmla="*/ 33555 h 1661020"/>
              <a:gd name="connsiteX16" fmla="*/ 2457975 w 2835479"/>
              <a:gd name="connsiteY16" fmla="*/ 33555 h 1661020"/>
              <a:gd name="connsiteX17" fmla="*/ 2718033 w 2835479"/>
              <a:gd name="connsiteY17" fmla="*/ 176168 h 1661020"/>
              <a:gd name="connsiteX18" fmla="*/ 2835479 w 2835479"/>
              <a:gd name="connsiteY18" fmla="*/ 402671 h 1661020"/>
              <a:gd name="connsiteX19" fmla="*/ 2835479 w 2835479"/>
              <a:gd name="connsiteY19" fmla="*/ 612396 h 1661020"/>
              <a:gd name="connsiteX20" fmla="*/ 2810312 w 2835479"/>
              <a:gd name="connsiteY20" fmla="*/ 822121 h 1661020"/>
              <a:gd name="connsiteX21" fmla="*/ 2676088 w 2835479"/>
              <a:gd name="connsiteY21" fmla="*/ 1124124 h 1661020"/>
              <a:gd name="connsiteX22" fmla="*/ 2567032 w 2835479"/>
              <a:gd name="connsiteY22" fmla="*/ 1325460 h 1661020"/>
              <a:gd name="connsiteX23" fmla="*/ 2416030 w 2835479"/>
              <a:gd name="connsiteY23" fmla="*/ 1451295 h 1661020"/>
              <a:gd name="connsiteX24" fmla="*/ 2239861 w 2835479"/>
              <a:gd name="connsiteY24" fmla="*/ 1535185 h 1661020"/>
              <a:gd name="connsiteX25" fmla="*/ 1879134 w 2835479"/>
              <a:gd name="connsiteY25" fmla="*/ 1652631 h 1661020"/>
              <a:gd name="connsiteX26" fmla="*/ 1602298 w 2835479"/>
              <a:gd name="connsiteY26" fmla="*/ 1661020 h 1661020"/>
              <a:gd name="connsiteX27" fmla="*/ 1367406 w 2835479"/>
              <a:gd name="connsiteY27" fmla="*/ 1661020 h 1661020"/>
              <a:gd name="connsiteX28" fmla="*/ 1023457 w 2835479"/>
              <a:gd name="connsiteY28" fmla="*/ 1661020 h 1661020"/>
              <a:gd name="connsiteX29" fmla="*/ 746621 w 2835479"/>
              <a:gd name="connsiteY29" fmla="*/ 1652631 h 1661020"/>
              <a:gd name="connsiteX30" fmla="*/ 377505 w 2835479"/>
              <a:gd name="connsiteY30" fmla="*/ 1510018 h 1661020"/>
              <a:gd name="connsiteX31" fmla="*/ 92279 w 2835479"/>
              <a:gd name="connsiteY31" fmla="*/ 1275126 h 1661020"/>
              <a:gd name="connsiteX32" fmla="*/ 50334 w 2835479"/>
              <a:gd name="connsiteY32" fmla="*/ 1208014 h 1661020"/>
              <a:gd name="connsiteX33" fmla="*/ 0 w 2835479"/>
              <a:gd name="connsiteY33" fmla="*/ 872455 h 1661020"/>
              <a:gd name="connsiteX34" fmla="*/ 0 w 2835479"/>
              <a:gd name="connsiteY34" fmla="*/ 654341 h 1661020"/>
              <a:gd name="connsiteX35" fmla="*/ 58723 w 2835479"/>
              <a:gd name="connsiteY35" fmla="*/ 343948 h 1661020"/>
              <a:gd name="connsiteX36" fmla="*/ 201336 w 2835479"/>
              <a:gd name="connsiteY36" fmla="*/ 92278 h 1661020"/>
              <a:gd name="connsiteX37" fmla="*/ 335560 w 2835479"/>
              <a:gd name="connsiteY37" fmla="*/ 0 h 1661020"/>
              <a:gd name="connsiteX38" fmla="*/ 402672 w 2835479"/>
              <a:gd name="connsiteY38" fmla="*/ 0 h 1661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2835479" h="1661020">
                <a:moveTo>
                  <a:pt x="402672" y="0"/>
                </a:moveTo>
                <a:lnTo>
                  <a:pt x="587230" y="100667"/>
                </a:lnTo>
                <a:lnTo>
                  <a:pt x="721454" y="318781"/>
                </a:lnTo>
                <a:lnTo>
                  <a:pt x="721454" y="528506"/>
                </a:lnTo>
                <a:lnTo>
                  <a:pt x="721454" y="721453"/>
                </a:lnTo>
                <a:lnTo>
                  <a:pt x="780177" y="788565"/>
                </a:lnTo>
                <a:lnTo>
                  <a:pt x="897622" y="788565"/>
                </a:lnTo>
                <a:lnTo>
                  <a:pt x="1182848" y="713064"/>
                </a:lnTo>
                <a:lnTo>
                  <a:pt x="1409351" y="713064"/>
                </a:lnTo>
                <a:lnTo>
                  <a:pt x="1602298" y="671119"/>
                </a:lnTo>
                <a:lnTo>
                  <a:pt x="1686188" y="545284"/>
                </a:lnTo>
                <a:lnTo>
                  <a:pt x="1837189" y="427838"/>
                </a:lnTo>
                <a:lnTo>
                  <a:pt x="1963024" y="285225"/>
                </a:lnTo>
                <a:lnTo>
                  <a:pt x="1979802" y="125834"/>
                </a:lnTo>
                <a:lnTo>
                  <a:pt x="2080470" y="33555"/>
                </a:lnTo>
                <a:lnTo>
                  <a:pt x="2248250" y="33555"/>
                </a:lnTo>
                <a:lnTo>
                  <a:pt x="2457975" y="33555"/>
                </a:lnTo>
                <a:lnTo>
                  <a:pt x="2718033" y="176168"/>
                </a:lnTo>
                <a:lnTo>
                  <a:pt x="2835479" y="402671"/>
                </a:lnTo>
                <a:lnTo>
                  <a:pt x="2835479" y="612396"/>
                </a:lnTo>
                <a:lnTo>
                  <a:pt x="2810312" y="822121"/>
                </a:lnTo>
                <a:lnTo>
                  <a:pt x="2676088" y="1124124"/>
                </a:lnTo>
                <a:lnTo>
                  <a:pt x="2567032" y="1325460"/>
                </a:lnTo>
                <a:lnTo>
                  <a:pt x="2416030" y="1451295"/>
                </a:lnTo>
                <a:lnTo>
                  <a:pt x="2239861" y="1535185"/>
                </a:lnTo>
                <a:lnTo>
                  <a:pt x="1879134" y="1652631"/>
                </a:lnTo>
                <a:lnTo>
                  <a:pt x="1602298" y="1661020"/>
                </a:lnTo>
                <a:lnTo>
                  <a:pt x="1367406" y="1661020"/>
                </a:lnTo>
                <a:lnTo>
                  <a:pt x="1023457" y="1661020"/>
                </a:lnTo>
                <a:lnTo>
                  <a:pt x="746621" y="1652631"/>
                </a:lnTo>
                <a:lnTo>
                  <a:pt x="377505" y="1510018"/>
                </a:lnTo>
                <a:lnTo>
                  <a:pt x="92279" y="1275126"/>
                </a:lnTo>
                <a:lnTo>
                  <a:pt x="50334" y="1208014"/>
                </a:lnTo>
                <a:lnTo>
                  <a:pt x="0" y="872455"/>
                </a:lnTo>
                <a:lnTo>
                  <a:pt x="0" y="654341"/>
                </a:lnTo>
                <a:lnTo>
                  <a:pt x="58723" y="343948"/>
                </a:lnTo>
                <a:lnTo>
                  <a:pt x="201336" y="92278"/>
                </a:lnTo>
                <a:lnTo>
                  <a:pt x="335560" y="0"/>
                </a:lnTo>
                <a:lnTo>
                  <a:pt x="402672" y="0"/>
                </a:lnTo>
                <a:close/>
              </a:path>
            </a:pathLst>
          </a:custGeom>
          <a:solidFill>
            <a:srgbClr val="00B0F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558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8.32562E-8 L 0.13489 0.45375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36" y="226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7.40056E-8 L -0.18716 0.43918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58" y="219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51076E-7 L -0.50209 0.42817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104" y="21397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7.40056E-8 L -0.18716 0.41697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58" y="208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" grpId="0" animBg="1"/>
      <p:bldP spid="64" grpId="0" animBg="1"/>
      <p:bldP spid="167" grpId="0" animBg="1"/>
      <p:bldP spid="167" grpId="1" animBg="1"/>
      <p:bldP spid="167" grpId="2" animBg="1"/>
      <p:bldP spid="168" grpId="0" animBg="1"/>
      <p:bldP spid="168" grpId="1" animBg="1"/>
      <p:bldP spid="168" grpId="2" animBg="1"/>
      <p:bldP spid="184" grpId="0" animBg="1"/>
      <p:bldP spid="184" grpId="1" animBg="1"/>
      <p:bldP spid="186" grpId="0" animBg="1"/>
      <p:bldP spid="186" grpId="1" animBg="1"/>
      <p:bldP spid="2" grpId="0" animBg="1"/>
      <p:bldP spid="114" grpId="0" animBg="1"/>
      <p:bldP spid="114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Working Hypothesis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38200" y="762000"/>
            <a:ext cx="7772400" cy="5105400"/>
          </a:xfrm>
        </p:spPr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Variation of the proxy’s uncertainty cloud’s shape </a:t>
            </a:r>
            <a:r>
              <a:rPr lang="en-US" dirty="0" smtClean="0"/>
              <a:t>is representative of </a:t>
            </a:r>
            <a:r>
              <a:rPr lang="en-US" dirty="0" smtClean="0">
                <a:solidFill>
                  <a:srgbClr val="FF0000"/>
                </a:solidFill>
              </a:rPr>
              <a:t>variations of flow parameter’s uncertainty cloud shape</a:t>
            </a:r>
            <a:r>
              <a:rPr lang="en-US" dirty="0" smtClean="0"/>
              <a:t> for </a:t>
            </a:r>
            <a:r>
              <a:rPr lang="en-US" u="sng" dirty="0" smtClean="0"/>
              <a:t>different complexity levels</a:t>
            </a:r>
            <a:endParaRPr lang="en-US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1143000" y="3037514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100 + Faults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46495" y="3658782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90 Faults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3000" y="4268382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80 Faults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83615" y="6097182"/>
            <a:ext cx="17357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30 Faults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rot="16200000">
            <a:off x="857935" y="4505050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Arial" pitchFamily="34" charset="0"/>
                <a:cs typeface="Arial" pitchFamily="34" charset="0"/>
              </a:rPr>
              <a:t>…</a:t>
            </a:r>
            <a:endParaRPr lang="en-US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96304" y="2961314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100 + Faults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899799" y="3582582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90 Faults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896304" y="4192182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80 Faults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 rot="16200000">
            <a:off x="5611238" y="4428849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Arial" pitchFamily="34" charset="0"/>
                <a:cs typeface="Arial" pitchFamily="34" charset="0"/>
              </a:rPr>
              <a:t>…</a:t>
            </a:r>
            <a:endParaRPr lang="en-US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2743200" y="3037514"/>
            <a:ext cx="838200" cy="457200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2926081" y="3189914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3078481" y="3113714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3230881" y="3113714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3383281" y="3144195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3002281" y="3296595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3154681" y="3296595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3307081" y="3342314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3383281" y="3266114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3154681" y="3189914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2743200" y="3647114"/>
            <a:ext cx="838200" cy="457200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2895600" y="3753795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3154681" y="3723314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3307081" y="3723314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3459481" y="3829995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2895600" y="3951914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3154681" y="3982395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3307081" y="3875714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3383281" y="3982395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3124200" y="3829995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2743200" y="4256714"/>
            <a:ext cx="838200" cy="457200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2926081" y="4409114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3078481" y="4332914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3230881" y="4332914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3383281" y="4363395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2971800" y="4591995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3230881" y="4591995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3307081" y="4561514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3383281" y="4485314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3124200" y="4485314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1104900" y="5563782"/>
            <a:ext cx="1790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40 Faults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Oval 47"/>
          <p:cNvSpPr/>
          <p:nvPr/>
        </p:nvSpPr>
        <p:spPr>
          <a:xfrm>
            <a:off x="2857500" y="5508206"/>
            <a:ext cx="838200" cy="457200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3040381" y="5660606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3124200" y="5552114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3345181" y="5584406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3497581" y="5614887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3048000" y="5811195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3268981" y="5811195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3421381" y="5813006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3497581" y="5736806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3230881" y="5734995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3352800" y="6420795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3535681" y="6420795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3383281" y="6161714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3429000" y="6237914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3086100" y="6388503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3200400" y="6314114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3352800" y="6314114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3535681" y="6314114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3268981" y="6237914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Freeform 67"/>
          <p:cNvSpPr/>
          <p:nvPr/>
        </p:nvSpPr>
        <p:spPr>
          <a:xfrm>
            <a:off x="2936147" y="6082718"/>
            <a:ext cx="788565" cy="385893"/>
          </a:xfrm>
          <a:custGeom>
            <a:avLst/>
            <a:gdLst>
              <a:gd name="connsiteX0" fmla="*/ 0 w 788565"/>
              <a:gd name="connsiteY0" fmla="*/ 385893 h 385893"/>
              <a:gd name="connsiteX1" fmla="*/ 478172 w 788565"/>
              <a:gd name="connsiteY1" fmla="*/ 0 h 385893"/>
              <a:gd name="connsiteX2" fmla="*/ 788565 w 788565"/>
              <a:gd name="connsiteY2" fmla="*/ 385893 h 385893"/>
              <a:gd name="connsiteX3" fmla="*/ 0 w 788565"/>
              <a:gd name="connsiteY3" fmla="*/ 385893 h 385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8565" h="385893">
                <a:moveTo>
                  <a:pt x="0" y="385893"/>
                </a:moveTo>
                <a:lnTo>
                  <a:pt x="478172" y="0"/>
                </a:lnTo>
                <a:lnTo>
                  <a:pt x="788565" y="385893"/>
                </a:lnTo>
                <a:lnTo>
                  <a:pt x="0" y="385893"/>
                </a:lnTo>
                <a:close/>
              </a:path>
            </a:pathLst>
          </a:cu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/>
          <p:cNvSpPr/>
          <p:nvPr/>
        </p:nvSpPr>
        <p:spPr>
          <a:xfrm>
            <a:off x="7696200" y="3050796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/>
          <p:cNvSpPr/>
          <p:nvPr/>
        </p:nvSpPr>
        <p:spPr>
          <a:xfrm>
            <a:off x="7879081" y="3126996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/>
          <p:cNvSpPr/>
          <p:nvPr/>
        </p:nvSpPr>
        <p:spPr>
          <a:xfrm>
            <a:off x="7543800" y="3157477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/>
          <p:cNvSpPr/>
          <p:nvPr/>
        </p:nvSpPr>
        <p:spPr>
          <a:xfrm>
            <a:off x="8183881" y="3386077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/>
          <p:cNvSpPr/>
          <p:nvPr/>
        </p:nvSpPr>
        <p:spPr>
          <a:xfrm>
            <a:off x="7696200" y="3203196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/>
          <p:cNvSpPr/>
          <p:nvPr/>
        </p:nvSpPr>
        <p:spPr>
          <a:xfrm>
            <a:off x="7848600" y="3309877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/>
          <p:cNvSpPr/>
          <p:nvPr/>
        </p:nvSpPr>
        <p:spPr>
          <a:xfrm>
            <a:off x="8001000" y="3355596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/>
          <p:cNvSpPr/>
          <p:nvPr/>
        </p:nvSpPr>
        <p:spPr>
          <a:xfrm>
            <a:off x="8183881" y="3233677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/>
          <p:cNvSpPr/>
          <p:nvPr/>
        </p:nvSpPr>
        <p:spPr>
          <a:xfrm>
            <a:off x="8031481" y="3203196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Freeform 78"/>
          <p:cNvSpPr/>
          <p:nvPr/>
        </p:nvSpPr>
        <p:spPr>
          <a:xfrm>
            <a:off x="7457813" y="2985082"/>
            <a:ext cx="872455" cy="520118"/>
          </a:xfrm>
          <a:custGeom>
            <a:avLst/>
            <a:gdLst>
              <a:gd name="connsiteX0" fmla="*/ 0 w 872455"/>
              <a:gd name="connsiteY0" fmla="*/ 218114 h 520118"/>
              <a:gd name="connsiteX1" fmla="*/ 243281 w 872455"/>
              <a:gd name="connsiteY1" fmla="*/ 0 h 520118"/>
              <a:gd name="connsiteX2" fmla="*/ 343948 w 872455"/>
              <a:gd name="connsiteY2" fmla="*/ 58723 h 520118"/>
              <a:gd name="connsiteX3" fmla="*/ 469783 w 872455"/>
              <a:gd name="connsiteY3" fmla="*/ 109057 h 520118"/>
              <a:gd name="connsiteX4" fmla="*/ 604007 w 872455"/>
              <a:gd name="connsiteY4" fmla="*/ 142613 h 520118"/>
              <a:gd name="connsiteX5" fmla="*/ 813732 w 872455"/>
              <a:gd name="connsiteY5" fmla="*/ 167780 h 520118"/>
              <a:gd name="connsiteX6" fmla="*/ 872455 w 872455"/>
              <a:gd name="connsiteY6" fmla="*/ 167780 h 520118"/>
              <a:gd name="connsiteX7" fmla="*/ 872455 w 872455"/>
              <a:gd name="connsiteY7" fmla="*/ 268448 h 520118"/>
              <a:gd name="connsiteX8" fmla="*/ 872455 w 872455"/>
              <a:gd name="connsiteY8" fmla="*/ 427839 h 520118"/>
              <a:gd name="connsiteX9" fmla="*/ 872455 w 872455"/>
              <a:gd name="connsiteY9" fmla="*/ 520118 h 520118"/>
              <a:gd name="connsiteX10" fmla="*/ 394282 w 872455"/>
              <a:gd name="connsiteY10" fmla="*/ 494951 h 520118"/>
              <a:gd name="connsiteX11" fmla="*/ 251670 w 872455"/>
              <a:gd name="connsiteY11" fmla="*/ 444617 h 520118"/>
              <a:gd name="connsiteX12" fmla="*/ 0 w 872455"/>
              <a:gd name="connsiteY12" fmla="*/ 218114 h 520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72455" h="520118">
                <a:moveTo>
                  <a:pt x="0" y="218114"/>
                </a:moveTo>
                <a:lnTo>
                  <a:pt x="243281" y="0"/>
                </a:lnTo>
                <a:lnTo>
                  <a:pt x="343948" y="58723"/>
                </a:lnTo>
                <a:lnTo>
                  <a:pt x="469783" y="109057"/>
                </a:lnTo>
                <a:lnTo>
                  <a:pt x="604007" y="142613"/>
                </a:lnTo>
                <a:lnTo>
                  <a:pt x="813732" y="167780"/>
                </a:lnTo>
                <a:lnTo>
                  <a:pt x="872455" y="167780"/>
                </a:lnTo>
                <a:lnTo>
                  <a:pt x="872455" y="268448"/>
                </a:lnTo>
                <a:lnTo>
                  <a:pt x="872455" y="427839"/>
                </a:lnTo>
                <a:lnTo>
                  <a:pt x="872455" y="520118"/>
                </a:lnTo>
                <a:lnTo>
                  <a:pt x="394282" y="494951"/>
                </a:lnTo>
                <a:lnTo>
                  <a:pt x="251670" y="444617"/>
                </a:lnTo>
                <a:lnTo>
                  <a:pt x="0" y="218114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/>
          <p:cNvSpPr/>
          <p:nvPr/>
        </p:nvSpPr>
        <p:spPr>
          <a:xfrm>
            <a:off x="7705987" y="3660396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/>
          <p:cNvSpPr/>
          <p:nvPr/>
        </p:nvSpPr>
        <p:spPr>
          <a:xfrm>
            <a:off x="7888868" y="3736596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/>
          <p:cNvSpPr/>
          <p:nvPr/>
        </p:nvSpPr>
        <p:spPr>
          <a:xfrm>
            <a:off x="7553587" y="3767077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/>
          <p:cNvSpPr/>
          <p:nvPr/>
        </p:nvSpPr>
        <p:spPr>
          <a:xfrm>
            <a:off x="8193668" y="3995677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/>
          <p:cNvSpPr/>
          <p:nvPr/>
        </p:nvSpPr>
        <p:spPr>
          <a:xfrm>
            <a:off x="7705987" y="3812796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/>
          <p:cNvSpPr/>
          <p:nvPr/>
        </p:nvSpPr>
        <p:spPr>
          <a:xfrm>
            <a:off x="7858387" y="3919477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/>
          <p:cNvSpPr/>
          <p:nvPr/>
        </p:nvSpPr>
        <p:spPr>
          <a:xfrm>
            <a:off x="8010787" y="3965196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/>
          <p:cNvSpPr/>
          <p:nvPr/>
        </p:nvSpPr>
        <p:spPr>
          <a:xfrm>
            <a:off x="8193668" y="3843277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/>
          <p:cNvSpPr/>
          <p:nvPr/>
        </p:nvSpPr>
        <p:spPr>
          <a:xfrm>
            <a:off x="8041268" y="3812796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Freeform 88"/>
          <p:cNvSpPr/>
          <p:nvPr/>
        </p:nvSpPr>
        <p:spPr>
          <a:xfrm>
            <a:off x="7467600" y="3594682"/>
            <a:ext cx="872455" cy="520118"/>
          </a:xfrm>
          <a:custGeom>
            <a:avLst/>
            <a:gdLst>
              <a:gd name="connsiteX0" fmla="*/ 0 w 872455"/>
              <a:gd name="connsiteY0" fmla="*/ 218114 h 520118"/>
              <a:gd name="connsiteX1" fmla="*/ 243281 w 872455"/>
              <a:gd name="connsiteY1" fmla="*/ 0 h 520118"/>
              <a:gd name="connsiteX2" fmla="*/ 343948 w 872455"/>
              <a:gd name="connsiteY2" fmla="*/ 58723 h 520118"/>
              <a:gd name="connsiteX3" fmla="*/ 469783 w 872455"/>
              <a:gd name="connsiteY3" fmla="*/ 109057 h 520118"/>
              <a:gd name="connsiteX4" fmla="*/ 604007 w 872455"/>
              <a:gd name="connsiteY4" fmla="*/ 142613 h 520118"/>
              <a:gd name="connsiteX5" fmla="*/ 813732 w 872455"/>
              <a:gd name="connsiteY5" fmla="*/ 167780 h 520118"/>
              <a:gd name="connsiteX6" fmla="*/ 872455 w 872455"/>
              <a:gd name="connsiteY6" fmla="*/ 167780 h 520118"/>
              <a:gd name="connsiteX7" fmla="*/ 872455 w 872455"/>
              <a:gd name="connsiteY7" fmla="*/ 268448 h 520118"/>
              <a:gd name="connsiteX8" fmla="*/ 872455 w 872455"/>
              <a:gd name="connsiteY8" fmla="*/ 427839 h 520118"/>
              <a:gd name="connsiteX9" fmla="*/ 872455 w 872455"/>
              <a:gd name="connsiteY9" fmla="*/ 520118 h 520118"/>
              <a:gd name="connsiteX10" fmla="*/ 394282 w 872455"/>
              <a:gd name="connsiteY10" fmla="*/ 494951 h 520118"/>
              <a:gd name="connsiteX11" fmla="*/ 251670 w 872455"/>
              <a:gd name="connsiteY11" fmla="*/ 444617 h 520118"/>
              <a:gd name="connsiteX12" fmla="*/ 0 w 872455"/>
              <a:gd name="connsiteY12" fmla="*/ 218114 h 520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72455" h="520118">
                <a:moveTo>
                  <a:pt x="0" y="218114"/>
                </a:moveTo>
                <a:lnTo>
                  <a:pt x="243281" y="0"/>
                </a:lnTo>
                <a:lnTo>
                  <a:pt x="343948" y="58723"/>
                </a:lnTo>
                <a:lnTo>
                  <a:pt x="469783" y="109057"/>
                </a:lnTo>
                <a:lnTo>
                  <a:pt x="604007" y="142613"/>
                </a:lnTo>
                <a:lnTo>
                  <a:pt x="813732" y="167780"/>
                </a:lnTo>
                <a:lnTo>
                  <a:pt x="872455" y="167780"/>
                </a:lnTo>
                <a:lnTo>
                  <a:pt x="872455" y="268448"/>
                </a:lnTo>
                <a:lnTo>
                  <a:pt x="872455" y="427839"/>
                </a:lnTo>
                <a:lnTo>
                  <a:pt x="872455" y="520118"/>
                </a:lnTo>
                <a:lnTo>
                  <a:pt x="394282" y="494951"/>
                </a:lnTo>
                <a:lnTo>
                  <a:pt x="251670" y="444617"/>
                </a:lnTo>
                <a:lnTo>
                  <a:pt x="0" y="218114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/>
          <p:cNvSpPr/>
          <p:nvPr/>
        </p:nvSpPr>
        <p:spPr>
          <a:xfrm>
            <a:off x="7705987" y="4269996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90"/>
          <p:cNvSpPr/>
          <p:nvPr/>
        </p:nvSpPr>
        <p:spPr>
          <a:xfrm>
            <a:off x="7888868" y="4346196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/>
          <p:cNvSpPr/>
          <p:nvPr/>
        </p:nvSpPr>
        <p:spPr>
          <a:xfrm>
            <a:off x="7553587" y="4376677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/>
          <p:cNvSpPr/>
          <p:nvPr/>
        </p:nvSpPr>
        <p:spPr>
          <a:xfrm>
            <a:off x="8193668" y="4605277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Oval 93"/>
          <p:cNvSpPr/>
          <p:nvPr/>
        </p:nvSpPr>
        <p:spPr>
          <a:xfrm>
            <a:off x="7705987" y="4422396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Oval 94"/>
          <p:cNvSpPr/>
          <p:nvPr/>
        </p:nvSpPr>
        <p:spPr>
          <a:xfrm>
            <a:off x="7858387" y="4529077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Oval 95"/>
          <p:cNvSpPr/>
          <p:nvPr/>
        </p:nvSpPr>
        <p:spPr>
          <a:xfrm>
            <a:off x="8010787" y="4574796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/>
          <p:nvPr/>
        </p:nvSpPr>
        <p:spPr>
          <a:xfrm>
            <a:off x="8193668" y="4452877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/>
          <p:nvPr/>
        </p:nvSpPr>
        <p:spPr>
          <a:xfrm>
            <a:off x="8041268" y="4422396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Freeform 98"/>
          <p:cNvSpPr/>
          <p:nvPr/>
        </p:nvSpPr>
        <p:spPr>
          <a:xfrm>
            <a:off x="7467600" y="4204282"/>
            <a:ext cx="872455" cy="520118"/>
          </a:xfrm>
          <a:custGeom>
            <a:avLst/>
            <a:gdLst>
              <a:gd name="connsiteX0" fmla="*/ 0 w 872455"/>
              <a:gd name="connsiteY0" fmla="*/ 218114 h 520118"/>
              <a:gd name="connsiteX1" fmla="*/ 243281 w 872455"/>
              <a:gd name="connsiteY1" fmla="*/ 0 h 520118"/>
              <a:gd name="connsiteX2" fmla="*/ 343948 w 872455"/>
              <a:gd name="connsiteY2" fmla="*/ 58723 h 520118"/>
              <a:gd name="connsiteX3" fmla="*/ 469783 w 872455"/>
              <a:gd name="connsiteY3" fmla="*/ 109057 h 520118"/>
              <a:gd name="connsiteX4" fmla="*/ 604007 w 872455"/>
              <a:gd name="connsiteY4" fmla="*/ 142613 h 520118"/>
              <a:gd name="connsiteX5" fmla="*/ 813732 w 872455"/>
              <a:gd name="connsiteY5" fmla="*/ 167780 h 520118"/>
              <a:gd name="connsiteX6" fmla="*/ 872455 w 872455"/>
              <a:gd name="connsiteY6" fmla="*/ 167780 h 520118"/>
              <a:gd name="connsiteX7" fmla="*/ 872455 w 872455"/>
              <a:gd name="connsiteY7" fmla="*/ 268448 h 520118"/>
              <a:gd name="connsiteX8" fmla="*/ 872455 w 872455"/>
              <a:gd name="connsiteY8" fmla="*/ 427839 h 520118"/>
              <a:gd name="connsiteX9" fmla="*/ 872455 w 872455"/>
              <a:gd name="connsiteY9" fmla="*/ 520118 h 520118"/>
              <a:gd name="connsiteX10" fmla="*/ 394282 w 872455"/>
              <a:gd name="connsiteY10" fmla="*/ 494951 h 520118"/>
              <a:gd name="connsiteX11" fmla="*/ 251670 w 872455"/>
              <a:gd name="connsiteY11" fmla="*/ 444617 h 520118"/>
              <a:gd name="connsiteX12" fmla="*/ 0 w 872455"/>
              <a:gd name="connsiteY12" fmla="*/ 218114 h 520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72455" h="520118">
                <a:moveTo>
                  <a:pt x="0" y="218114"/>
                </a:moveTo>
                <a:lnTo>
                  <a:pt x="243281" y="0"/>
                </a:lnTo>
                <a:lnTo>
                  <a:pt x="343948" y="58723"/>
                </a:lnTo>
                <a:lnTo>
                  <a:pt x="469783" y="109057"/>
                </a:lnTo>
                <a:lnTo>
                  <a:pt x="604007" y="142613"/>
                </a:lnTo>
                <a:lnTo>
                  <a:pt x="813732" y="167780"/>
                </a:lnTo>
                <a:lnTo>
                  <a:pt x="872455" y="167780"/>
                </a:lnTo>
                <a:lnTo>
                  <a:pt x="872455" y="268448"/>
                </a:lnTo>
                <a:lnTo>
                  <a:pt x="872455" y="427839"/>
                </a:lnTo>
                <a:lnTo>
                  <a:pt x="872455" y="520118"/>
                </a:lnTo>
                <a:lnTo>
                  <a:pt x="394282" y="494951"/>
                </a:lnTo>
                <a:lnTo>
                  <a:pt x="251670" y="444617"/>
                </a:lnTo>
                <a:lnTo>
                  <a:pt x="0" y="218114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TextBox 99"/>
          <p:cNvSpPr txBox="1"/>
          <p:nvPr/>
        </p:nvSpPr>
        <p:spPr>
          <a:xfrm>
            <a:off x="5867400" y="6097182"/>
            <a:ext cx="17357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30 Faults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5867400" y="5563782"/>
            <a:ext cx="1790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40 Faults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2" name="Oval 101"/>
          <p:cNvSpPr/>
          <p:nvPr/>
        </p:nvSpPr>
        <p:spPr>
          <a:xfrm>
            <a:off x="7824132" y="5554910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/>
          <p:nvPr/>
        </p:nvSpPr>
        <p:spPr>
          <a:xfrm>
            <a:off x="8007013" y="5631110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/>
          <p:nvPr/>
        </p:nvSpPr>
        <p:spPr>
          <a:xfrm>
            <a:off x="7671732" y="5661591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/>
          <p:nvPr/>
        </p:nvSpPr>
        <p:spPr>
          <a:xfrm>
            <a:off x="8311813" y="5890191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/>
          <p:nvPr/>
        </p:nvSpPr>
        <p:spPr>
          <a:xfrm>
            <a:off x="7824132" y="5707310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/>
          <p:nvPr/>
        </p:nvSpPr>
        <p:spPr>
          <a:xfrm>
            <a:off x="7976532" y="5813991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/>
          <p:cNvSpPr/>
          <p:nvPr/>
        </p:nvSpPr>
        <p:spPr>
          <a:xfrm>
            <a:off x="8128932" y="5859710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/>
          <p:nvPr/>
        </p:nvSpPr>
        <p:spPr>
          <a:xfrm>
            <a:off x="8311813" y="5737791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/>
          <p:cNvSpPr/>
          <p:nvPr/>
        </p:nvSpPr>
        <p:spPr>
          <a:xfrm>
            <a:off x="8159413" y="5707310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Freeform 110"/>
          <p:cNvSpPr/>
          <p:nvPr/>
        </p:nvSpPr>
        <p:spPr>
          <a:xfrm>
            <a:off x="7585745" y="5489196"/>
            <a:ext cx="872455" cy="520118"/>
          </a:xfrm>
          <a:custGeom>
            <a:avLst/>
            <a:gdLst>
              <a:gd name="connsiteX0" fmla="*/ 0 w 872455"/>
              <a:gd name="connsiteY0" fmla="*/ 218114 h 520118"/>
              <a:gd name="connsiteX1" fmla="*/ 243281 w 872455"/>
              <a:gd name="connsiteY1" fmla="*/ 0 h 520118"/>
              <a:gd name="connsiteX2" fmla="*/ 343948 w 872455"/>
              <a:gd name="connsiteY2" fmla="*/ 58723 h 520118"/>
              <a:gd name="connsiteX3" fmla="*/ 469783 w 872455"/>
              <a:gd name="connsiteY3" fmla="*/ 109057 h 520118"/>
              <a:gd name="connsiteX4" fmla="*/ 604007 w 872455"/>
              <a:gd name="connsiteY4" fmla="*/ 142613 h 520118"/>
              <a:gd name="connsiteX5" fmla="*/ 813732 w 872455"/>
              <a:gd name="connsiteY5" fmla="*/ 167780 h 520118"/>
              <a:gd name="connsiteX6" fmla="*/ 872455 w 872455"/>
              <a:gd name="connsiteY6" fmla="*/ 167780 h 520118"/>
              <a:gd name="connsiteX7" fmla="*/ 872455 w 872455"/>
              <a:gd name="connsiteY7" fmla="*/ 268448 h 520118"/>
              <a:gd name="connsiteX8" fmla="*/ 872455 w 872455"/>
              <a:gd name="connsiteY8" fmla="*/ 427839 h 520118"/>
              <a:gd name="connsiteX9" fmla="*/ 872455 w 872455"/>
              <a:gd name="connsiteY9" fmla="*/ 520118 h 520118"/>
              <a:gd name="connsiteX10" fmla="*/ 394282 w 872455"/>
              <a:gd name="connsiteY10" fmla="*/ 494951 h 520118"/>
              <a:gd name="connsiteX11" fmla="*/ 251670 w 872455"/>
              <a:gd name="connsiteY11" fmla="*/ 444617 h 520118"/>
              <a:gd name="connsiteX12" fmla="*/ 0 w 872455"/>
              <a:gd name="connsiteY12" fmla="*/ 218114 h 520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72455" h="520118">
                <a:moveTo>
                  <a:pt x="0" y="218114"/>
                </a:moveTo>
                <a:lnTo>
                  <a:pt x="243281" y="0"/>
                </a:lnTo>
                <a:lnTo>
                  <a:pt x="343948" y="58723"/>
                </a:lnTo>
                <a:lnTo>
                  <a:pt x="469783" y="109057"/>
                </a:lnTo>
                <a:lnTo>
                  <a:pt x="604007" y="142613"/>
                </a:lnTo>
                <a:lnTo>
                  <a:pt x="813732" y="167780"/>
                </a:lnTo>
                <a:lnTo>
                  <a:pt x="872455" y="167780"/>
                </a:lnTo>
                <a:lnTo>
                  <a:pt x="872455" y="268448"/>
                </a:lnTo>
                <a:lnTo>
                  <a:pt x="872455" y="427839"/>
                </a:lnTo>
                <a:lnTo>
                  <a:pt x="872455" y="520118"/>
                </a:lnTo>
                <a:lnTo>
                  <a:pt x="394282" y="494951"/>
                </a:lnTo>
                <a:lnTo>
                  <a:pt x="251670" y="444617"/>
                </a:lnTo>
                <a:lnTo>
                  <a:pt x="0" y="218114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/>
          <p:cNvSpPr/>
          <p:nvPr/>
        </p:nvSpPr>
        <p:spPr>
          <a:xfrm>
            <a:off x="7772400" y="6314114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val 112"/>
          <p:cNvSpPr/>
          <p:nvPr/>
        </p:nvSpPr>
        <p:spPr>
          <a:xfrm>
            <a:off x="7924800" y="6268395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Oval 113"/>
          <p:cNvSpPr/>
          <p:nvPr/>
        </p:nvSpPr>
        <p:spPr>
          <a:xfrm>
            <a:off x="7802881" y="6496995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/>
          <p:cNvSpPr/>
          <p:nvPr/>
        </p:nvSpPr>
        <p:spPr>
          <a:xfrm>
            <a:off x="8001000" y="6237914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/>
          <p:cNvSpPr/>
          <p:nvPr/>
        </p:nvSpPr>
        <p:spPr>
          <a:xfrm>
            <a:off x="7955281" y="6496995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/>
          <p:cNvSpPr/>
          <p:nvPr/>
        </p:nvSpPr>
        <p:spPr>
          <a:xfrm>
            <a:off x="7955281" y="6390314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Oval 117"/>
          <p:cNvSpPr/>
          <p:nvPr/>
        </p:nvSpPr>
        <p:spPr>
          <a:xfrm>
            <a:off x="8086987" y="6469310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/>
          <p:cNvSpPr/>
          <p:nvPr/>
        </p:nvSpPr>
        <p:spPr>
          <a:xfrm>
            <a:off x="7848600" y="6390314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/>
          <p:cNvSpPr/>
          <p:nvPr/>
        </p:nvSpPr>
        <p:spPr>
          <a:xfrm>
            <a:off x="8077200" y="6344595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Freeform 121"/>
          <p:cNvSpPr/>
          <p:nvPr/>
        </p:nvSpPr>
        <p:spPr>
          <a:xfrm>
            <a:off x="7726261" y="6200164"/>
            <a:ext cx="478172" cy="402671"/>
          </a:xfrm>
          <a:custGeom>
            <a:avLst/>
            <a:gdLst>
              <a:gd name="connsiteX0" fmla="*/ 92278 w 478172"/>
              <a:gd name="connsiteY0" fmla="*/ 402671 h 402671"/>
              <a:gd name="connsiteX1" fmla="*/ 8389 w 478172"/>
              <a:gd name="connsiteY1" fmla="*/ 209724 h 402671"/>
              <a:gd name="connsiteX2" fmla="*/ 0 w 478172"/>
              <a:gd name="connsiteY2" fmla="*/ 58722 h 402671"/>
              <a:gd name="connsiteX3" fmla="*/ 151001 w 478172"/>
              <a:gd name="connsiteY3" fmla="*/ 50333 h 402671"/>
              <a:gd name="connsiteX4" fmla="*/ 293614 w 478172"/>
              <a:gd name="connsiteY4" fmla="*/ 0 h 402671"/>
              <a:gd name="connsiteX5" fmla="*/ 419449 w 478172"/>
              <a:gd name="connsiteY5" fmla="*/ 33556 h 402671"/>
              <a:gd name="connsiteX6" fmla="*/ 453005 w 478172"/>
              <a:gd name="connsiteY6" fmla="*/ 192946 h 402671"/>
              <a:gd name="connsiteX7" fmla="*/ 478172 w 478172"/>
              <a:gd name="connsiteY7" fmla="*/ 302003 h 402671"/>
              <a:gd name="connsiteX8" fmla="*/ 427838 w 478172"/>
              <a:gd name="connsiteY8" fmla="*/ 377504 h 402671"/>
              <a:gd name="connsiteX9" fmla="*/ 276836 w 478172"/>
              <a:gd name="connsiteY9" fmla="*/ 369115 h 402671"/>
              <a:gd name="connsiteX10" fmla="*/ 92278 w 478172"/>
              <a:gd name="connsiteY10" fmla="*/ 402671 h 402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78172" h="402671">
                <a:moveTo>
                  <a:pt x="92278" y="402671"/>
                </a:moveTo>
                <a:lnTo>
                  <a:pt x="8389" y="209724"/>
                </a:lnTo>
                <a:lnTo>
                  <a:pt x="0" y="58722"/>
                </a:lnTo>
                <a:lnTo>
                  <a:pt x="151001" y="50333"/>
                </a:lnTo>
                <a:lnTo>
                  <a:pt x="293614" y="0"/>
                </a:lnTo>
                <a:lnTo>
                  <a:pt x="419449" y="33556"/>
                </a:lnTo>
                <a:lnTo>
                  <a:pt x="453005" y="192946"/>
                </a:lnTo>
                <a:lnTo>
                  <a:pt x="478172" y="302003"/>
                </a:lnTo>
                <a:lnTo>
                  <a:pt x="427838" y="377504"/>
                </a:lnTo>
                <a:lnTo>
                  <a:pt x="276836" y="369115"/>
                </a:lnTo>
                <a:lnTo>
                  <a:pt x="92278" y="402671"/>
                </a:lnTo>
                <a:close/>
              </a:path>
            </a:pathLst>
          </a:cu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5" name="Straight Connector 124"/>
          <p:cNvCxnSpPr/>
          <p:nvPr/>
        </p:nvCxnSpPr>
        <p:spPr>
          <a:xfrm>
            <a:off x="1146495" y="5882569"/>
            <a:ext cx="1063305" cy="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/>
          <p:nvPr/>
        </p:nvCxnSpPr>
        <p:spPr>
          <a:xfrm>
            <a:off x="5896304" y="5874879"/>
            <a:ext cx="1063305" cy="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TextBox 126"/>
          <p:cNvSpPr txBox="1"/>
          <p:nvPr/>
        </p:nvSpPr>
        <p:spPr>
          <a:xfrm>
            <a:off x="1258669" y="2514600"/>
            <a:ext cx="27037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 smtClean="0">
                <a:latin typeface="Arial" pitchFamily="34" charset="0"/>
                <a:cs typeface="Arial" pitchFamily="34" charset="0"/>
              </a:rPr>
              <a:t>U.Q. of Proxy</a:t>
            </a:r>
            <a:endParaRPr lang="en-US" sz="2000" b="1" u="sn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8" name="TextBox 127"/>
          <p:cNvSpPr txBox="1"/>
          <p:nvPr/>
        </p:nvSpPr>
        <p:spPr>
          <a:xfrm>
            <a:off x="5638800" y="2514600"/>
            <a:ext cx="30085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 smtClean="0">
                <a:latin typeface="Arial" pitchFamily="34" charset="0"/>
                <a:cs typeface="Arial" pitchFamily="34" charset="0"/>
              </a:rPr>
              <a:t>U.Q. of Flow Response</a:t>
            </a:r>
            <a:endParaRPr lang="en-US" sz="2000" b="1" u="sng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5211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Workflow in a Nutshell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990600" y="1129099"/>
            <a:ext cx="1981200" cy="64633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Complex Faulting Scenario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3810000" y="990600"/>
            <a:ext cx="1981200" cy="92333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A Static Proxy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For Complex Models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6705600" y="990600"/>
            <a:ext cx="1981200" cy="92333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Uncertainty Cloud for Proxy Response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990600" y="3124200"/>
            <a:ext cx="1981200" cy="64633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Simpler Faulting Scenario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3810000" y="3124200"/>
            <a:ext cx="1981200" cy="92333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A Static Proxy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For Simpler Models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6705600" y="3124200"/>
            <a:ext cx="1981200" cy="92333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Uncertainty Cloud for Proxy Response</a:t>
            </a:r>
          </a:p>
        </p:txBody>
      </p:sp>
      <p:cxnSp>
        <p:nvCxnSpPr>
          <p:cNvPr id="10" name="Straight Arrow Connector 9"/>
          <p:cNvCxnSpPr>
            <a:stCxn id="8" idx="3"/>
            <a:endCxn id="47" idx="1"/>
          </p:cNvCxnSpPr>
          <p:nvPr/>
        </p:nvCxnSpPr>
        <p:spPr>
          <a:xfrm>
            <a:off x="2971800" y="1452265"/>
            <a:ext cx="8382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47" idx="3"/>
            <a:endCxn id="48" idx="1"/>
          </p:cNvCxnSpPr>
          <p:nvPr/>
        </p:nvCxnSpPr>
        <p:spPr>
          <a:xfrm>
            <a:off x="5791200" y="1452265"/>
            <a:ext cx="9144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2971800" y="3662065"/>
            <a:ext cx="8382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5791200" y="3662065"/>
            <a:ext cx="9144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3" name="Picture 2" descr="Z:\oaydin\PERDIDO\Number of Faults\Fault Dilate\Figures\New MDS Plots\3.bmp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1379" t="6944" r="8093" b="10043"/>
          <a:stretch/>
        </p:blipFill>
        <p:spPr bwMode="auto">
          <a:xfrm>
            <a:off x="5064368" y="4504592"/>
            <a:ext cx="2945423" cy="2277208"/>
          </a:xfrm>
          <a:prstGeom prst="rect">
            <a:avLst/>
          </a:prstGeom>
          <a:noFill/>
        </p:spPr>
      </p:pic>
      <p:pic>
        <p:nvPicPr>
          <p:cNvPr id="65" name="Picture 2" descr="Z:\oaydin\PERDIDO\Number of Faults\Fault Dilate\Figures\New MDS Plots\2.bmp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1061" t="6944" r="7689" b="10043"/>
          <a:stretch/>
        </p:blipFill>
        <p:spPr bwMode="auto">
          <a:xfrm>
            <a:off x="1011114" y="4504592"/>
            <a:ext cx="2971801" cy="2277208"/>
          </a:xfrm>
          <a:prstGeom prst="rect">
            <a:avLst/>
          </a:prstGeom>
          <a:noFill/>
        </p:spPr>
      </p:pic>
      <p:sp>
        <p:nvSpPr>
          <p:cNvPr id="19" name="Freeform 18"/>
          <p:cNvSpPr/>
          <p:nvPr/>
        </p:nvSpPr>
        <p:spPr>
          <a:xfrm>
            <a:off x="1476657" y="5011615"/>
            <a:ext cx="1735819" cy="1134208"/>
          </a:xfrm>
          <a:custGeom>
            <a:avLst/>
            <a:gdLst>
              <a:gd name="connsiteX0" fmla="*/ 255428 w 1735819"/>
              <a:gd name="connsiteY0" fmla="*/ 211015 h 1134208"/>
              <a:gd name="connsiteX1" fmla="*/ 334558 w 1735819"/>
              <a:gd name="connsiteY1" fmla="*/ 158262 h 1134208"/>
              <a:gd name="connsiteX2" fmla="*/ 369728 w 1735819"/>
              <a:gd name="connsiteY2" fmla="*/ 114300 h 1134208"/>
              <a:gd name="connsiteX3" fmla="*/ 440066 w 1735819"/>
              <a:gd name="connsiteY3" fmla="*/ 105508 h 1134208"/>
              <a:gd name="connsiteX4" fmla="*/ 501612 w 1735819"/>
              <a:gd name="connsiteY4" fmla="*/ 70339 h 1134208"/>
              <a:gd name="connsiteX5" fmla="*/ 536781 w 1735819"/>
              <a:gd name="connsiteY5" fmla="*/ 61546 h 1134208"/>
              <a:gd name="connsiteX6" fmla="*/ 703835 w 1735819"/>
              <a:gd name="connsiteY6" fmla="*/ 87923 h 1134208"/>
              <a:gd name="connsiteX7" fmla="*/ 712628 w 1735819"/>
              <a:gd name="connsiteY7" fmla="*/ 114300 h 1134208"/>
              <a:gd name="connsiteX8" fmla="*/ 835720 w 1735819"/>
              <a:gd name="connsiteY8" fmla="*/ 105508 h 1134208"/>
              <a:gd name="connsiteX9" fmla="*/ 844512 w 1735819"/>
              <a:gd name="connsiteY9" fmla="*/ 79131 h 1134208"/>
              <a:gd name="connsiteX10" fmla="*/ 897266 w 1735819"/>
              <a:gd name="connsiteY10" fmla="*/ 70339 h 1134208"/>
              <a:gd name="connsiteX11" fmla="*/ 941228 w 1735819"/>
              <a:gd name="connsiteY11" fmla="*/ 0 h 1134208"/>
              <a:gd name="connsiteX12" fmla="*/ 967605 w 1735819"/>
              <a:gd name="connsiteY12" fmla="*/ 8792 h 1134208"/>
              <a:gd name="connsiteX13" fmla="*/ 958812 w 1735819"/>
              <a:gd name="connsiteY13" fmla="*/ 35169 h 1134208"/>
              <a:gd name="connsiteX14" fmla="*/ 932435 w 1735819"/>
              <a:gd name="connsiteY14" fmla="*/ 43962 h 1134208"/>
              <a:gd name="connsiteX15" fmla="*/ 879681 w 1735819"/>
              <a:gd name="connsiteY15" fmla="*/ 70339 h 1134208"/>
              <a:gd name="connsiteX16" fmla="*/ 870889 w 1735819"/>
              <a:gd name="connsiteY16" fmla="*/ 96715 h 1134208"/>
              <a:gd name="connsiteX17" fmla="*/ 985189 w 1735819"/>
              <a:gd name="connsiteY17" fmla="*/ 167054 h 1134208"/>
              <a:gd name="connsiteX18" fmla="*/ 993981 w 1735819"/>
              <a:gd name="connsiteY18" fmla="*/ 193431 h 1134208"/>
              <a:gd name="connsiteX19" fmla="*/ 1099489 w 1735819"/>
              <a:gd name="connsiteY19" fmla="*/ 246185 h 1134208"/>
              <a:gd name="connsiteX20" fmla="*/ 1125866 w 1735819"/>
              <a:gd name="connsiteY20" fmla="*/ 263769 h 1134208"/>
              <a:gd name="connsiteX21" fmla="*/ 1284128 w 1735819"/>
              <a:gd name="connsiteY21" fmla="*/ 272562 h 1134208"/>
              <a:gd name="connsiteX22" fmla="*/ 1292920 w 1735819"/>
              <a:gd name="connsiteY22" fmla="*/ 351692 h 1134208"/>
              <a:gd name="connsiteX23" fmla="*/ 1354466 w 1735819"/>
              <a:gd name="connsiteY23" fmla="*/ 360485 h 1134208"/>
              <a:gd name="connsiteX24" fmla="*/ 1407220 w 1735819"/>
              <a:gd name="connsiteY24" fmla="*/ 378069 h 1134208"/>
              <a:gd name="connsiteX25" fmla="*/ 1424805 w 1735819"/>
              <a:gd name="connsiteY25" fmla="*/ 404446 h 1134208"/>
              <a:gd name="connsiteX26" fmla="*/ 1433597 w 1735819"/>
              <a:gd name="connsiteY26" fmla="*/ 439615 h 1134208"/>
              <a:gd name="connsiteX27" fmla="*/ 1486351 w 1735819"/>
              <a:gd name="connsiteY27" fmla="*/ 465992 h 1134208"/>
              <a:gd name="connsiteX28" fmla="*/ 1530312 w 1735819"/>
              <a:gd name="connsiteY28" fmla="*/ 492369 h 1134208"/>
              <a:gd name="connsiteX29" fmla="*/ 1539105 w 1735819"/>
              <a:gd name="connsiteY29" fmla="*/ 518746 h 1134208"/>
              <a:gd name="connsiteX30" fmla="*/ 1627028 w 1735819"/>
              <a:gd name="connsiteY30" fmla="*/ 580292 h 1134208"/>
              <a:gd name="connsiteX31" fmla="*/ 1653405 w 1735819"/>
              <a:gd name="connsiteY31" fmla="*/ 597877 h 1134208"/>
              <a:gd name="connsiteX32" fmla="*/ 1714951 w 1735819"/>
              <a:gd name="connsiteY32" fmla="*/ 606669 h 1134208"/>
              <a:gd name="connsiteX33" fmla="*/ 1732535 w 1735819"/>
              <a:gd name="connsiteY33" fmla="*/ 685800 h 1134208"/>
              <a:gd name="connsiteX34" fmla="*/ 1723743 w 1735819"/>
              <a:gd name="connsiteY34" fmla="*/ 764931 h 1134208"/>
              <a:gd name="connsiteX35" fmla="*/ 1627028 w 1735819"/>
              <a:gd name="connsiteY35" fmla="*/ 773723 h 1134208"/>
              <a:gd name="connsiteX36" fmla="*/ 1609443 w 1735819"/>
              <a:gd name="connsiteY36" fmla="*/ 800100 h 1134208"/>
              <a:gd name="connsiteX37" fmla="*/ 1591858 w 1735819"/>
              <a:gd name="connsiteY37" fmla="*/ 852854 h 1134208"/>
              <a:gd name="connsiteX38" fmla="*/ 1495143 w 1735819"/>
              <a:gd name="connsiteY38" fmla="*/ 844062 h 1134208"/>
              <a:gd name="connsiteX39" fmla="*/ 1442389 w 1735819"/>
              <a:gd name="connsiteY39" fmla="*/ 835269 h 1134208"/>
              <a:gd name="connsiteX40" fmla="*/ 1380843 w 1735819"/>
              <a:gd name="connsiteY40" fmla="*/ 826477 h 1134208"/>
              <a:gd name="connsiteX41" fmla="*/ 1354466 w 1735819"/>
              <a:gd name="connsiteY41" fmla="*/ 808892 h 1134208"/>
              <a:gd name="connsiteX42" fmla="*/ 1301712 w 1735819"/>
              <a:gd name="connsiteY42" fmla="*/ 826477 h 1134208"/>
              <a:gd name="connsiteX43" fmla="*/ 1284128 w 1735819"/>
              <a:gd name="connsiteY43" fmla="*/ 852854 h 1134208"/>
              <a:gd name="connsiteX44" fmla="*/ 1240166 w 1735819"/>
              <a:gd name="connsiteY44" fmla="*/ 844062 h 1134208"/>
              <a:gd name="connsiteX45" fmla="*/ 1204997 w 1735819"/>
              <a:gd name="connsiteY45" fmla="*/ 826477 h 1134208"/>
              <a:gd name="connsiteX46" fmla="*/ 1143451 w 1735819"/>
              <a:gd name="connsiteY46" fmla="*/ 808892 h 1134208"/>
              <a:gd name="connsiteX47" fmla="*/ 1020358 w 1735819"/>
              <a:gd name="connsiteY47" fmla="*/ 800100 h 1134208"/>
              <a:gd name="connsiteX48" fmla="*/ 993981 w 1735819"/>
              <a:gd name="connsiteY48" fmla="*/ 782515 h 1134208"/>
              <a:gd name="connsiteX49" fmla="*/ 844512 w 1735819"/>
              <a:gd name="connsiteY49" fmla="*/ 782515 h 1134208"/>
              <a:gd name="connsiteX50" fmla="*/ 826928 w 1735819"/>
              <a:gd name="connsiteY50" fmla="*/ 905608 h 1134208"/>
              <a:gd name="connsiteX51" fmla="*/ 721420 w 1735819"/>
              <a:gd name="connsiteY51" fmla="*/ 844062 h 1134208"/>
              <a:gd name="connsiteX52" fmla="*/ 703835 w 1735819"/>
              <a:gd name="connsiteY52" fmla="*/ 817685 h 1134208"/>
              <a:gd name="connsiteX53" fmla="*/ 668666 w 1735819"/>
              <a:gd name="connsiteY53" fmla="*/ 773723 h 1134208"/>
              <a:gd name="connsiteX54" fmla="*/ 615912 w 1735819"/>
              <a:gd name="connsiteY54" fmla="*/ 738554 h 1134208"/>
              <a:gd name="connsiteX55" fmla="*/ 466443 w 1735819"/>
              <a:gd name="connsiteY55" fmla="*/ 773723 h 1134208"/>
              <a:gd name="connsiteX56" fmla="*/ 484028 w 1735819"/>
              <a:gd name="connsiteY56" fmla="*/ 800100 h 1134208"/>
              <a:gd name="connsiteX57" fmla="*/ 633497 w 1735819"/>
              <a:gd name="connsiteY57" fmla="*/ 826477 h 1134208"/>
              <a:gd name="connsiteX58" fmla="*/ 624705 w 1735819"/>
              <a:gd name="connsiteY58" fmla="*/ 879231 h 1134208"/>
              <a:gd name="connsiteX59" fmla="*/ 563158 w 1735819"/>
              <a:gd name="connsiteY59" fmla="*/ 870439 h 1134208"/>
              <a:gd name="connsiteX60" fmla="*/ 536781 w 1735819"/>
              <a:gd name="connsiteY60" fmla="*/ 879231 h 1134208"/>
              <a:gd name="connsiteX61" fmla="*/ 563158 w 1735819"/>
              <a:gd name="connsiteY61" fmla="*/ 896815 h 1134208"/>
              <a:gd name="connsiteX62" fmla="*/ 571951 w 1735819"/>
              <a:gd name="connsiteY62" fmla="*/ 1028700 h 1134208"/>
              <a:gd name="connsiteX63" fmla="*/ 545574 w 1735819"/>
              <a:gd name="connsiteY63" fmla="*/ 1090246 h 1134208"/>
              <a:gd name="connsiteX64" fmla="*/ 448858 w 1735819"/>
              <a:gd name="connsiteY64" fmla="*/ 1081454 h 1134208"/>
              <a:gd name="connsiteX65" fmla="*/ 422481 w 1735819"/>
              <a:gd name="connsiteY65" fmla="*/ 1072662 h 1134208"/>
              <a:gd name="connsiteX66" fmla="*/ 413689 w 1735819"/>
              <a:gd name="connsiteY66" fmla="*/ 1099039 h 1134208"/>
              <a:gd name="connsiteX67" fmla="*/ 404897 w 1735819"/>
              <a:gd name="connsiteY67" fmla="*/ 1134208 h 1134208"/>
              <a:gd name="connsiteX68" fmla="*/ 299389 w 1735819"/>
              <a:gd name="connsiteY68" fmla="*/ 1125415 h 1134208"/>
              <a:gd name="connsiteX69" fmla="*/ 290597 w 1735819"/>
              <a:gd name="connsiteY69" fmla="*/ 1090246 h 1134208"/>
              <a:gd name="connsiteX70" fmla="*/ 193881 w 1735819"/>
              <a:gd name="connsiteY70" fmla="*/ 1099039 h 1134208"/>
              <a:gd name="connsiteX71" fmla="*/ 141128 w 1735819"/>
              <a:gd name="connsiteY71" fmla="*/ 1125415 h 1134208"/>
              <a:gd name="connsiteX72" fmla="*/ 97166 w 1735819"/>
              <a:gd name="connsiteY72" fmla="*/ 1116623 h 1134208"/>
              <a:gd name="connsiteX73" fmla="*/ 79581 w 1735819"/>
              <a:gd name="connsiteY73" fmla="*/ 1090246 h 1134208"/>
              <a:gd name="connsiteX74" fmla="*/ 123543 w 1735819"/>
              <a:gd name="connsiteY74" fmla="*/ 1055077 h 1134208"/>
              <a:gd name="connsiteX75" fmla="*/ 176297 w 1735819"/>
              <a:gd name="connsiteY75" fmla="*/ 1019908 h 1134208"/>
              <a:gd name="connsiteX76" fmla="*/ 202674 w 1735819"/>
              <a:gd name="connsiteY76" fmla="*/ 1002323 h 1134208"/>
              <a:gd name="connsiteX77" fmla="*/ 264220 w 1735819"/>
              <a:gd name="connsiteY77" fmla="*/ 967154 h 1134208"/>
              <a:gd name="connsiteX78" fmla="*/ 290597 w 1735819"/>
              <a:gd name="connsiteY78" fmla="*/ 949569 h 1134208"/>
              <a:gd name="connsiteX79" fmla="*/ 308181 w 1735819"/>
              <a:gd name="connsiteY79" fmla="*/ 896815 h 1134208"/>
              <a:gd name="connsiteX80" fmla="*/ 255428 w 1735819"/>
              <a:gd name="connsiteY80" fmla="*/ 879231 h 1134208"/>
              <a:gd name="connsiteX81" fmla="*/ 229051 w 1735819"/>
              <a:gd name="connsiteY81" fmla="*/ 870439 h 1134208"/>
              <a:gd name="connsiteX82" fmla="*/ 176297 w 1735819"/>
              <a:gd name="connsiteY82" fmla="*/ 826477 h 1134208"/>
              <a:gd name="connsiteX83" fmla="*/ 149920 w 1735819"/>
              <a:gd name="connsiteY83" fmla="*/ 791308 h 1134208"/>
              <a:gd name="connsiteX84" fmla="*/ 132335 w 1735819"/>
              <a:gd name="connsiteY84" fmla="*/ 764931 h 1134208"/>
              <a:gd name="connsiteX85" fmla="*/ 105958 w 1735819"/>
              <a:gd name="connsiteY85" fmla="*/ 747346 h 1134208"/>
              <a:gd name="connsiteX86" fmla="*/ 97166 w 1735819"/>
              <a:gd name="connsiteY86" fmla="*/ 720969 h 1134208"/>
              <a:gd name="connsiteX87" fmla="*/ 123543 w 1735819"/>
              <a:gd name="connsiteY87" fmla="*/ 712177 h 1134208"/>
              <a:gd name="connsiteX88" fmla="*/ 202674 w 1735819"/>
              <a:gd name="connsiteY88" fmla="*/ 720969 h 1134208"/>
              <a:gd name="connsiteX89" fmla="*/ 308181 w 1735819"/>
              <a:gd name="connsiteY89" fmla="*/ 800100 h 1134208"/>
              <a:gd name="connsiteX90" fmla="*/ 281805 w 1735819"/>
              <a:gd name="connsiteY90" fmla="*/ 764931 h 1134208"/>
              <a:gd name="connsiteX91" fmla="*/ 237843 w 1735819"/>
              <a:gd name="connsiteY91" fmla="*/ 703385 h 1134208"/>
              <a:gd name="connsiteX92" fmla="*/ 246635 w 1735819"/>
              <a:gd name="connsiteY92" fmla="*/ 633046 h 1134208"/>
              <a:gd name="connsiteX93" fmla="*/ 237843 w 1735819"/>
              <a:gd name="connsiteY93" fmla="*/ 580292 h 1134208"/>
              <a:gd name="connsiteX94" fmla="*/ 211466 w 1735819"/>
              <a:gd name="connsiteY94" fmla="*/ 571500 h 1134208"/>
              <a:gd name="connsiteX95" fmla="*/ 123543 w 1735819"/>
              <a:gd name="connsiteY95" fmla="*/ 562708 h 1134208"/>
              <a:gd name="connsiteX96" fmla="*/ 70789 w 1735819"/>
              <a:gd name="connsiteY96" fmla="*/ 527539 h 1134208"/>
              <a:gd name="connsiteX97" fmla="*/ 18035 w 1735819"/>
              <a:gd name="connsiteY97" fmla="*/ 501162 h 1134208"/>
              <a:gd name="connsiteX98" fmla="*/ 451 w 1735819"/>
              <a:gd name="connsiteY98" fmla="*/ 465992 h 1134208"/>
              <a:gd name="connsiteX99" fmla="*/ 9243 w 1735819"/>
              <a:gd name="connsiteY99" fmla="*/ 439615 h 1134208"/>
              <a:gd name="connsiteX100" fmla="*/ 132335 w 1735819"/>
              <a:gd name="connsiteY100" fmla="*/ 430823 h 1134208"/>
              <a:gd name="connsiteX101" fmla="*/ 237843 w 1735819"/>
              <a:gd name="connsiteY101" fmla="*/ 369277 h 1134208"/>
              <a:gd name="connsiteX102" fmla="*/ 246635 w 1735819"/>
              <a:gd name="connsiteY102" fmla="*/ 263769 h 1134208"/>
              <a:gd name="connsiteX103" fmla="*/ 255428 w 1735819"/>
              <a:gd name="connsiteY103" fmla="*/ 211015 h 1134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</a:cxnLst>
            <a:rect l="l" t="t" r="r" b="b"/>
            <a:pathLst>
              <a:path w="1735819" h="1134208">
                <a:moveTo>
                  <a:pt x="255428" y="211015"/>
                </a:moveTo>
                <a:cubicBezTo>
                  <a:pt x="270082" y="193430"/>
                  <a:pt x="314418" y="188472"/>
                  <a:pt x="334558" y="158262"/>
                </a:cubicBezTo>
                <a:cubicBezTo>
                  <a:pt x="351925" y="132211"/>
                  <a:pt x="329673" y="125224"/>
                  <a:pt x="369728" y="114300"/>
                </a:cubicBezTo>
                <a:cubicBezTo>
                  <a:pt x="392524" y="108083"/>
                  <a:pt x="416620" y="108439"/>
                  <a:pt x="440066" y="105508"/>
                </a:cubicBezTo>
                <a:cubicBezTo>
                  <a:pt x="461933" y="90930"/>
                  <a:pt x="476111" y="79902"/>
                  <a:pt x="501612" y="70339"/>
                </a:cubicBezTo>
                <a:cubicBezTo>
                  <a:pt x="512926" y="66096"/>
                  <a:pt x="525058" y="64477"/>
                  <a:pt x="536781" y="61546"/>
                </a:cubicBezTo>
                <a:cubicBezTo>
                  <a:pt x="545006" y="62060"/>
                  <a:pt x="670526" y="46288"/>
                  <a:pt x="703835" y="87923"/>
                </a:cubicBezTo>
                <a:cubicBezTo>
                  <a:pt x="709625" y="95160"/>
                  <a:pt x="709697" y="105508"/>
                  <a:pt x="712628" y="114300"/>
                </a:cubicBezTo>
                <a:cubicBezTo>
                  <a:pt x="753659" y="111369"/>
                  <a:pt x="795974" y="116107"/>
                  <a:pt x="835720" y="105508"/>
                </a:cubicBezTo>
                <a:cubicBezTo>
                  <a:pt x="844675" y="103120"/>
                  <a:pt x="836465" y="83729"/>
                  <a:pt x="844512" y="79131"/>
                </a:cubicBezTo>
                <a:cubicBezTo>
                  <a:pt x="859990" y="70286"/>
                  <a:pt x="879681" y="73270"/>
                  <a:pt x="897266" y="70339"/>
                </a:cubicBezTo>
                <a:cubicBezTo>
                  <a:pt x="918193" y="7560"/>
                  <a:pt x="899428" y="27867"/>
                  <a:pt x="941228" y="0"/>
                </a:cubicBezTo>
                <a:cubicBezTo>
                  <a:pt x="950020" y="2931"/>
                  <a:pt x="963460" y="502"/>
                  <a:pt x="967605" y="8792"/>
                </a:cubicBezTo>
                <a:cubicBezTo>
                  <a:pt x="971750" y="17082"/>
                  <a:pt x="965365" y="28616"/>
                  <a:pt x="958812" y="35169"/>
                </a:cubicBezTo>
                <a:cubicBezTo>
                  <a:pt x="952259" y="41722"/>
                  <a:pt x="940725" y="39817"/>
                  <a:pt x="932435" y="43962"/>
                </a:cubicBezTo>
                <a:cubicBezTo>
                  <a:pt x="864258" y="78051"/>
                  <a:pt x="945981" y="48237"/>
                  <a:pt x="879681" y="70339"/>
                </a:cubicBezTo>
                <a:cubicBezTo>
                  <a:pt x="876750" y="79131"/>
                  <a:pt x="870889" y="87447"/>
                  <a:pt x="870889" y="96715"/>
                </a:cubicBezTo>
                <a:cubicBezTo>
                  <a:pt x="870889" y="192050"/>
                  <a:pt x="882499" y="158497"/>
                  <a:pt x="985189" y="167054"/>
                </a:cubicBezTo>
                <a:cubicBezTo>
                  <a:pt x="988120" y="175846"/>
                  <a:pt x="987428" y="186878"/>
                  <a:pt x="993981" y="193431"/>
                </a:cubicBezTo>
                <a:cubicBezTo>
                  <a:pt x="1076979" y="276429"/>
                  <a:pt x="1013686" y="188985"/>
                  <a:pt x="1099489" y="246185"/>
                </a:cubicBezTo>
                <a:cubicBezTo>
                  <a:pt x="1108281" y="252046"/>
                  <a:pt x="1115405" y="262275"/>
                  <a:pt x="1125866" y="263769"/>
                </a:cubicBezTo>
                <a:cubicBezTo>
                  <a:pt x="1178170" y="271241"/>
                  <a:pt x="1231374" y="269631"/>
                  <a:pt x="1284128" y="272562"/>
                </a:cubicBezTo>
                <a:cubicBezTo>
                  <a:pt x="1287059" y="298939"/>
                  <a:pt x="1276341" y="330968"/>
                  <a:pt x="1292920" y="351692"/>
                </a:cubicBezTo>
                <a:cubicBezTo>
                  <a:pt x="1305866" y="367874"/>
                  <a:pt x="1334273" y="355825"/>
                  <a:pt x="1354466" y="360485"/>
                </a:cubicBezTo>
                <a:cubicBezTo>
                  <a:pt x="1372527" y="364653"/>
                  <a:pt x="1407220" y="378069"/>
                  <a:pt x="1407220" y="378069"/>
                </a:cubicBezTo>
                <a:cubicBezTo>
                  <a:pt x="1413082" y="386861"/>
                  <a:pt x="1420642" y="394733"/>
                  <a:pt x="1424805" y="404446"/>
                </a:cubicBezTo>
                <a:cubicBezTo>
                  <a:pt x="1429565" y="415553"/>
                  <a:pt x="1426894" y="429561"/>
                  <a:pt x="1433597" y="439615"/>
                </a:cubicBezTo>
                <a:cubicBezTo>
                  <a:pt x="1446197" y="458515"/>
                  <a:pt x="1468796" y="457214"/>
                  <a:pt x="1486351" y="465992"/>
                </a:cubicBezTo>
                <a:cubicBezTo>
                  <a:pt x="1501636" y="473634"/>
                  <a:pt x="1515658" y="483577"/>
                  <a:pt x="1530312" y="492369"/>
                </a:cubicBezTo>
                <a:cubicBezTo>
                  <a:pt x="1533243" y="501161"/>
                  <a:pt x="1533964" y="511035"/>
                  <a:pt x="1539105" y="518746"/>
                </a:cubicBezTo>
                <a:cubicBezTo>
                  <a:pt x="1559464" y="549284"/>
                  <a:pt x="1597870" y="562798"/>
                  <a:pt x="1627028" y="580292"/>
                </a:cubicBezTo>
                <a:cubicBezTo>
                  <a:pt x="1636089" y="585729"/>
                  <a:pt x="1643284" y="594841"/>
                  <a:pt x="1653405" y="597877"/>
                </a:cubicBezTo>
                <a:cubicBezTo>
                  <a:pt x="1673255" y="603832"/>
                  <a:pt x="1694436" y="603738"/>
                  <a:pt x="1714951" y="606669"/>
                </a:cubicBezTo>
                <a:cubicBezTo>
                  <a:pt x="1718341" y="620231"/>
                  <a:pt x="1732535" y="674639"/>
                  <a:pt x="1732535" y="685800"/>
                </a:cubicBezTo>
                <a:cubicBezTo>
                  <a:pt x="1732535" y="712339"/>
                  <a:pt x="1744131" y="747941"/>
                  <a:pt x="1723743" y="764931"/>
                </a:cubicBezTo>
                <a:cubicBezTo>
                  <a:pt x="1698875" y="785655"/>
                  <a:pt x="1659266" y="770792"/>
                  <a:pt x="1627028" y="773723"/>
                </a:cubicBezTo>
                <a:cubicBezTo>
                  <a:pt x="1621166" y="782515"/>
                  <a:pt x="1613735" y="790444"/>
                  <a:pt x="1609443" y="800100"/>
                </a:cubicBezTo>
                <a:cubicBezTo>
                  <a:pt x="1601915" y="817038"/>
                  <a:pt x="1609158" y="846200"/>
                  <a:pt x="1591858" y="852854"/>
                </a:cubicBezTo>
                <a:cubicBezTo>
                  <a:pt x="1561644" y="864475"/>
                  <a:pt x="1527293" y="847844"/>
                  <a:pt x="1495143" y="844062"/>
                </a:cubicBezTo>
                <a:cubicBezTo>
                  <a:pt x="1477438" y="841979"/>
                  <a:pt x="1460009" y="837980"/>
                  <a:pt x="1442389" y="835269"/>
                </a:cubicBezTo>
                <a:cubicBezTo>
                  <a:pt x="1421906" y="832118"/>
                  <a:pt x="1401358" y="829408"/>
                  <a:pt x="1380843" y="826477"/>
                </a:cubicBezTo>
                <a:cubicBezTo>
                  <a:pt x="1372051" y="820615"/>
                  <a:pt x="1365033" y="808892"/>
                  <a:pt x="1354466" y="808892"/>
                </a:cubicBezTo>
                <a:cubicBezTo>
                  <a:pt x="1335930" y="808892"/>
                  <a:pt x="1301712" y="826477"/>
                  <a:pt x="1301712" y="826477"/>
                </a:cubicBezTo>
                <a:cubicBezTo>
                  <a:pt x="1295851" y="835269"/>
                  <a:pt x="1294288" y="849951"/>
                  <a:pt x="1284128" y="852854"/>
                </a:cubicBezTo>
                <a:cubicBezTo>
                  <a:pt x="1269759" y="856960"/>
                  <a:pt x="1254343" y="848788"/>
                  <a:pt x="1240166" y="844062"/>
                </a:cubicBezTo>
                <a:cubicBezTo>
                  <a:pt x="1227732" y="839917"/>
                  <a:pt x="1217044" y="831640"/>
                  <a:pt x="1204997" y="826477"/>
                </a:cubicBezTo>
                <a:cubicBezTo>
                  <a:pt x="1193330" y="821477"/>
                  <a:pt x="1153485" y="810007"/>
                  <a:pt x="1143451" y="808892"/>
                </a:cubicBezTo>
                <a:cubicBezTo>
                  <a:pt x="1102567" y="804349"/>
                  <a:pt x="1061389" y="803031"/>
                  <a:pt x="1020358" y="800100"/>
                </a:cubicBezTo>
                <a:cubicBezTo>
                  <a:pt x="1011566" y="794238"/>
                  <a:pt x="1003694" y="786678"/>
                  <a:pt x="993981" y="782515"/>
                </a:cubicBezTo>
                <a:cubicBezTo>
                  <a:pt x="947261" y="762492"/>
                  <a:pt x="890155" y="779004"/>
                  <a:pt x="844512" y="782515"/>
                </a:cubicBezTo>
                <a:cubicBezTo>
                  <a:pt x="838651" y="823546"/>
                  <a:pt x="857384" y="877495"/>
                  <a:pt x="826928" y="905608"/>
                </a:cubicBezTo>
                <a:cubicBezTo>
                  <a:pt x="728113" y="996823"/>
                  <a:pt x="730890" y="869316"/>
                  <a:pt x="721420" y="844062"/>
                </a:cubicBezTo>
                <a:cubicBezTo>
                  <a:pt x="717710" y="834168"/>
                  <a:pt x="709697" y="826477"/>
                  <a:pt x="703835" y="817685"/>
                </a:cubicBezTo>
                <a:cubicBezTo>
                  <a:pt x="689612" y="760791"/>
                  <a:pt x="708948" y="796102"/>
                  <a:pt x="668666" y="773723"/>
                </a:cubicBezTo>
                <a:cubicBezTo>
                  <a:pt x="650191" y="763460"/>
                  <a:pt x="615912" y="738554"/>
                  <a:pt x="615912" y="738554"/>
                </a:cubicBezTo>
                <a:cubicBezTo>
                  <a:pt x="495907" y="768556"/>
                  <a:pt x="545952" y="757822"/>
                  <a:pt x="466443" y="773723"/>
                </a:cubicBezTo>
                <a:cubicBezTo>
                  <a:pt x="472305" y="782515"/>
                  <a:pt x="476556" y="792628"/>
                  <a:pt x="484028" y="800100"/>
                </a:cubicBezTo>
                <a:cubicBezTo>
                  <a:pt x="522877" y="838949"/>
                  <a:pt x="584548" y="822981"/>
                  <a:pt x="633497" y="826477"/>
                </a:cubicBezTo>
                <a:cubicBezTo>
                  <a:pt x="630566" y="844062"/>
                  <a:pt x="639822" y="869783"/>
                  <a:pt x="624705" y="879231"/>
                </a:cubicBezTo>
                <a:cubicBezTo>
                  <a:pt x="607131" y="890215"/>
                  <a:pt x="583882" y="870439"/>
                  <a:pt x="563158" y="870439"/>
                </a:cubicBezTo>
                <a:cubicBezTo>
                  <a:pt x="553890" y="870439"/>
                  <a:pt x="545573" y="876300"/>
                  <a:pt x="536781" y="879231"/>
                </a:cubicBezTo>
                <a:cubicBezTo>
                  <a:pt x="545573" y="885092"/>
                  <a:pt x="556393" y="888697"/>
                  <a:pt x="563158" y="896815"/>
                </a:cubicBezTo>
                <a:cubicBezTo>
                  <a:pt x="596542" y="936876"/>
                  <a:pt x="578663" y="978361"/>
                  <a:pt x="571951" y="1028700"/>
                </a:cubicBezTo>
                <a:cubicBezTo>
                  <a:pt x="567220" y="1064183"/>
                  <a:pt x="564067" y="1062505"/>
                  <a:pt x="545574" y="1090246"/>
                </a:cubicBezTo>
                <a:cubicBezTo>
                  <a:pt x="513335" y="1087315"/>
                  <a:pt x="480904" y="1086032"/>
                  <a:pt x="448858" y="1081454"/>
                </a:cubicBezTo>
                <a:cubicBezTo>
                  <a:pt x="439683" y="1080143"/>
                  <a:pt x="430770" y="1068517"/>
                  <a:pt x="422481" y="1072662"/>
                </a:cubicBezTo>
                <a:cubicBezTo>
                  <a:pt x="414192" y="1076807"/>
                  <a:pt x="416235" y="1090128"/>
                  <a:pt x="413689" y="1099039"/>
                </a:cubicBezTo>
                <a:cubicBezTo>
                  <a:pt x="410369" y="1110658"/>
                  <a:pt x="407828" y="1122485"/>
                  <a:pt x="404897" y="1134208"/>
                </a:cubicBezTo>
                <a:cubicBezTo>
                  <a:pt x="369728" y="1131277"/>
                  <a:pt x="332328" y="1138084"/>
                  <a:pt x="299389" y="1125415"/>
                </a:cubicBezTo>
                <a:cubicBezTo>
                  <a:pt x="288111" y="1121077"/>
                  <a:pt x="302320" y="1093177"/>
                  <a:pt x="290597" y="1090246"/>
                </a:cubicBezTo>
                <a:cubicBezTo>
                  <a:pt x="259192" y="1082395"/>
                  <a:pt x="226120" y="1096108"/>
                  <a:pt x="193881" y="1099039"/>
                </a:cubicBezTo>
                <a:cubicBezTo>
                  <a:pt x="180544" y="1107930"/>
                  <a:pt x="159329" y="1125415"/>
                  <a:pt x="141128" y="1125415"/>
                </a:cubicBezTo>
                <a:cubicBezTo>
                  <a:pt x="126184" y="1125415"/>
                  <a:pt x="111820" y="1119554"/>
                  <a:pt x="97166" y="1116623"/>
                </a:cubicBezTo>
                <a:cubicBezTo>
                  <a:pt x="91304" y="1107831"/>
                  <a:pt x="79581" y="1100813"/>
                  <a:pt x="79581" y="1090246"/>
                </a:cubicBezTo>
                <a:cubicBezTo>
                  <a:pt x="79581" y="1063733"/>
                  <a:pt x="107073" y="1060567"/>
                  <a:pt x="123543" y="1055077"/>
                </a:cubicBezTo>
                <a:lnTo>
                  <a:pt x="176297" y="1019908"/>
                </a:lnTo>
                <a:cubicBezTo>
                  <a:pt x="185089" y="1014046"/>
                  <a:pt x="194220" y="1008663"/>
                  <a:pt x="202674" y="1002323"/>
                </a:cubicBezTo>
                <a:cubicBezTo>
                  <a:pt x="245257" y="970385"/>
                  <a:pt x="223941" y="980580"/>
                  <a:pt x="264220" y="967154"/>
                </a:cubicBezTo>
                <a:cubicBezTo>
                  <a:pt x="273012" y="961292"/>
                  <a:pt x="284997" y="958530"/>
                  <a:pt x="290597" y="949569"/>
                </a:cubicBezTo>
                <a:cubicBezTo>
                  <a:pt x="300421" y="933851"/>
                  <a:pt x="308181" y="896815"/>
                  <a:pt x="308181" y="896815"/>
                </a:cubicBezTo>
                <a:lnTo>
                  <a:pt x="255428" y="879231"/>
                </a:lnTo>
                <a:lnTo>
                  <a:pt x="229051" y="870439"/>
                </a:lnTo>
                <a:cubicBezTo>
                  <a:pt x="201917" y="852349"/>
                  <a:pt x="198863" y="852804"/>
                  <a:pt x="176297" y="826477"/>
                </a:cubicBezTo>
                <a:cubicBezTo>
                  <a:pt x="166760" y="815351"/>
                  <a:pt x="158437" y="803232"/>
                  <a:pt x="149920" y="791308"/>
                </a:cubicBezTo>
                <a:cubicBezTo>
                  <a:pt x="143778" y="782709"/>
                  <a:pt x="139807" y="772403"/>
                  <a:pt x="132335" y="764931"/>
                </a:cubicBezTo>
                <a:cubicBezTo>
                  <a:pt x="124863" y="757459"/>
                  <a:pt x="114750" y="753208"/>
                  <a:pt x="105958" y="747346"/>
                </a:cubicBezTo>
                <a:cubicBezTo>
                  <a:pt x="103027" y="738554"/>
                  <a:pt x="93021" y="729258"/>
                  <a:pt x="97166" y="720969"/>
                </a:cubicBezTo>
                <a:cubicBezTo>
                  <a:pt x="101311" y="712680"/>
                  <a:pt x="114275" y="712177"/>
                  <a:pt x="123543" y="712177"/>
                </a:cubicBezTo>
                <a:cubicBezTo>
                  <a:pt x="150082" y="712177"/>
                  <a:pt x="176297" y="718038"/>
                  <a:pt x="202674" y="720969"/>
                </a:cubicBezTo>
                <a:cubicBezTo>
                  <a:pt x="208922" y="783453"/>
                  <a:pt x="188469" y="874919"/>
                  <a:pt x="308181" y="800100"/>
                </a:cubicBezTo>
                <a:cubicBezTo>
                  <a:pt x="320607" y="792334"/>
                  <a:pt x="291341" y="776057"/>
                  <a:pt x="281805" y="764931"/>
                </a:cubicBezTo>
                <a:cubicBezTo>
                  <a:pt x="239030" y="715026"/>
                  <a:pt x="268505" y="764707"/>
                  <a:pt x="237843" y="703385"/>
                </a:cubicBezTo>
                <a:cubicBezTo>
                  <a:pt x="240774" y="679939"/>
                  <a:pt x="246635" y="656675"/>
                  <a:pt x="246635" y="633046"/>
                </a:cubicBezTo>
                <a:cubicBezTo>
                  <a:pt x="246635" y="615219"/>
                  <a:pt x="246688" y="595770"/>
                  <a:pt x="237843" y="580292"/>
                </a:cubicBezTo>
                <a:cubicBezTo>
                  <a:pt x="233245" y="572245"/>
                  <a:pt x="220626" y="572909"/>
                  <a:pt x="211466" y="571500"/>
                </a:cubicBezTo>
                <a:cubicBezTo>
                  <a:pt x="182355" y="567021"/>
                  <a:pt x="152851" y="565639"/>
                  <a:pt x="123543" y="562708"/>
                </a:cubicBezTo>
                <a:cubicBezTo>
                  <a:pt x="77189" y="547255"/>
                  <a:pt x="114696" y="564127"/>
                  <a:pt x="70789" y="527539"/>
                </a:cubicBezTo>
                <a:cubicBezTo>
                  <a:pt x="48062" y="508600"/>
                  <a:pt x="44473" y="509974"/>
                  <a:pt x="18035" y="501162"/>
                </a:cubicBezTo>
                <a:cubicBezTo>
                  <a:pt x="12174" y="489439"/>
                  <a:pt x="2305" y="478967"/>
                  <a:pt x="451" y="465992"/>
                </a:cubicBezTo>
                <a:cubicBezTo>
                  <a:pt x="-860" y="456817"/>
                  <a:pt x="288" y="442003"/>
                  <a:pt x="9243" y="439615"/>
                </a:cubicBezTo>
                <a:cubicBezTo>
                  <a:pt x="48989" y="429016"/>
                  <a:pt x="91304" y="433754"/>
                  <a:pt x="132335" y="430823"/>
                </a:cubicBezTo>
                <a:cubicBezTo>
                  <a:pt x="213789" y="379916"/>
                  <a:pt x="177944" y="399227"/>
                  <a:pt x="237843" y="369277"/>
                </a:cubicBezTo>
                <a:cubicBezTo>
                  <a:pt x="240774" y="334108"/>
                  <a:pt x="241971" y="298751"/>
                  <a:pt x="246635" y="263769"/>
                </a:cubicBezTo>
                <a:cubicBezTo>
                  <a:pt x="247860" y="254582"/>
                  <a:pt x="240774" y="228600"/>
                  <a:pt x="255428" y="211015"/>
                </a:cubicBezTo>
                <a:close/>
              </a:path>
            </a:pathLst>
          </a:custGeom>
          <a:solidFill>
            <a:schemeClr val="accent1">
              <a:alpha val="5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>
            <a:off x="6030884" y="5240215"/>
            <a:ext cx="1706347" cy="1274885"/>
          </a:xfrm>
          <a:custGeom>
            <a:avLst/>
            <a:gdLst>
              <a:gd name="connsiteX0" fmla="*/ 932624 w 1706347"/>
              <a:gd name="connsiteY0" fmla="*/ 26377 h 1274885"/>
              <a:gd name="connsiteX1" fmla="*/ 985378 w 1706347"/>
              <a:gd name="connsiteY1" fmla="*/ 211015 h 1274885"/>
              <a:gd name="connsiteX2" fmla="*/ 1152431 w 1706347"/>
              <a:gd name="connsiteY2" fmla="*/ 219808 h 1274885"/>
              <a:gd name="connsiteX3" fmla="*/ 1363447 w 1706347"/>
              <a:gd name="connsiteY3" fmla="*/ 272562 h 1274885"/>
              <a:gd name="connsiteX4" fmla="*/ 1389824 w 1706347"/>
              <a:gd name="connsiteY4" fmla="*/ 281354 h 1274885"/>
              <a:gd name="connsiteX5" fmla="*/ 1468954 w 1706347"/>
              <a:gd name="connsiteY5" fmla="*/ 290146 h 1274885"/>
              <a:gd name="connsiteX6" fmla="*/ 1556878 w 1706347"/>
              <a:gd name="connsiteY6" fmla="*/ 325315 h 1274885"/>
              <a:gd name="connsiteX7" fmla="*/ 1644801 w 1706347"/>
              <a:gd name="connsiteY7" fmla="*/ 369277 h 1274885"/>
              <a:gd name="connsiteX8" fmla="*/ 1697554 w 1706347"/>
              <a:gd name="connsiteY8" fmla="*/ 395654 h 1274885"/>
              <a:gd name="connsiteX9" fmla="*/ 1706347 w 1706347"/>
              <a:gd name="connsiteY9" fmla="*/ 422031 h 1274885"/>
              <a:gd name="connsiteX10" fmla="*/ 1671178 w 1706347"/>
              <a:gd name="connsiteY10" fmla="*/ 483577 h 1274885"/>
              <a:gd name="connsiteX11" fmla="*/ 1653593 w 1706347"/>
              <a:gd name="connsiteY11" fmla="*/ 509954 h 1274885"/>
              <a:gd name="connsiteX12" fmla="*/ 1627216 w 1706347"/>
              <a:gd name="connsiteY12" fmla="*/ 527539 h 1274885"/>
              <a:gd name="connsiteX13" fmla="*/ 1574462 w 1706347"/>
              <a:gd name="connsiteY13" fmla="*/ 545123 h 1274885"/>
              <a:gd name="connsiteX14" fmla="*/ 1451370 w 1706347"/>
              <a:gd name="connsiteY14" fmla="*/ 571500 h 1274885"/>
              <a:gd name="connsiteX15" fmla="*/ 1424993 w 1706347"/>
              <a:gd name="connsiteY15" fmla="*/ 597877 h 1274885"/>
              <a:gd name="connsiteX16" fmla="*/ 1407408 w 1706347"/>
              <a:gd name="connsiteY16" fmla="*/ 677008 h 1274885"/>
              <a:gd name="connsiteX17" fmla="*/ 1398616 w 1706347"/>
              <a:gd name="connsiteY17" fmla="*/ 720969 h 1274885"/>
              <a:gd name="connsiteX18" fmla="*/ 1372239 w 1706347"/>
              <a:gd name="connsiteY18" fmla="*/ 738554 h 1274885"/>
              <a:gd name="connsiteX19" fmla="*/ 1363447 w 1706347"/>
              <a:gd name="connsiteY19" fmla="*/ 791308 h 1274885"/>
              <a:gd name="connsiteX20" fmla="*/ 1310693 w 1706347"/>
              <a:gd name="connsiteY20" fmla="*/ 808892 h 1274885"/>
              <a:gd name="connsiteX21" fmla="*/ 1196393 w 1706347"/>
              <a:gd name="connsiteY21" fmla="*/ 817685 h 1274885"/>
              <a:gd name="connsiteX22" fmla="*/ 1170016 w 1706347"/>
              <a:gd name="connsiteY22" fmla="*/ 835269 h 1274885"/>
              <a:gd name="connsiteX23" fmla="*/ 1038131 w 1706347"/>
              <a:gd name="connsiteY23" fmla="*/ 852854 h 1274885"/>
              <a:gd name="connsiteX24" fmla="*/ 1011754 w 1706347"/>
              <a:gd name="connsiteY24" fmla="*/ 879231 h 1274885"/>
              <a:gd name="connsiteX25" fmla="*/ 844701 w 1706347"/>
              <a:gd name="connsiteY25" fmla="*/ 905608 h 1274885"/>
              <a:gd name="connsiteX26" fmla="*/ 835908 w 1706347"/>
              <a:gd name="connsiteY26" fmla="*/ 931985 h 1274885"/>
              <a:gd name="connsiteX27" fmla="*/ 844701 w 1706347"/>
              <a:gd name="connsiteY27" fmla="*/ 958362 h 1274885"/>
              <a:gd name="connsiteX28" fmla="*/ 791947 w 1706347"/>
              <a:gd name="connsiteY28" fmla="*/ 975946 h 1274885"/>
              <a:gd name="connsiteX29" fmla="*/ 783154 w 1706347"/>
              <a:gd name="connsiteY29" fmla="*/ 1002323 h 1274885"/>
              <a:gd name="connsiteX30" fmla="*/ 809531 w 1706347"/>
              <a:gd name="connsiteY30" fmla="*/ 1011115 h 1274885"/>
              <a:gd name="connsiteX31" fmla="*/ 818324 w 1706347"/>
              <a:gd name="connsiteY31" fmla="*/ 1037492 h 1274885"/>
              <a:gd name="connsiteX32" fmla="*/ 827116 w 1706347"/>
              <a:gd name="connsiteY32" fmla="*/ 1081454 h 1274885"/>
              <a:gd name="connsiteX33" fmla="*/ 871078 w 1706347"/>
              <a:gd name="connsiteY33" fmla="*/ 1090246 h 1274885"/>
              <a:gd name="connsiteX34" fmla="*/ 844701 w 1706347"/>
              <a:gd name="connsiteY34" fmla="*/ 1107831 h 1274885"/>
              <a:gd name="connsiteX35" fmla="*/ 818324 w 1706347"/>
              <a:gd name="connsiteY35" fmla="*/ 1116623 h 1274885"/>
              <a:gd name="connsiteX36" fmla="*/ 624893 w 1706347"/>
              <a:gd name="connsiteY36" fmla="*/ 1125415 h 1274885"/>
              <a:gd name="connsiteX37" fmla="*/ 598516 w 1706347"/>
              <a:gd name="connsiteY37" fmla="*/ 1186962 h 1274885"/>
              <a:gd name="connsiteX38" fmla="*/ 572139 w 1706347"/>
              <a:gd name="connsiteY38" fmla="*/ 1274885 h 1274885"/>
              <a:gd name="connsiteX39" fmla="*/ 493008 w 1706347"/>
              <a:gd name="connsiteY39" fmla="*/ 1266092 h 1274885"/>
              <a:gd name="connsiteX40" fmla="*/ 475424 w 1706347"/>
              <a:gd name="connsiteY40" fmla="*/ 1213339 h 1274885"/>
              <a:gd name="connsiteX41" fmla="*/ 466631 w 1706347"/>
              <a:gd name="connsiteY41" fmla="*/ 1186962 h 1274885"/>
              <a:gd name="connsiteX42" fmla="*/ 484216 w 1706347"/>
              <a:gd name="connsiteY42" fmla="*/ 1160585 h 1274885"/>
              <a:gd name="connsiteX43" fmla="*/ 449047 w 1706347"/>
              <a:gd name="connsiteY43" fmla="*/ 1090246 h 1274885"/>
              <a:gd name="connsiteX44" fmla="*/ 422670 w 1706347"/>
              <a:gd name="connsiteY44" fmla="*/ 1063869 h 1274885"/>
              <a:gd name="connsiteX45" fmla="*/ 387501 w 1706347"/>
              <a:gd name="connsiteY45" fmla="*/ 1037492 h 1274885"/>
              <a:gd name="connsiteX46" fmla="*/ 369916 w 1706347"/>
              <a:gd name="connsiteY46" fmla="*/ 1002323 h 1274885"/>
              <a:gd name="connsiteX47" fmla="*/ 369916 w 1706347"/>
              <a:gd name="connsiteY47" fmla="*/ 879231 h 1274885"/>
              <a:gd name="connsiteX48" fmla="*/ 334747 w 1706347"/>
              <a:gd name="connsiteY48" fmla="*/ 870439 h 1274885"/>
              <a:gd name="connsiteX49" fmla="*/ 281993 w 1706347"/>
              <a:gd name="connsiteY49" fmla="*/ 852854 h 1274885"/>
              <a:gd name="connsiteX50" fmla="*/ 299578 w 1706347"/>
              <a:gd name="connsiteY50" fmla="*/ 791308 h 1274885"/>
              <a:gd name="connsiteX51" fmla="*/ 352331 w 1706347"/>
              <a:gd name="connsiteY51" fmla="*/ 764931 h 1274885"/>
              <a:gd name="connsiteX52" fmla="*/ 431462 w 1706347"/>
              <a:gd name="connsiteY52" fmla="*/ 738554 h 1274885"/>
              <a:gd name="connsiteX53" fmla="*/ 422670 w 1706347"/>
              <a:gd name="connsiteY53" fmla="*/ 703385 h 1274885"/>
              <a:gd name="connsiteX54" fmla="*/ 405085 w 1706347"/>
              <a:gd name="connsiteY54" fmla="*/ 677008 h 1274885"/>
              <a:gd name="connsiteX55" fmla="*/ 352331 w 1706347"/>
              <a:gd name="connsiteY55" fmla="*/ 659423 h 1274885"/>
              <a:gd name="connsiteX56" fmla="*/ 325954 w 1706347"/>
              <a:gd name="connsiteY56" fmla="*/ 650631 h 1274885"/>
              <a:gd name="connsiteX57" fmla="*/ 290785 w 1706347"/>
              <a:gd name="connsiteY57" fmla="*/ 659423 h 1274885"/>
              <a:gd name="connsiteX58" fmla="*/ 281993 w 1706347"/>
              <a:gd name="connsiteY58" fmla="*/ 685800 h 1274885"/>
              <a:gd name="connsiteX59" fmla="*/ 273201 w 1706347"/>
              <a:gd name="connsiteY59" fmla="*/ 756139 h 1274885"/>
              <a:gd name="connsiteX60" fmla="*/ 220447 w 1706347"/>
              <a:gd name="connsiteY60" fmla="*/ 747346 h 1274885"/>
              <a:gd name="connsiteX61" fmla="*/ 194070 w 1706347"/>
              <a:gd name="connsiteY61" fmla="*/ 738554 h 1274885"/>
              <a:gd name="connsiteX62" fmla="*/ 167693 w 1706347"/>
              <a:gd name="connsiteY62" fmla="*/ 677008 h 1274885"/>
              <a:gd name="connsiteX63" fmla="*/ 158901 w 1706347"/>
              <a:gd name="connsiteY63" fmla="*/ 571500 h 1274885"/>
              <a:gd name="connsiteX64" fmla="*/ 132524 w 1706347"/>
              <a:gd name="connsiteY64" fmla="*/ 562708 h 1274885"/>
              <a:gd name="connsiteX65" fmla="*/ 106147 w 1706347"/>
              <a:gd name="connsiteY65" fmla="*/ 545123 h 1274885"/>
              <a:gd name="connsiteX66" fmla="*/ 44601 w 1706347"/>
              <a:gd name="connsiteY66" fmla="*/ 527539 h 1274885"/>
              <a:gd name="connsiteX67" fmla="*/ 639 w 1706347"/>
              <a:gd name="connsiteY67" fmla="*/ 483577 h 1274885"/>
              <a:gd name="connsiteX68" fmla="*/ 9431 w 1706347"/>
              <a:gd name="connsiteY68" fmla="*/ 448408 h 1274885"/>
              <a:gd name="connsiteX69" fmla="*/ 88562 w 1706347"/>
              <a:gd name="connsiteY69" fmla="*/ 422031 h 1274885"/>
              <a:gd name="connsiteX70" fmla="*/ 114939 w 1706347"/>
              <a:gd name="connsiteY70" fmla="*/ 413239 h 1274885"/>
              <a:gd name="connsiteX71" fmla="*/ 167693 w 1706347"/>
              <a:gd name="connsiteY71" fmla="*/ 386862 h 1274885"/>
              <a:gd name="connsiteX72" fmla="*/ 194070 w 1706347"/>
              <a:gd name="connsiteY72" fmla="*/ 369277 h 1274885"/>
              <a:gd name="connsiteX73" fmla="*/ 202862 w 1706347"/>
              <a:gd name="connsiteY73" fmla="*/ 316523 h 1274885"/>
              <a:gd name="connsiteX74" fmla="*/ 229239 w 1706347"/>
              <a:gd name="connsiteY74" fmla="*/ 307731 h 1274885"/>
              <a:gd name="connsiteX75" fmla="*/ 238031 w 1706347"/>
              <a:gd name="connsiteY75" fmla="*/ 175846 h 1274885"/>
              <a:gd name="connsiteX76" fmla="*/ 264408 w 1706347"/>
              <a:gd name="connsiteY76" fmla="*/ 158262 h 1274885"/>
              <a:gd name="connsiteX77" fmla="*/ 378708 w 1706347"/>
              <a:gd name="connsiteY77" fmla="*/ 149469 h 1274885"/>
              <a:gd name="connsiteX78" fmla="*/ 396293 w 1706347"/>
              <a:gd name="connsiteY78" fmla="*/ 123092 h 1274885"/>
              <a:gd name="connsiteX79" fmla="*/ 422670 w 1706347"/>
              <a:gd name="connsiteY79" fmla="*/ 105508 h 1274885"/>
              <a:gd name="connsiteX80" fmla="*/ 405085 w 1706347"/>
              <a:gd name="connsiteY80" fmla="*/ 79131 h 1274885"/>
              <a:gd name="connsiteX81" fmla="*/ 431462 w 1706347"/>
              <a:gd name="connsiteY81" fmla="*/ 35169 h 1274885"/>
              <a:gd name="connsiteX82" fmla="*/ 484216 w 1706347"/>
              <a:gd name="connsiteY82" fmla="*/ 0 h 1274885"/>
              <a:gd name="connsiteX83" fmla="*/ 510593 w 1706347"/>
              <a:gd name="connsiteY83" fmla="*/ 8792 h 1274885"/>
              <a:gd name="connsiteX84" fmla="*/ 519385 w 1706347"/>
              <a:gd name="connsiteY84" fmla="*/ 35169 h 1274885"/>
              <a:gd name="connsiteX85" fmla="*/ 528178 w 1706347"/>
              <a:gd name="connsiteY85" fmla="*/ 123092 h 1274885"/>
              <a:gd name="connsiteX86" fmla="*/ 589724 w 1706347"/>
              <a:gd name="connsiteY86" fmla="*/ 96715 h 1274885"/>
              <a:gd name="connsiteX87" fmla="*/ 642478 w 1706347"/>
              <a:gd name="connsiteY87" fmla="*/ 79131 h 1274885"/>
              <a:gd name="connsiteX88" fmla="*/ 686439 w 1706347"/>
              <a:gd name="connsiteY88" fmla="*/ 87923 h 1274885"/>
              <a:gd name="connsiteX89" fmla="*/ 712816 w 1706347"/>
              <a:gd name="connsiteY89" fmla="*/ 105508 h 1274885"/>
              <a:gd name="connsiteX90" fmla="*/ 941416 w 1706347"/>
              <a:gd name="connsiteY90" fmla="*/ 96715 h 1274885"/>
              <a:gd name="connsiteX91" fmla="*/ 932624 w 1706347"/>
              <a:gd name="connsiteY91" fmla="*/ 26377 h 1274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</a:cxnLst>
            <a:rect l="l" t="t" r="r" b="b"/>
            <a:pathLst>
              <a:path w="1706347" h="1274885">
                <a:moveTo>
                  <a:pt x="932624" y="26377"/>
                </a:moveTo>
                <a:cubicBezTo>
                  <a:pt x="939951" y="45427"/>
                  <a:pt x="763188" y="-22285"/>
                  <a:pt x="985378" y="211015"/>
                </a:cubicBezTo>
                <a:cubicBezTo>
                  <a:pt x="1023834" y="251394"/>
                  <a:pt x="1096747" y="216877"/>
                  <a:pt x="1152431" y="219808"/>
                </a:cubicBezTo>
                <a:cubicBezTo>
                  <a:pt x="1174784" y="331563"/>
                  <a:pt x="1144819" y="255744"/>
                  <a:pt x="1363447" y="272562"/>
                </a:cubicBezTo>
                <a:cubicBezTo>
                  <a:pt x="1372688" y="273273"/>
                  <a:pt x="1380682" y="279830"/>
                  <a:pt x="1389824" y="281354"/>
                </a:cubicBezTo>
                <a:cubicBezTo>
                  <a:pt x="1416002" y="285717"/>
                  <a:pt x="1442577" y="287215"/>
                  <a:pt x="1468954" y="290146"/>
                </a:cubicBezTo>
                <a:cubicBezTo>
                  <a:pt x="1530646" y="331275"/>
                  <a:pt x="1449710" y="281187"/>
                  <a:pt x="1556878" y="325315"/>
                </a:cubicBezTo>
                <a:cubicBezTo>
                  <a:pt x="1587177" y="337791"/>
                  <a:pt x="1617537" y="351101"/>
                  <a:pt x="1644801" y="369277"/>
                </a:cubicBezTo>
                <a:cubicBezTo>
                  <a:pt x="1678889" y="392003"/>
                  <a:pt x="1661153" y="383520"/>
                  <a:pt x="1697554" y="395654"/>
                </a:cubicBezTo>
                <a:cubicBezTo>
                  <a:pt x="1700485" y="404446"/>
                  <a:pt x="1706347" y="412763"/>
                  <a:pt x="1706347" y="422031"/>
                </a:cubicBezTo>
                <a:cubicBezTo>
                  <a:pt x="1706347" y="461878"/>
                  <a:pt x="1693947" y="456253"/>
                  <a:pt x="1671178" y="483577"/>
                </a:cubicBezTo>
                <a:cubicBezTo>
                  <a:pt x="1664413" y="491695"/>
                  <a:pt x="1661065" y="502482"/>
                  <a:pt x="1653593" y="509954"/>
                </a:cubicBezTo>
                <a:cubicBezTo>
                  <a:pt x="1646121" y="517426"/>
                  <a:pt x="1636872" y="523247"/>
                  <a:pt x="1627216" y="527539"/>
                </a:cubicBezTo>
                <a:cubicBezTo>
                  <a:pt x="1610278" y="535067"/>
                  <a:pt x="1574462" y="545123"/>
                  <a:pt x="1574462" y="545123"/>
                </a:cubicBezTo>
                <a:cubicBezTo>
                  <a:pt x="1503250" y="592599"/>
                  <a:pt x="1613445" y="525193"/>
                  <a:pt x="1451370" y="571500"/>
                </a:cubicBezTo>
                <a:cubicBezTo>
                  <a:pt x="1439414" y="574916"/>
                  <a:pt x="1433785" y="589085"/>
                  <a:pt x="1424993" y="597877"/>
                </a:cubicBezTo>
                <a:cubicBezTo>
                  <a:pt x="1398479" y="730451"/>
                  <a:pt x="1432239" y="565271"/>
                  <a:pt x="1407408" y="677008"/>
                </a:cubicBezTo>
                <a:cubicBezTo>
                  <a:pt x="1404166" y="691596"/>
                  <a:pt x="1406030" y="707994"/>
                  <a:pt x="1398616" y="720969"/>
                </a:cubicBezTo>
                <a:cubicBezTo>
                  <a:pt x="1393373" y="730144"/>
                  <a:pt x="1381031" y="732692"/>
                  <a:pt x="1372239" y="738554"/>
                </a:cubicBezTo>
                <a:cubicBezTo>
                  <a:pt x="1369308" y="756139"/>
                  <a:pt x="1375186" y="777892"/>
                  <a:pt x="1363447" y="791308"/>
                </a:cubicBezTo>
                <a:cubicBezTo>
                  <a:pt x="1351241" y="805258"/>
                  <a:pt x="1329174" y="807470"/>
                  <a:pt x="1310693" y="808892"/>
                </a:cubicBezTo>
                <a:lnTo>
                  <a:pt x="1196393" y="817685"/>
                </a:lnTo>
                <a:cubicBezTo>
                  <a:pt x="1187601" y="823546"/>
                  <a:pt x="1179467" y="830543"/>
                  <a:pt x="1170016" y="835269"/>
                </a:cubicBezTo>
                <a:cubicBezTo>
                  <a:pt x="1134098" y="853228"/>
                  <a:pt x="1061719" y="850888"/>
                  <a:pt x="1038131" y="852854"/>
                </a:cubicBezTo>
                <a:cubicBezTo>
                  <a:pt x="1029339" y="861646"/>
                  <a:pt x="1021306" y="871271"/>
                  <a:pt x="1011754" y="879231"/>
                </a:cubicBezTo>
                <a:cubicBezTo>
                  <a:pt x="960441" y="921992"/>
                  <a:pt x="932982" y="900090"/>
                  <a:pt x="844701" y="905608"/>
                </a:cubicBezTo>
                <a:cubicBezTo>
                  <a:pt x="841770" y="914400"/>
                  <a:pt x="835908" y="922717"/>
                  <a:pt x="835908" y="931985"/>
                </a:cubicBezTo>
                <a:cubicBezTo>
                  <a:pt x="835908" y="941253"/>
                  <a:pt x="851254" y="951809"/>
                  <a:pt x="844701" y="958362"/>
                </a:cubicBezTo>
                <a:cubicBezTo>
                  <a:pt x="831594" y="971469"/>
                  <a:pt x="791947" y="975946"/>
                  <a:pt x="791947" y="975946"/>
                </a:cubicBezTo>
                <a:cubicBezTo>
                  <a:pt x="789016" y="984738"/>
                  <a:pt x="779009" y="994033"/>
                  <a:pt x="783154" y="1002323"/>
                </a:cubicBezTo>
                <a:cubicBezTo>
                  <a:pt x="787299" y="1010613"/>
                  <a:pt x="802978" y="1004562"/>
                  <a:pt x="809531" y="1011115"/>
                </a:cubicBezTo>
                <a:cubicBezTo>
                  <a:pt x="816085" y="1017668"/>
                  <a:pt x="816076" y="1028501"/>
                  <a:pt x="818324" y="1037492"/>
                </a:cubicBezTo>
                <a:cubicBezTo>
                  <a:pt x="821949" y="1051990"/>
                  <a:pt x="816549" y="1070887"/>
                  <a:pt x="827116" y="1081454"/>
                </a:cubicBezTo>
                <a:cubicBezTo>
                  <a:pt x="837683" y="1092021"/>
                  <a:pt x="856424" y="1087315"/>
                  <a:pt x="871078" y="1090246"/>
                </a:cubicBezTo>
                <a:cubicBezTo>
                  <a:pt x="862286" y="1096108"/>
                  <a:pt x="854153" y="1103105"/>
                  <a:pt x="844701" y="1107831"/>
                </a:cubicBezTo>
                <a:cubicBezTo>
                  <a:pt x="836412" y="1111976"/>
                  <a:pt x="827562" y="1115884"/>
                  <a:pt x="818324" y="1116623"/>
                </a:cubicBezTo>
                <a:cubicBezTo>
                  <a:pt x="753986" y="1121770"/>
                  <a:pt x="689370" y="1122484"/>
                  <a:pt x="624893" y="1125415"/>
                </a:cubicBezTo>
                <a:cubicBezTo>
                  <a:pt x="601637" y="1218443"/>
                  <a:pt x="633211" y="1108901"/>
                  <a:pt x="598516" y="1186962"/>
                </a:cubicBezTo>
                <a:cubicBezTo>
                  <a:pt x="586282" y="1214488"/>
                  <a:pt x="579447" y="1245653"/>
                  <a:pt x="572139" y="1274885"/>
                </a:cubicBezTo>
                <a:cubicBezTo>
                  <a:pt x="545762" y="1271954"/>
                  <a:pt x="515398" y="1280340"/>
                  <a:pt x="493008" y="1266092"/>
                </a:cubicBezTo>
                <a:cubicBezTo>
                  <a:pt x="477370" y="1256141"/>
                  <a:pt x="481285" y="1230923"/>
                  <a:pt x="475424" y="1213339"/>
                </a:cubicBezTo>
                <a:lnTo>
                  <a:pt x="466631" y="1186962"/>
                </a:lnTo>
                <a:cubicBezTo>
                  <a:pt x="472493" y="1178170"/>
                  <a:pt x="483049" y="1171087"/>
                  <a:pt x="484216" y="1160585"/>
                </a:cubicBezTo>
                <a:cubicBezTo>
                  <a:pt x="490927" y="1100188"/>
                  <a:pt x="480038" y="1116072"/>
                  <a:pt x="449047" y="1090246"/>
                </a:cubicBezTo>
                <a:cubicBezTo>
                  <a:pt x="439495" y="1082286"/>
                  <a:pt x="432111" y="1071961"/>
                  <a:pt x="422670" y="1063869"/>
                </a:cubicBezTo>
                <a:cubicBezTo>
                  <a:pt x="411544" y="1054332"/>
                  <a:pt x="399224" y="1046284"/>
                  <a:pt x="387501" y="1037492"/>
                </a:cubicBezTo>
                <a:cubicBezTo>
                  <a:pt x="381639" y="1025769"/>
                  <a:pt x="371103" y="1015376"/>
                  <a:pt x="369916" y="1002323"/>
                </a:cubicBezTo>
                <a:cubicBezTo>
                  <a:pt x="365925" y="958424"/>
                  <a:pt x="397352" y="923130"/>
                  <a:pt x="369916" y="879231"/>
                </a:cubicBezTo>
                <a:cubicBezTo>
                  <a:pt x="363512" y="868984"/>
                  <a:pt x="346321" y="873911"/>
                  <a:pt x="334747" y="870439"/>
                </a:cubicBezTo>
                <a:cubicBezTo>
                  <a:pt x="316993" y="865113"/>
                  <a:pt x="281993" y="852854"/>
                  <a:pt x="281993" y="852854"/>
                </a:cubicBezTo>
                <a:cubicBezTo>
                  <a:pt x="282568" y="850553"/>
                  <a:pt x="294990" y="797044"/>
                  <a:pt x="299578" y="791308"/>
                </a:cubicBezTo>
                <a:cubicBezTo>
                  <a:pt x="314272" y="772940"/>
                  <a:pt x="332939" y="773242"/>
                  <a:pt x="352331" y="764931"/>
                </a:cubicBezTo>
                <a:cubicBezTo>
                  <a:pt x="416036" y="737629"/>
                  <a:pt x="357354" y="753375"/>
                  <a:pt x="431462" y="738554"/>
                </a:cubicBezTo>
                <a:cubicBezTo>
                  <a:pt x="462609" y="691834"/>
                  <a:pt x="451686" y="726597"/>
                  <a:pt x="422670" y="703385"/>
                </a:cubicBezTo>
                <a:cubicBezTo>
                  <a:pt x="414418" y="696784"/>
                  <a:pt x="414046" y="682609"/>
                  <a:pt x="405085" y="677008"/>
                </a:cubicBezTo>
                <a:cubicBezTo>
                  <a:pt x="389367" y="667184"/>
                  <a:pt x="369916" y="665285"/>
                  <a:pt x="352331" y="659423"/>
                </a:cubicBezTo>
                <a:lnTo>
                  <a:pt x="325954" y="650631"/>
                </a:lnTo>
                <a:cubicBezTo>
                  <a:pt x="314231" y="653562"/>
                  <a:pt x="300221" y="651874"/>
                  <a:pt x="290785" y="659423"/>
                </a:cubicBezTo>
                <a:cubicBezTo>
                  <a:pt x="283548" y="665213"/>
                  <a:pt x="283651" y="676682"/>
                  <a:pt x="281993" y="685800"/>
                </a:cubicBezTo>
                <a:cubicBezTo>
                  <a:pt x="277766" y="709048"/>
                  <a:pt x="276132" y="732693"/>
                  <a:pt x="273201" y="756139"/>
                </a:cubicBezTo>
                <a:cubicBezTo>
                  <a:pt x="255616" y="753208"/>
                  <a:pt x="237850" y="751213"/>
                  <a:pt x="220447" y="747346"/>
                </a:cubicBezTo>
                <a:cubicBezTo>
                  <a:pt x="211400" y="745335"/>
                  <a:pt x="200623" y="745107"/>
                  <a:pt x="194070" y="738554"/>
                </a:cubicBezTo>
                <a:cubicBezTo>
                  <a:pt x="183204" y="727688"/>
                  <a:pt x="172948" y="692773"/>
                  <a:pt x="167693" y="677008"/>
                </a:cubicBezTo>
                <a:cubicBezTo>
                  <a:pt x="164762" y="641839"/>
                  <a:pt x="169280" y="605231"/>
                  <a:pt x="158901" y="571500"/>
                </a:cubicBezTo>
                <a:cubicBezTo>
                  <a:pt x="156175" y="562642"/>
                  <a:pt x="140813" y="566853"/>
                  <a:pt x="132524" y="562708"/>
                </a:cubicBezTo>
                <a:cubicBezTo>
                  <a:pt x="123072" y="557982"/>
                  <a:pt x="115599" y="549849"/>
                  <a:pt x="106147" y="545123"/>
                </a:cubicBezTo>
                <a:cubicBezTo>
                  <a:pt x="93535" y="538817"/>
                  <a:pt x="55868" y="530356"/>
                  <a:pt x="44601" y="527539"/>
                </a:cubicBezTo>
                <a:cubicBezTo>
                  <a:pt x="29793" y="517667"/>
                  <a:pt x="3724" y="505172"/>
                  <a:pt x="639" y="483577"/>
                </a:cubicBezTo>
                <a:cubicBezTo>
                  <a:pt x="-1070" y="471615"/>
                  <a:pt x="256" y="456272"/>
                  <a:pt x="9431" y="448408"/>
                </a:cubicBezTo>
                <a:cubicBezTo>
                  <a:pt x="9433" y="448406"/>
                  <a:pt x="75372" y="426427"/>
                  <a:pt x="88562" y="422031"/>
                </a:cubicBezTo>
                <a:lnTo>
                  <a:pt x="114939" y="413239"/>
                </a:lnTo>
                <a:cubicBezTo>
                  <a:pt x="190532" y="362843"/>
                  <a:pt x="94889" y="423264"/>
                  <a:pt x="167693" y="386862"/>
                </a:cubicBezTo>
                <a:cubicBezTo>
                  <a:pt x="177145" y="382136"/>
                  <a:pt x="185278" y="375139"/>
                  <a:pt x="194070" y="369277"/>
                </a:cubicBezTo>
                <a:cubicBezTo>
                  <a:pt x="197001" y="351692"/>
                  <a:pt x="194017" y="332001"/>
                  <a:pt x="202862" y="316523"/>
                </a:cubicBezTo>
                <a:cubicBezTo>
                  <a:pt x="207460" y="308476"/>
                  <a:pt x="226991" y="316722"/>
                  <a:pt x="229239" y="307731"/>
                </a:cubicBezTo>
                <a:cubicBezTo>
                  <a:pt x="239925" y="264987"/>
                  <a:pt x="227940" y="218734"/>
                  <a:pt x="238031" y="175846"/>
                </a:cubicBezTo>
                <a:cubicBezTo>
                  <a:pt x="240451" y="165560"/>
                  <a:pt x="254022" y="160209"/>
                  <a:pt x="264408" y="158262"/>
                </a:cubicBezTo>
                <a:cubicBezTo>
                  <a:pt x="301966" y="151220"/>
                  <a:pt x="340608" y="152400"/>
                  <a:pt x="378708" y="149469"/>
                </a:cubicBezTo>
                <a:cubicBezTo>
                  <a:pt x="384570" y="140677"/>
                  <a:pt x="388821" y="130564"/>
                  <a:pt x="396293" y="123092"/>
                </a:cubicBezTo>
                <a:cubicBezTo>
                  <a:pt x="403765" y="115620"/>
                  <a:pt x="420598" y="115870"/>
                  <a:pt x="422670" y="105508"/>
                </a:cubicBezTo>
                <a:cubicBezTo>
                  <a:pt x="424742" y="95146"/>
                  <a:pt x="410947" y="87923"/>
                  <a:pt x="405085" y="79131"/>
                </a:cubicBezTo>
                <a:cubicBezTo>
                  <a:pt x="391295" y="37759"/>
                  <a:pt x="389211" y="60520"/>
                  <a:pt x="431462" y="35169"/>
                </a:cubicBezTo>
                <a:cubicBezTo>
                  <a:pt x="449584" y="24296"/>
                  <a:pt x="484216" y="0"/>
                  <a:pt x="484216" y="0"/>
                </a:cubicBezTo>
                <a:cubicBezTo>
                  <a:pt x="493008" y="2931"/>
                  <a:pt x="504040" y="2239"/>
                  <a:pt x="510593" y="8792"/>
                </a:cubicBezTo>
                <a:cubicBezTo>
                  <a:pt x="517146" y="15345"/>
                  <a:pt x="517976" y="26009"/>
                  <a:pt x="519385" y="35169"/>
                </a:cubicBezTo>
                <a:cubicBezTo>
                  <a:pt x="523864" y="64280"/>
                  <a:pt x="525247" y="93784"/>
                  <a:pt x="528178" y="123092"/>
                </a:cubicBezTo>
                <a:cubicBezTo>
                  <a:pt x="613089" y="94788"/>
                  <a:pt x="481065" y="140178"/>
                  <a:pt x="589724" y="96715"/>
                </a:cubicBezTo>
                <a:cubicBezTo>
                  <a:pt x="606934" y="89831"/>
                  <a:pt x="642478" y="79131"/>
                  <a:pt x="642478" y="79131"/>
                </a:cubicBezTo>
                <a:cubicBezTo>
                  <a:pt x="657132" y="82062"/>
                  <a:pt x="672447" y="82676"/>
                  <a:pt x="686439" y="87923"/>
                </a:cubicBezTo>
                <a:cubicBezTo>
                  <a:pt x="696333" y="91633"/>
                  <a:pt x="702255" y="105144"/>
                  <a:pt x="712816" y="105508"/>
                </a:cubicBezTo>
                <a:cubicBezTo>
                  <a:pt x="789027" y="108136"/>
                  <a:pt x="867112" y="113862"/>
                  <a:pt x="941416" y="96715"/>
                </a:cubicBezTo>
                <a:cubicBezTo>
                  <a:pt x="955694" y="93420"/>
                  <a:pt x="925297" y="7327"/>
                  <a:pt x="932624" y="26377"/>
                </a:cubicBezTo>
                <a:close/>
              </a:path>
            </a:pathLst>
          </a:custGeom>
          <a:solidFill>
            <a:schemeClr val="accent1">
              <a:alpha val="5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1295400" y="4267200"/>
            <a:ext cx="22860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Complex Model Proxy Dissimilarity</a:t>
            </a:r>
            <a:endParaRPr lang="en-US" b="1" dirty="0"/>
          </a:p>
        </p:txBody>
      </p:sp>
      <p:sp>
        <p:nvSpPr>
          <p:cNvPr id="70" name="TextBox 69"/>
          <p:cNvSpPr txBox="1"/>
          <p:nvPr/>
        </p:nvSpPr>
        <p:spPr>
          <a:xfrm>
            <a:off x="5486400" y="4267200"/>
            <a:ext cx="22860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Simple Model Proxy Dissimilarity</a:t>
            </a:r>
            <a:endParaRPr lang="en-US" b="1" dirty="0"/>
          </a:p>
        </p:txBody>
      </p:sp>
      <p:cxnSp>
        <p:nvCxnSpPr>
          <p:cNvPr id="23" name="Straight Arrow Connector 22"/>
          <p:cNvCxnSpPr>
            <a:stCxn id="19" idx="33"/>
            <a:endCxn id="20" idx="67"/>
          </p:cNvCxnSpPr>
          <p:nvPr/>
        </p:nvCxnSpPr>
        <p:spPr>
          <a:xfrm>
            <a:off x="3209192" y="5697415"/>
            <a:ext cx="2822331" cy="26377"/>
          </a:xfrm>
          <a:prstGeom prst="straightConnector1">
            <a:avLst/>
          </a:prstGeom>
          <a:ln w="635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3505200" y="5011615"/>
            <a:ext cx="22098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How did simplifying changed the cloud?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-76200" y="1159877"/>
                <a:ext cx="9906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32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l-GR" sz="3200" dirty="0" smtClean="0"/>
                            <m:t>Ω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76200" y="1159877"/>
                <a:ext cx="990600" cy="58477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-82062" y="3293476"/>
                <a:ext cx="9906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32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l-GR" sz="3200" dirty="0" smtClean="0"/>
                            <m:t>Ω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82062" y="3293476"/>
                <a:ext cx="990600" cy="58477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3170411" y="2044005"/>
                <a:ext cx="5722223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/>
                  <a:t>REDUCE COMPLEXITY: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800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l-GR" sz="2800" dirty="0" smtClean="0"/>
                          <m:t>Ω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b="1" dirty="0" smtClean="0">
                    <a:sym typeface="Wingdings" pitchFamily="2" charset="2"/>
                  </a:rPr>
                  <a:t>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800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l-GR" sz="2800" dirty="0" smtClean="0"/>
                          <m:t>Ω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endParaRPr lang="en-US" sz="2800" b="0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l-GR" sz="2800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l-GR" sz="2800" dirty="0" smtClean="0"/>
                          <m:t>Ω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800" b="0" dirty="0" smtClean="0"/>
                  <a:t>: a measure of complexity </a:t>
                </a:r>
              </a:p>
              <a:p>
                <a:r>
                  <a:rPr lang="en-US" sz="2800" b="1" dirty="0" smtClean="0"/>
                  <a:t> </a:t>
                </a:r>
                <a:endParaRPr lang="en-US" sz="2800" b="1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0411" y="2044005"/>
                <a:ext cx="5722223" cy="1384995"/>
              </a:xfrm>
              <a:prstGeom prst="rect">
                <a:avLst/>
              </a:prstGeom>
              <a:blipFill rotWithShape="1">
                <a:blip r:embed="rId6"/>
                <a:stretch>
                  <a:fillRect l="-2130" t="-65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Down Arrow 27"/>
          <p:cNvSpPr/>
          <p:nvPr/>
        </p:nvSpPr>
        <p:spPr>
          <a:xfrm>
            <a:off x="1562052" y="2044005"/>
            <a:ext cx="723899" cy="846284"/>
          </a:xfrm>
          <a:prstGeom prst="downArrow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40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4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3362</TotalTime>
  <Words>978</Words>
  <Application>Microsoft Office PowerPoint</Application>
  <PresentationFormat>On-screen Show (4:3)</PresentationFormat>
  <Paragraphs>251</Paragraphs>
  <Slides>24</Slides>
  <Notes>1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Equity</vt:lpstr>
      <vt:lpstr>Exploring Needed Complexity in Structural Modeling Using Procrustes Analysis</vt:lpstr>
      <vt:lpstr>A Common Question</vt:lpstr>
      <vt:lpstr>Reaching Simple Enough:  A Bottleneck</vt:lpstr>
      <vt:lpstr>Leverage 1: A Fast Flow Proxy</vt:lpstr>
      <vt:lpstr>What Do We Do With the Proxy?</vt:lpstr>
      <vt:lpstr>Representing Variations with Distances</vt:lpstr>
      <vt:lpstr>Leverage 2:  Comparing Uncertainty Clouds</vt:lpstr>
      <vt:lpstr>Working Hypothesis</vt:lpstr>
      <vt:lpstr>Workflow in a Nutshell</vt:lpstr>
      <vt:lpstr>Illustrative Example: Fluvial Reservoir with Faults</vt:lpstr>
      <vt:lpstr>Structural Complexity &amp; Uncertainty</vt:lpstr>
      <vt:lpstr>Proxy: What to Look For?</vt:lpstr>
      <vt:lpstr>Proxy Response Variation Change: Image Dilation as a   Static Proxy</vt:lpstr>
      <vt:lpstr>Illustrative Example Components</vt:lpstr>
      <vt:lpstr>Defining Different Complexity Levels</vt:lpstr>
      <vt:lpstr>Comparing Uncertainty Clouds</vt:lpstr>
      <vt:lpstr>Comparing Proxy Variations</vt:lpstr>
      <vt:lpstr>A Case with More Wells</vt:lpstr>
      <vt:lpstr>Limitations of the Method</vt:lpstr>
      <vt:lpstr>A Poor Proxy</vt:lpstr>
      <vt:lpstr>Future Work</vt:lpstr>
      <vt:lpstr>Conclusions</vt:lpstr>
      <vt:lpstr>PowerPoint Presentation</vt:lpstr>
      <vt:lpstr>Discussion: Note About Proxies</vt:lpstr>
    </vt:vector>
  </TitlesOfParts>
  <Company>Stanford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Exploring Needed Complexity in Structural Modeling Using Procrustes Analysis</dc:title>
  <dc:creator>Aydin, Orhun</dc:creator>
  <cp:lastModifiedBy>Aydin, Orhun</cp:lastModifiedBy>
  <cp:revision>124</cp:revision>
  <dcterms:created xsi:type="dcterms:W3CDTF">2013-02-06T01:30:43Z</dcterms:created>
  <dcterms:modified xsi:type="dcterms:W3CDTF">2013-05-07T23:23:08Z</dcterms:modified>
</cp:coreProperties>
</file>