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6" r:id="rId3"/>
    <p:sldId id="276" r:id="rId4"/>
    <p:sldId id="274" r:id="rId5"/>
    <p:sldId id="315" r:id="rId6"/>
    <p:sldId id="316" r:id="rId7"/>
    <p:sldId id="317" r:id="rId8"/>
    <p:sldId id="318" r:id="rId9"/>
    <p:sldId id="324" r:id="rId10"/>
    <p:sldId id="323" r:id="rId11"/>
    <p:sldId id="320" r:id="rId12"/>
    <p:sldId id="281" r:id="rId13"/>
    <p:sldId id="322" r:id="rId14"/>
    <p:sldId id="283" r:id="rId15"/>
    <p:sldId id="284" r:id="rId16"/>
    <p:sldId id="285" r:id="rId17"/>
    <p:sldId id="286" r:id="rId18"/>
    <p:sldId id="287" r:id="rId19"/>
    <p:sldId id="288" r:id="rId20"/>
    <p:sldId id="312" r:id="rId21"/>
    <p:sldId id="290" r:id="rId22"/>
    <p:sldId id="297" r:id="rId23"/>
    <p:sldId id="32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84BBEF-C60E-4C90-92FB-6239B8FC0232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190D24-6A0D-4C81-81D3-CB0251AD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They are represented by three different training images as shown.</a:t>
            </a:r>
          </a:p>
          <a:p>
            <a:pPr>
              <a:spcBef>
                <a:spcPct val="0"/>
              </a:spcBef>
            </a:pPr>
            <a:r>
              <a:rPr lang="en-US" smtClean="0"/>
              <a:t>Its prior probabilities are given as 50 25 25 respectively.</a:t>
            </a:r>
          </a:p>
          <a:p>
            <a:pPr>
              <a:spcBef>
                <a:spcPct val="0"/>
              </a:spcBef>
            </a:pPr>
            <a:r>
              <a:rPr lang="en-US" smtClean="0"/>
              <a:t>We generate reservoir models using SNESIM algorithm in Sgems.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9F57E-5A75-4C1B-81D8-BE931BB6163A}" type="slidenum">
              <a:rPr lang="en-US" altLang="ko-KR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Here is our production data represented by red dots in 4 production wells during 2000 days.</a:t>
            </a:r>
          </a:p>
          <a:p>
            <a:pPr>
              <a:spcBef>
                <a:spcPct val="0"/>
              </a:spcBef>
            </a:pPr>
            <a:r>
              <a:rPr lang="en-US" smtClean="0"/>
              <a:t>It is given as water rate.</a:t>
            </a:r>
          </a:p>
          <a:p>
            <a:pPr>
              <a:spcBef>
                <a:spcPct val="0"/>
              </a:spcBef>
            </a:pPr>
            <a:r>
              <a:rPr lang="en-US" smtClean="0"/>
              <a:t>Blue lines are 300 scoping runs from 3 TIs. 100 scoping runs from each TI.</a:t>
            </a:r>
          </a:p>
          <a:p>
            <a:pPr>
              <a:spcBef>
                <a:spcPct val="0"/>
              </a:spcBef>
            </a:pPr>
            <a:r>
              <a:rPr lang="en-US" smtClean="0"/>
              <a:t>As it shows, there are a lot of uncertianties for each production well.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2A04E-CB1C-467F-8182-097976AE238F}" type="slidenum">
              <a:rPr lang="en-US" altLang="ko-KR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0" y="357188"/>
            <a:ext cx="9144000" cy="1527175"/>
          </a:xfrm>
          <a:prstGeom prst="rect">
            <a:avLst/>
          </a:prstGeom>
          <a:solidFill>
            <a:srgbClr val="B9131F"/>
          </a:solidFill>
          <a:ln w="19050" cap="sq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-9525" y="304800"/>
            <a:ext cx="915352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-4763" y="1884363"/>
            <a:ext cx="9148763" cy="1158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3565525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260880"/>
            <a:ext cx="6400800" cy="1168120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14010"/>
            <a:ext cx="8229600" cy="1470025"/>
          </a:xfrm>
        </p:spPr>
        <p:txBody>
          <a:bodyPr anchor="ctr"/>
          <a:lstStyle>
            <a:lvl1pPr algn="ctr">
              <a:defRPr lang="en-US" b="1" dirty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368FDD-6BA7-4136-AA71-3526158B05B0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1082AD-D007-45A6-A9DE-D989CDC5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7697DE-F7CF-4627-9E4C-B9D53AAC5AC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C8D2A5-04BD-4242-8E82-45F6CA5D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 flipV="1">
            <a:off x="0" y="2376488"/>
            <a:ext cx="9144000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0" y="2341563"/>
            <a:ext cx="914400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/>
        </p:nvSpPr>
        <p:spPr>
          <a:xfrm>
            <a:off x="0" y="2468563"/>
            <a:ext cx="914400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AC2963-20DA-4049-BDCF-23FB105F0017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142A5-D2D0-41D7-B39C-E3C44168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070078-5D7D-4D0F-9910-8EC7BCD345D4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D4AEEE-D479-496D-BAB7-A6932D95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98329F-95AB-4D33-913E-A91A8F6BD6CD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654A04-9088-41EF-9163-27854BDEC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6BF76D-786E-4175-A881-56686D92B92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453FF3-A5C3-4B4E-98E3-D5F56B658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580611-47BE-4689-B91F-A583FA20C02E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CB3CEE-257A-46C4-AAA9-6A6BC112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62000" y="1249363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D3AA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C956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C956E"/>
        </a:buClr>
        <a:buChar char="o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36.png"/><Relationship Id="rId10" Type="http://schemas.openxmlformats.org/officeDocument/2006/relationships/image" Target="../media/image34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3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46.png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60600"/>
            <a:ext cx="6400800" cy="1168400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err="1" smtClean="0"/>
              <a:t>Jef</a:t>
            </a:r>
            <a:r>
              <a:rPr lang="en-US" sz="3600" dirty="0" smtClean="0"/>
              <a:t> Caers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Stanford University, USA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414338"/>
            <a:ext cx="8229600" cy="1470025"/>
          </a:xfrm>
        </p:spPr>
        <p:txBody>
          <a:bodyPr/>
          <a:lstStyle/>
          <a:p>
            <a:r>
              <a:rPr smtClean="0"/>
              <a:t>A strategy for managing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argument for a subsurface focused sensitivity analysis</a:t>
            </a:r>
            <a:endParaRPr lang="en-US" dirty="0"/>
          </a:p>
        </p:txBody>
      </p: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5715000" y="2151063"/>
            <a:ext cx="3124200" cy="1462087"/>
            <a:chOff x="5715000" y="2150637"/>
            <a:chExt cx="3124200" cy="14620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715000" y="2836437"/>
              <a:ext cx="1169988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47"/>
            <p:cNvSpPr>
              <a:spLocks noChangeAspect="1" noChangeArrowheads="1"/>
            </p:cNvSpPr>
            <p:nvPr/>
          </p:nvSpPr>
          <p:spPr bwMode="auto">
            <a:xfrm>
              <a:off x="7010400" y="2150637"/>
              <a:ext cx="1828800" cy="14620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162800" y="3382538"/>
              <a:ext cx="1447800" cy="158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96" name="TextBox 13"/>
            <p:cNvSpPr txBox="1">
              <a:spLocks noChangeArrowheads="1"/>
            </p:cNvSpPr>
            <p:nvPr/>
          </p:nvSpPr>
          <p:spPr bwMode="auto">
            <a:xfrm>
              <a:off x="7239000" y="2164925"/>
              <a:ext cx="9321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Response</a:t>
              </a:r>
              <a:r>
                <a:rPr lang="en-US" sz="2000" b="1">
                  <a:latin typeface="Calibri" pitchFamily="34" charset="0"/>
                </a:rPr>
                <a:t> r</a:t>
              </a:r>
            </a:p>
          </p:txBody>
        </p:sp>
        <p:sp>
          <p:nvSpPr>
            <p:cNvPr id="37997" name="TextBox 14"/>
            <p:cNvSpPr txBox="1">
              <a:spLocks noChangeArrowheads="1"/>
            </p:cNvSpPr>
            <p:nvPr/>
          </p:nvSpPr>
          <p:spPr bwMode="auto">
            <a:xfrm>
              <a:off x="8343551" y="3141237"/>
              <a:ext cx="4956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Time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39000" y="2850724"/>
              <a:ext cx="1295400" cy="528638"/>
            </a:xfrm>
            <a:custGeom>
              <a:avLst/>
              <a:gdLst>
                <a:gd name="connsiteX0" fmla="*/ 0 w 1362075"/>
                <a:gd name="connsiteY0" fmla="*/ 609600 h 611187"/>
                <a:gd name="connsiteX1" fmla="*/ 671513 w 1362075"/>
                <a:gd name="connsiteY1" fmla="*/ 509587 h 611187"/>
                <a:gd name="connsiteX2" fmla="*/ 1362075 w 1362075"/>
                <a:gd name="connsiteY2" fmla="*/ 0 h 611187"/>
                <a:gd name="connsiteX3" fmla="*/ 1362075 w 1362075"/>
                <a:gd name="connsiteY3" fmla="*/ 0 h 611187"/>
                <a:gd name="connsiteX0" fmla="*/ 0 w 1466056"/>
                <a:gd name="connsiteY0" fmla="*/ 681037 h 682624"/>
                <a:gd name="connsiteX1" fmla="*/ 671513 w 1466056"/>
                <a:gd name="connsiteY1" fmla="*/ 581024 h 682624"/>
                <a:gd name="connsiteX2" fmla="*/ 1362075 w 1466056"/>
                <a:gd name="connsiteY2" fmla="*/ 71437 h 682624"/>
                <a:gd name="connsiteX3" fmla="*/ 1295400 w 1466056"/>
                <a:gd name="connsiteY3" fmla="*/ 152399 h 682624"/>
                <a:gd name="connsiteX0" fmla="*/ 0 w 1295400"/>
                <a:gd name="connsiteY0" fmla="*/ 528638 h 529431"/>
                <a:gd name="connsiteX1" fmla="*/ 671513 w 1295400"/>
                <a:gd name="connsiteY1" fmla="*/ 428625 h 529431"/>
                <a:gd name="connsiteX2" fmla="*/ 1295400 w 1295400"/>
                <a:gd name="connsiteY2" fmla="*/ 0 h 5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0" h="529431">
                  <a:moveTo>
                    <a:pt x="0" y="528638"/>
                  </a:moveTo>
                  <a:cubicBezTo>
                    <a:pt x="222250" y="529431"/>
                    <a:pt x="455613" y="516731"/>
                    <a:pt x="671513" y="428625"/>
                  </a:cubicBezTo>
                  <a:cubicBezTo>
                    <a:pt x="887413" y="340519"/>
                    <a:pt x="1165424" y="89297"/>
                    <a:pt x="1295400" y="0"/>
                  </a:cubicBezTo>
                </a:path>
              </a:pathLst>
            </a:cu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34238" y="2774524"/>
              <a:ext cx="1300162" cy="604838"/>
            </a:xfrm>
            <a:custGeom>
              <a:avLst/>
              <a:gdLst>
                <a:gd name="connsiteX0" fmla="*/ 0 w 1319212"/>
                <a:gd name="connsiteY0" fmla="*/ 642938 h 642938"/>
                <a:gd name="connsiteX1" fmla="*/ 719137 w 1319212"/>
                <a:gd name="connsiteY1" fmla="*/ 381000 h 642938"/>
                <a:gd name="connsiteX2" fmla="*/ 1319212 w 1319212"/>
                <a:gd name="connsiteY2" fmla="*/ 0 h 642938"/>
                <a:gd name="connsiteX0" fmla="*/ 0 w 1300162"/>
                <a:gd name="connsiteY0" fmla="*/ 604838 h 604838"/>
                <a:gd name="connsiteX1" fmla="*/ 719137 w 1300162"/>
                <a:gd name="connsiteY1" fmla="*/ 342900 h 604838"/>
                <a:gd name="connsiteX2" fmla="*/ 1300162 w 1300162"/>
                <a:gd name="connsiteY2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604838">
                  <a:moveTo>
                    <a:pt x="0" y="604838"/>
                  </a:moveTo>
                  <a:cubicBezTo>
                    <a:pt x="249634" y="527447"/>
                    <a:pt x="502443" y="443706"/>
                    <a:pt x="719137" y="342900"/>
                  </a:cubicBezTo>
                  <a:cubicBezTo>
                    <a:pt x="935831" y="242094"/>
                    <a:pt x="1110059" y="136922"/>
                    <a:pt x="1300162" y="0"/>
                  </a:cubicBezTo>
                </a:path>
              </a:pathLst>
            </a:cu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34238" y="2698324"/>
              <a:ext cx="1300162" cy="685800"/>
            </a:xfrm>
            <a:custGeom>
              <a:avLst/>
              <a:gdLst>
                <a:gd name="connsiteX0" fmla="*/ 0 w 1247775"/>
                <a:gd name="connsiteY0" fmla="*/ 704850 h 704850"/>
                <a:gd name="connsiteX1" fmla="*/ 566737 w 1247775"/>
                <a:gd name="connsiteY1" fmla="*/ 400050 h 704850"/>
                <a:gd name="connsiteX2" fmla="*/ 1247775 w 1247775"/>
                <a:gd name="connsiteY2" fmla="*/ 0 h 704850"/>
                <a:gd name="connsiteX0" fmla="*/ 0 w 1300162"/>
                <a:gd name="connsiteY0" fmla="*/ 685800 h 685800"/>
                <a:gd name="connsiteX1" fmla="*/ 566737 w 1300162"/>
                <a:gd name="connsiteY1" fmla="*/ 381000 h 685800"/>
                <a:gd name="connsiteX2" fmla="*/ 1300162 w 1300162"/>
                <a:gd name="connsiteY2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685800">
                  <a:moveTo>
                    <a:pt x="0" y="685800"/>
                  </a:moveTo>
                  <a:cubicBezTo>
                    <a:pt x="179387" y="592137"/>
                    <a:pt x="350043" y="495300"/>
                    <a:pt x="566737" y="381000"/>
                  </a:cubicBezTo>
                  <a:cubicBezTo>
                    <a:pt x="783431" y="266700"/>
                    <a:pt x="1063624" y="141287"/>
                    <a:pt x="1300162" y="0"/>
                  </a:cubicBez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34238" y="2622124"/>
              <a:ext cx="1300162" cy="757239"/>
            </a:xfrm>
            <a:custGeom>
              <a:avLst/>
              <a:gdLst>
                <a:gd name="connsiteX0" fmla="*/ 0 w 1209675"/>
                <a:gd name="connsiteY0" fmla="*/ 733425 h 733425"/>
                <a:gd name="connsiteX1" fmla="*/ 390525 w 1209675"/>
                <a:gd name="connsiteY1" fmla="*/ 361950 h 733425"/>
                <a:gd name="connsiteX2" fmla="*/ 1209675 w 1209675"/>
                <a:gd name="connsiteY2" fmla="*/ 0 h 733425"/>
                <a:gd name="connsiteX0" fmla="*/ 0 w 1300162"/>
                <a:gd name="connsiteY0" fmla="*/ 757238 h 757238"/>
                <a:gd name="connsiteX1" fmla="*/ 390525 w 1300162"/>
                <a:gd name="connsiteY1" fmla="*/ 385763 h 757238"/>
                <a:gd name="connsiteX2" fmla="*/ 1300162 w 1300162"/>
                <a:gd name="connsiteY2" fmla="*/ 0 h 757238"/>
                <a:gd name="connsiteX0" fmla="*/ 0 w 1300162"/>
                <a:gd name="connsiteY0" fmla="*/ 757238 h 757238"/>
                <a:gd name="connsiteX1" fmla="*/ 385761 w 1300162"/>
                <a:gd name="connsiteY1" fmla="*/ 457200 h 757238"/>
                <a:gd name="connsiteX2" fmla="*/ 1300162 w 1300162"/>
                <a:gd name="connsiteY2" fmla="*/ 0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757238">
                  <a:moveTo>
                    <a:pt x="0" y="757238"/>
                  </a:moveTo>
                  <a:cubicBezTo>
                    <a:pt x="94456" y="632619"/>
                    <a:pt x="169067" y="583406"/>
                    <a:pt x="385761" y="457200"/>
                  </a:cubicBezTo>
                  <a:cubicBezTo>
                    <a:pt x="602455" y="330994"/>
                    <a:pt x="991393" y="119856"/>
                    <a:pt x="1300162" y="0"/>
                  </a:cubicBezTo>
                </a:path>
              </a:pathLst>
            </a:cu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39000" y="2536399"/>
              <a:ext cx="1295400" cy="847726"/>
            </a:xfrm>
            <a:custGeom>
              <a:avLst/>
              <a:gdLst>
                <a:gd name="connsiteX0" fmla="*/ 0 w 1304925"/>
                <a:gd name="connsiteY0" fmla="*/ 847725 h 847725"/>
                <a:gd name="connsiteX1" fmla="*/ 261938 w 1304925"/>
                <a:gd name="connsiteY1" fmla="*/ 509588 h 847725"/>
                <a:gd name="connsiteX2" fmla="*/ 1304925 w 1304925"/>
                <a:gd name="connsiteY2" fmla="*/ 0 h 847725"/>
                <a:gd name="connsiteX0" fmla="*/ 0 w 1295400"/>
                <a:gd name="connsiteY0" fmla="*/ 847725 h 847725"/>
                <a:gd name="connsiteX1" fmla="*/ 252413 w 1295400"/>
                <a:gd name="connsiteY1" fmla="*/ 509588 h 847725"/>
                <a:gd name="connsiteX2" fmla="*/ 1295400 w 1295400"/>
                <a:gd name="connsiteY2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0" h="847725">
                  <a:moveTo>
                    <a:pt x="0" y="847725"/>
                  </a:moveTo>
                  <a:cubicBezTo>
                    <a:pt x="22225" y="749300"/>
                    <a:pt x="36513" y="650876"/>
                    <a:pt x="252413" y="509588"/>
                  </a:cubicBezTo>
                  <a:cubicBezTo>
                    <a:pt x="468313" y="368300"/>
                    <a:pt x="882650" y="184150"/>
                    <a:pt x="1295400" y="0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18363" y="2469724"/>
              <a:ext cx="1316037" cy="914401"/>
            </a:xfrm>
            <a:custGeom>
              <a:avLst/>
              <a:gdLst>
                <a:gd name="connsiteX0" fmla="*/ 73025 w 1339850"/>
                <a:gd name="connsiteY0" fmla="*/ 928687 h 928687"/>
                <a:gd name="connsiteX1" fmla="*/ 211137 w 1339850"/>
                <a:gd name="connsiteY1" fmla="*/ 523875 h 928687"/>
                <a:gd name="connsiteX2" fmla="*/ 1339850 w 1339850"/>
                <a:gd name="connsiteY2" fmla="*/ 0 h 928687"/>
                <a:gd name="connsiteX0" fmla="*/ 36513 w 1303338"/>
                <a:gd name="connsiteY0" fmla="*/ 928687 h 928687"/>
                <a:gd name="connsiteX1" fmla="*/ 174625 w 1303338"/>
                <a:gd name="connsiteY1" fmla="*/ 523875 h 928687"/>
                <a:gd name="connsiteX2" fmla="*/ 1303338 w 1303338"/>
                <a:gd name="connsiteY2" fmla="*/ 0 h 928687"/>
                <a:gd name="connsiteX0" fmla="*/ 36513 w 1289051"/>
                <a:gd name="connsiteY0" fmla="*/ 909637 h 909637"/>
                <a:gd name="connsiteX1" fmla="*/ 160338 w 1289051"/>
                <a:gd name="connsiteY1" fmla="*/ 523875 h 909637"/>
                <a:gd name="connsiteX2" fmla="*/ 1289051 w 1289051"/>
                <a:gd name="connsiteY2" fmla="*/ 0 h 909637"/>
                <a:gd name="connsiteX0" fmla="*/ 0 w 1252538"/>
                <a:gd name="connsiteY0" fmla="*/ 909637 h 909637"/>
                <a:gd name="connsiteX1" fmla="*/ 123825 w 1252538"/>
                <a:gd name="connsiteY1" fmla="*/ 523875 h 909637"/>
                <a:gd name="connsiteX2" fmla="*/ 1252538 w 1252538"/>
                <a:gd name="connsiteY2" fmla="*/ 0 h 909637"/>
                <a:gd name="connsiteX0" fmla="*/ 0 w 1252538"/>
                <a:gd name="connsiteY0" fmla="*/ 909637 h 909637"/>
                <a:gd name="connsiteX1" fmla="*/ 123825 w 1252538"/>
                <a:gd name="connsiteY1" fmla="*/ 523875 h 909637"/>
                <a:gd name="connsiteX2" fmla="*/ 1252538 w 1252538"/>
                <a:gd name="connsiteY2" fmla="*/ 0 h 909637"/>
                <a:gd name="connsiteX0" fmla="*/ 20636 w 1273174"/>
                <a:gd name="connsiteY0" fmla="*/ 909637 h 909637"/>
                <a:gd name="connsiteX1" fmla="*/ 144461 w 1273174"/>
                <a:gd name="connsiteY1" fmla="*/ 523875 h 909637"/>
                <a:gd name="connsiteX2" fmla="*/ 1273174 w 1273174"/>
                <a:gd name="connsiteY2" fmla="*/ 0 h 909637"/>
                <a:gd name="connsiteX0" fmla="*/ 20636 w 1316035"/>
                <a:gd name="connsiteY0" fmla="*/ 914400 h 914400"/>
                <a:gd name="connsiteX1" fmla="*/ 144461 w 1316035"/>
                <a:gd name="connsiteY1" fmla="*/ 528638 h 914400"/>
                <a:gd name="connsiteX2" fmla="*/ 1316035 w 131603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035" h="914400">
                  <a:moveTo>
                    <a:pt x="20636" y="914400"/>
                  </a:moveTo>
                  <a:cubicBezTo>
                    <a:pt x="46036" y="756047"/>
                    <a:pt x="0" y="650082"/>
                    <a:pt x="144461" y="528638"/>
                  </a:cubicBezTo>
                  <a:cubicBezTo>
                    <a:pt x="436562" y="364332"/>
                    <a:pt x="857247" y="184547"/>
                    <a:pt x="1316035" y="0"/>
                  </a:cubicBezTo>
                </a:path>
              </a:pathLst>
            </a:cu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39000" y="3079325"/>
              <a:ext cx="1295400" cy="309563"/>
            </a:xfrm>
            <a:custGeom>
              <a:avLst/>
              <a:gdLst>
                <a:gd name="connsiteX0" fmla="*/ 0 w 1357313"/>
                <a:gd name="connsiteY0" fmla="*/ 433388 h 467519"/>
                <a:gd name="connsiteX1" fmla="*/ 809625 w 1357313"/>
                <a:gd name="connsiteY1" fmla="*/ 395288 h 467519"/>
                <a:gd name="connsiteX2" fmla="*/ 1357313 w 1357313"/>
                <a:gd name="connsiteY2" fmla="*/ 0 h 467519"/>
                <a:gd name="connsiteX0" fmla="*/ 0 w 1295400"/>
                <a:gd name="connsiteY0" fmla="*/ 309563 h 326628"/>
                <a:gd name="connsiteX1" fmla="*/ 809625 w 1295400"/>
                <a:gd name="connsiteY1" fmla="*/ 271463 h 326628"/>
                <a:gd name="connsiteX2" fmla="*/ 1295400 w 1295400"/>
                <a:gd name="connsiteY2" fmla="*/ 0 h 326628"/>
                <a:gd name="connsiteX0" fmla="*/ 0 w 1295400"/>
                <a:gd name="connsiteY0" fmla="*/ 309563 h 326628"/>
                <a:gd name="connsiteX1" fmla="*/ 838200 w 1295400"/>
                <a:gd name="connsiteY1" fmla="*/ 228599 h 326628"/>
                <a:gd name="connsiteX2" fmla="*/ 1295400 w 1295400"/>
                <a:gd name="connsiteY2" fmla="*/ 0 h 326628"/>
                <a:gd name="connsiteX0" fmla="*/ 0 w 1295400"/>
                <a:gd name="connsiteY0" fmla="*/ 309563 h 321866"/>
                <a:gd name="connsiteX1" fmla="*/ 838200 w 1295400"/>
                <a:gd name="connsiteY1" fmla="*/ 228599 h 321866"/>
                <a:gd name="connsiteX2" fmla="*/ 1295400 w 1295400"/>
                <a:gd name="connsiteY2" fmla="*/ 0 h 321866"/>
                <a:gd name="connsiteX0" fmla="*/ 0 w 1295400"/>
                <a:gd name="connsiteY0" fmla="*/ 309563 h 309563"/>
                <a:gd name="connsiteX1" fmla="*/ 838200 w 1295400"/>
                <a:gd name="connsiteY1" fmla="*/ 228599 h 309563"/>
                <a:gd name="connsiteX2" fmla="*/ 1295400 w 1295400"/>
                <a:gd name="connsiteY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0" h="309563">
                  <a:moveTo>
                    <a:pt x="0" y="309563"/>
                  </a:moveTo>
                  <a:cubicBezTo>
                    <a:pt x="332185" y="307579"/>
                    <a:pt x="622300" y="280193"/>
                    <a:pt x="838200" y="228599"/>
                  </a:cubicBezTo>
                  <a:cubicBezTo>
                    <a:pt x="1054100" y="177005"/>
                    <a:pt x="1134665" y="161528"/>
                    <a:pt x="1295400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667501" y="2888825"/>
              <a:ext cx="1143001" cy="317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151063" y="1219200"/>
            <a:ext cx="3489325" cy="2911475"/>
            <a:chOff x="2151348" y="1219200"/>
            <a:chExt cx="3489366" cy="2912243"/>
          </a:xfrm>
        </p:grpSpPr>
        <p:pic>
          <p:nvPicPr>
            <p:cNvPr id="3798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0" y="1219200"/>
              <a:ext cx="2153339" cy="169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88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1922037"/>
              <a:ext cx="2142642" cy="1693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89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2455831"/>
              <a:ext cx="2135514" cy="167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438688" y="2911921"/>
              <a:ext cx="53340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91" name="TextBox 8"/>
            <p:cNvSpPr txBox="1">
              <a:spLocks noChangeArrowheads="1"/>
            </p:cNvSpPr>
            <p:nvPr/>
          </p:nvSpPr>
          <p:spPr bwMode="auto">
            <a:xfrm>
              <a:off x="2151348" y="3259883"/>
              <a:ext cx="10100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stochastic</a:t>
              </a:r>
            </a:p>
          </p:txBody>
        </p:sp>
        <p:sp>
          <p:nvSpPr>
            <p:cNvPr id="37992" name="TextBox 24"/>
            <p:cNvSpPr txBox="1">
              <a:spLocks noChangeArrowheads="1"/>
            </p:cNvSpPr>
            <p:nvPr/>
          </p:nvSpPr>
          <p:spPr bwMode="auto">
            <a:xfrm>
              <a:off x="4959032" y="1750527"/>
              <a:ext cx="393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m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1463" y="2208213"/>
            <a:ext cx="1668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Proxy flow</a:t>
            </a:r>
          </a:p>
          <a:p>
            <a:pPr algn="ctr"/>
            <a:r>
              <a:rPr lang="en-US" sz="1600">
                <a:latin typeface="Calibri" pitchFamily="34" charset="0"/>
              </a:rPr>
              <a:t>model complexity</a:t>
            </a:r>
          </a:p>
        </p:txBody>
      </p:sp>
      <p:grpSp>
        <p:nvGrpSpPr>
          <p:cNvPr id="123" name="Group 122"/>
          <p:cNvGrpSpPr>
            <a:grpSpLocks/>
          </p:cNvGrpSpPr>
          <p:nvPr/>
        </p:nvGrpSpPr>
        <p:grpSpPr bwMode="auto">
          <a:xfrm>
            <a:off x="7010400" y="3751263"/>
            <a:ext cx="1828800" cy="2803525"/>
            <a:chOff x="7010400" y="3750837"/>
            <a:chExt cx="1828800" cy="2803257"/>
          </a:xfrm>
        </p:grpSpPr>
        <p:sp>
          <p:nvSpPr>
            <p:cNvPr id="37919" name="TextBox 26"/>
            <p:cNvSpPr txBox="1">
              <a:spLocks noChangeArrowheads="1"/>
            </p:cNvSpPr>
            <p:nvPr/>
          </p:nvSpPr>
          <p:spPr bwMode="auto">
            <a:xfrm>
              <a:off x="7054073" y="5907763"/>
              <a:ext cx="16265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Dim. Reduction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classification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867650" y="3750837"/>
              <a:ext cx="0" cy="5523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3"/>
            <p:cNvSpPr>
              <a:spLocks noChangeAspect="1" noChangeArrowheads="1"/>
            </p:cNvSpPr>
            <p:nvPr/>
          </p:nvSpPr>
          <p:spPr bwMode="auto">
            <a:xfrm>
              <a:off x="7010400" y="4436571"/>
              <a:ext cx="1828800" cy="1461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37922" name="Oval 75"/>
            <p:cNvSpPr>
              <a:spLocks noChangeAspect="1" noChangeArrowheads="1"/>
            </p:cNvSpPr>
            <p:nvPr/>
          </p:nvSpPr>
          <p:spPr bwMode="auto">
            <a:xfrm>
              <a:off x="7183790" y="4461396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3" name="Oval 76"/>
            <p:cNvSpPr>
              <a:spLocks noChangeAspect="1" noChangeArrowheads="1"/>
            </p:cNvSpPr>
            <p:nvPr/>
          </p:nvSpPr>
          <p:spPr bwMode="auto">
            <a:xfrm>
              <a:off x="7412474" y="456805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4" name="Oval 77"/>
            <p:cNvSpPr>
              <a:spLocks noChangeAspect="1" noChangeArrowheads="1"/>
            </p:cNvSpPr>
            <p:nvPr/>
          </p:nvSpPr>
          <p:spPr bwMode="auto">
            <a:xfrm>
              <a:off x="7374360" y="4884211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5" name="Oval 78"/>
            <p:cNvSpPr>
              <a:spLocks noChangeAspect="1" noChangeArrowheads="1"/>
            </p:cNvSpPr>
            <p:nvPr/>
          </p:nvSpPr>
          <p:spPr bwMode="auto">
            <a:xfrm>
              <a:off x="7496325" y="5070859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6" name="Oval 79"/>
            <p:cNvSpPr>
              <a:spLocks noChangeAspect="1" noChangeArrowheads="1"/>
            </p:cNvSpPr>
            <p:nvPr/>
          </p:nvSpPr>
          <p:spPr bwMode="auto">
            <a:xfrm>
              <a:off x="7500136" y="5318453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7" name="Oval 80"/>
            <p:cNvSpPr>
              <a:spLocks noChangeAspect="1" noChangeArrowheads="1"/>
            </p:cNvSpPr>
            <p:nvPr/>
          </p:nvSpPr>
          <p:spPr bwMode="auto">
            <a:xfrm>
              <a:off x="7374360" y="5329880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8" name="Oval 81"/>
            <p:cNvSpPr>
              <a:spLocks noChangeAspect="1" noChangeArrowheads="1"/>
            </p:cNvSpPr>
            <p:nvPr/>
          </p:nvSpPr>
          <p:spPr bwMode="auto">
            <a:xfrm>
              <a:off x="7690706" y="5291789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29" name="Oval 82"/>
            <p:cNvSpPr>
              <a:spLocks noChangeAspect="1" noChangeArrowheads="1"/>
            </p:cNvSpPr>
            <p:nvPr/>
          </p:nvSpPr>
          <p:spPr bwMode="auto">
            <a:xfrm>
              <a:off x="7595421" y="523084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0" name="Oval 83"/>
            <p:cNvSpPr>
              <a:spLocks noChangeAspect="1" noChangeArrowheads="1"/>
            </p:cNvSpPr>
            <p:nvPr/>
          </p:nvSpPr>
          <p:spPr bwMode="auto">
            <a:xfrm>
              <a:off x="7568741" y="5036576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1" name="Oval 84"/>
            <p:cNvSpPr>
              <a:spLocks noChangeAspect="1" noChangeArrowheads="1"/>
            </p:cNvSpPr>
            <p:nvPr/>
          </p:nvSpPr>
          <p:spPr bwMode="auto">
            <a:xfrm>
              <a:off x="7679272" y="518894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2" name="Oval 85"/>
            <p:cNvSpPr>
              <a:spLocks noChangeAspect="1" noChangeArrowheads="1"/>
            </p:cNvSpPr>
            <p:nvPr/>
          </p:nvSpPr>
          <p:spPr bwMode="auto">
            <a:xfrm>
              <a:off x="7717386" y="5223224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3" name="Oval 86"/>
            <p:cNvSpPr>
              <a:spLocks noChangeAspect="1" noChangeArrowheads="1"/>
            </p:cNvSpPr>
            <p:nvPr/>
          </p:nvSpPr>
          <p:spPr bwMode="auto">
            <a:xfrm>
              <a:off x="7763123" y="5127996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4" name="Oval 87"/>
            <p:cNvSpPr>
              <a:spLocks noChangeAspect="1" noChangeArrowheads="1"/>
            </p:cNvSpPr>
            <p:nvPr/>
          </p:nvSpPr>
          <p:spPr bwMode="auto">
            <a:xfrm>
              <a:off x="7778369" y="5059431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5" name="Oval 88"/>
            <p:cNvSpPr>
              <a:spLocks noChangeAspect="1" noChangeArrowheads="1"/>
            </p:cNvSpPr>
            <p:nvPr/>
          </p:nvSpPr>
          <p:spPr bwMode="auto">
            <a:xfrm>
              <a:off x="7782180" y="4975630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6" name="Oval 89"/>
            <p:cNvSpPr>
              <a:spLocks noChangeAspect="1" noChangeArrowheads="1"/>
            </p:cNvSpPr>
            <p:nvPr/>
          </p:nvSpPr>
          <p:spPr bwMode="auto">
            <a:xfrm>
              <a:off x="7747877" y="4907065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7" name="Oval 90"/>
            <p:cNvSpPr>
              <a:spLocks noChangeAspect="1" noChangeArrowheads="1"/>
            </p:cNvSpPr>
            <p:nvPr/>
          </p:nvSpPr>
          <p:spPr bwMode="auto">
            <a:xfrm>
              <a:off x="7553496" y="5112759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8" name="Oval 91"/>
            <p:cNvSpPr>
              <a:spLocks noChangeAspect="1" noChangeArrowheads="1"/>
            </p:cNvSpPr>
            <p:nvPr/>
          </p:nvSpPr>
          <p:spPr bwMode="auto">
            <a:xfrm>
              <a:off x="7599233" y="4983248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39" name="Oval 92"/>
            <p:cNvSpPr>
              <a:spLocks noChangeAspect="1" noChangeArrowheads="1"/>
            </p:cNvSpPr>
            <p:nvPr/>
          </p:nvSpPr>
          <p:spPr bwMode="auto">
            <a:xfrm>
              <a:off x="7709763" y="465566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0" name="Oval 93"/>
            <p:cNvSpPr>
              <a:spLocks noChangeAspect="1" noChangeArrowheads="1"/>
            </p:cNvSpPr>
            <p:nvPr/>
          </p:nvSpPr>
          <p:spPr bwMode="auto">
            <a:xfrm>
              <a:off x="7721198" y="4849928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1" name="Oval 94"/>
            <p:cNvSpPr>
              <a:spLocks noChangeAspect="1" noChangeArrowheads="1"/>
            </p:cNvSpPr>
            <p:nvPr/>
          </p:nvSpPr>
          <p:spPr bwMode="auto">
            <a:xfrm>
              <a:off x="7747877" y="4556624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2" name="Oval 95"/>
            <p:cNvSpPr>
              <a:spLocks noChangeAspect="1" noChangeArrowheads="1"/>
            </p:cNvSpPr>
            <p:nvPr/>
          </p:nvSpPr>
          <p:spPr bwMode="auto">
            <a:xfrm>
              <a:off x="7816483" y="4754700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3" name="Oval 96"/>
            <p:cNvSpPr>
              <a:spLocks noChangeAspect="1" noChangeArrowheads="1"/>
            </p:cNvSpPr>
            <p:nvPr/>
          </p:nvSpPr>
          <p:spPr bwMode="auto">
            <a:xfrm>
              <a:off x="7793614" y="5314644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4" name="Oval 97"/>
            <p:cNvSpPr>
              <a:spLocks noChangeAspect="1" noChangeArrowheads="1"/>
            </p:cNvSpPr>
            <p:nvPr/>
          </p:nvSpPr>
          <p:spPr bwMode="auto">
            <a:xfrm>
              <a:off x="7793642" y="523465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5" name="Oval 98"/>
            <p:cNvSpPr>
              <a:spLocks noChangeAspect="1" noChangeArrowheads="1"/>
            </p:cNvSpPr>
            <p:nvPr/>
          </p:nvSpPr>
          <p:spPr bwMode="auto">
            <a:xfrm>
              <a:off x="7911768" y="4549006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6" name="Oval 99"/>
            <p:cNvSpPr>
              <a:spLocks noChangeAspect="1" noChangeArrowheads="1"/>
            </p:cNvSpPr>
            <p:nvPr/>
          </p:nvSpPr>
          <p:spPr bwMode="auto">
            <a:xfrm>
              <a:off x="7827917" y="4545197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7" name="Oval 100"/>
            <p:cNvSpPr>
              <a:spLocks noChangeAspect="1" noChangeArrowheads="1"/>
            </p:cNvSpPr>
            <p:nvPr/>
          </p:nvSpPr>
          <p:spPr bwMode="auto">
            <a:xfrm>
              <a:off x="7772400" y="514323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8" name="Oval 101"/>
            <p:cNvSpPr>
              <a:spLocks noChangeAspect="1" noChangeArrowheads="1"/>
            </p:cNvSpPr>
            <p:nvPr/>
          </p:nvSpPr>
          <p:spPr bwMode="auto">
            <a:xfrm>
              <a:off x="7778397" y="4929920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49" name="Oval 102"/>
            <p:cNvSpPr>
              <a:spLocks noChangeAspect="1" noChangeArrowheads="1"/>
            </p:cNvSpPr>
            <p:nvPr/>
          </p:nvSpPr>
          <p:spPr bwMode="auto">
            <a:xfrm>
              <a:off x="7965127" y="4609952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0" name="Oval 103"/>
            <p:cNvSpPr>
              <a:spLocks noChangeAspect="1" noChangeArrowheads="1"/>
            </p:cNvSpPr>
            <p:nvPr/>
          </p:nvSpPr>
          <p:spPr bwMode="auto">
            <a:xfrm>
              <a:off x="7812112" y="5535799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1" name="Oval 104"/>
            <p:cNvSpPr>
              <a:spLocks noChangeAspect="1" noChangeArrowheads="1"/>
            </p:cNvSpPr>
            <p:nvPr/>
          </p:nvSpPr>
          <p:spPr bwMode="auto">
            <a:xfrm>
              <a:off x="7895963" y="5360578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2" name="Oval 105"/>
            <p:cNvSpPr>
              <a:spLocks noChangeAspect="1" noChangeArrowheads="1"/>
            </p:cNvSpPr>
            <p:nvPr/>
          </p:nvSpPr>
          <p:spPr bwMode="auto">
            <a:xfrm>
              <a:off x="7873095" y="5444379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3" name="Oval 106"/>
            <p:cNvSpPr>
              <a:spLocks noChangeAspect="1" noChangeArrowheads="1"/>
            </p:cNvSpPr>
            <p:nvPr/>
          </p:nvSpPr>
          <p:spPr bwMode="auto">
            <a:xfrm>
              <a:off x="7959262" y="512319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4" name="Oval 107"/>
            <p:cNvSpPr>
              <a:spLocks noChangeAspect="1" noChangeArrowheads="1"/>
            </p:cNvSpPr>
            <p:nvPr/>
          </p:nvSpPr>
          <p:spPr bwMode="auto">
            <a:xfrm>
              <a:off x="8020244" y="504701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5" name="Oval 108"/>
            <p:cNvSpPr>
              <a:spLocks noChangeAspect="1" noChangeArrowheads="1"/>
            </p:cNvSpPr>
            <p:nvPr/>
          </p:nvSpPr>
          <p:spPr bwMode="auto">
            <a:xfrm>
              <a:off x="7945512" y="5417715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6" name="Oval 109"/>
            <p:cNvSpPr>
              <a:spLocks noChangeAspect="1" noChangeArrowheads="1"/>
            </p:cNvSpPr>
            <p:nvPr/>
          </p:nvSpPr>
          <p:spPr bwMode="auto">
            <a:xfrm>
              <a:off x="7865472" y="555865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7" name="Oval 110"/>
            <p:cNvSpPr>
              <a:spLocks noChangeAspect="1" noChangeArrowheads="1"/>
            </p:cNvSpPr>
            <p:nvPr/>
          </p:nvSpPr>
          <p:spPr bwMode="auto">
            <a:xfrm>
              <a:off x="8025551" y="5613097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8" name="Oval 111"/>
            <p:cNvSpPr>
              <a:spLocks noChangeAspect="1" noChangeArrowheads="1"/>
            </p:cNvSpPr>
            <p:nvPr/>
          </p:nvSpPr>
          <p:spPr bwMode="auto">
            <a:xfrm>
              <a:off x="8040797" y="495300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59" name="Oval 112"/>
            <p:cNvSpPr>
              <a:spLocks noChangeAspect="1" noChangeArrowheads="1"/>
            </p:cNvSpPr>
            <p:nvPr/>
          </p:nvSpPr>
          <p:spPr bwMode="auto">
            <a:xfrm>
              <a:off x="7972191" y="495300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0" name="Oval 113"/>
            <p:cNvSpPr>
              <a:spLocks noChangeAspect="1" noChangeArrowheads="1"/>
            </p:cNvSpPr>
            <p:nvPr/>
          </p:nvSpPr>
          <p:spPr bwMode="auto">
            <a:xfrm>
              <a:off x="7915020" y="568173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1" name="Oval 114"/>
            <p:cNvSpPr>
              <a:spLocks noChangeAspect="1" noChangeArrowheads="1"/>
            </p:cNvSpPr>
            <p:nvPr/>
          </p:nvSpPr>
          <p:spPr bwMode="auto">
            <a:xfrm>
              <a:off x="7956946" y="537693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2" name="Oval 115"/>
            <p:cNvSpPr>
              <a:spLocks noChangeAspect="1" noChangeArrowheads="1"/>
            </p:cNvSpPr>
            <p:nvPr/>
          </p:nvSpPr>
          <p:spPr bwMode="auto">
            <a:xfrm>
              <a:off x="8014117" y="548628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3" name="Oval 116"/>
            <p:cNvSpPr>
              <a:spLocks noChangeAspect="1" noChangeArrowheads="1"/>
            </p:cNvSpPr>
            <p:nvPr/>
          </p:nvSpPr>
          <p:spPr bwMode="auto">
            <a:xfrm>
              <a:off x="8097968" y="538343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4" name="Oval 117"/>
            <p:cNvSpPr>
              <a:spLocks noChangeAspect="1" noChangeArrowheads="1"/>
            </p:cNvSpPr>
            <p:nvPr/>
          </p:nvSpPr>
          <p:spPr bwMode="auto">
            <a:xfrm>
              <a:off x="8097968" y="5215831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5" name="Oval 118"/>
            <p:cNvSpPr>
              <a:spLocks noChangeAspect="1" noChangeArrowheads="1"/>
            </p:cNvSpPr>
            <p:nvPr/>
          </p:nvSpPr>
          <p:spPr bwMode="auto">
            <a:xfrm>
              <a:off x="8158950" y="5177739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6" name="Oval 119"/>
            <p:cNvSpPr>
              <a:spLocks noChangeAspect="1" noChangeArrowheads="1"/>
            </p:cNvSpPr>
            <p:nvPr/>
          </p:nvSpPr>
          <p:spPr bwMode="auto">
            <a:xfrm>
              <a:off x="8082722" y="5154884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7" name="Oval 120"/>
            <p:cNvSpPr>
              <a:spLocks noChangeAspect="1" noChangeArrowheads="1"/>
            </p:cNvSpPr>
            <p:nvPr/>
          </p:nvSpPr>
          <p:spPr bwMode="auto">
            <a:xfrm>
              <a:off x="7517148" y="4835430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8" name="Oval 121"/>
            <p:cNvSpPr>
              <a:spLocks noChangeAspect="1" noChangeArrowheads="1"/>
            </p:cNvSpPr>
            <p:nvPr/>
          </p:nvSpPr>
          <p:spPr bwMode="auto">
            <a:xfrm>
              <a:off x="7490468" y="4808766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69" name="Oval 122"/>
            <p:cNvSpPr>
              <a:spLocks noChangeAspect="1" noChangeArrowheads="1"/>
            </p:cNvSpPr>
            <p:nvPr/>
          </p:nvSpPr>
          <p:spPr bwMode="auto">
            <a:xfrm>
              <a:off x="7654358" y="4658939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0" name="Oval 123"/>
            <p:cNvSpPr>
              <a:spLocks noChangeAspect="1" noChangeArrowheads="1"/>
            </p:cNvSpPr>
            <p:nvPr/>
          </p:nvSpPr>
          <p:spPr bwMode="auto">
            <a:xfrm>
              <a:off x="7520959" y="4688143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1" name="Oval 124"/>
            <p:cNvSpPr>
              <a:spLocks noChangeAspect="1" noChangeArrowheads="1"/>
            </p:cNvSpPr>
            <p:nvPr/>
          </p:nvSpPr>
          <p:spPr bwMode="auto">
            <a:xfrm>
              <a:off x="7467600" y="4740201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2" name="Oval 125"/>
            <p:cNvSpPr>
              <a:spLocks noChangeAspect="1" noChangeArrowheads="1"/>
            </p:cNvSpPr>
            <p:nvPr/>
          </p:nvSpPr>
          <p:spPr bwMode="auto">
            <a:xfrm>
              <a:off x="7581942" y="4740201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3" name="Oval 126"/>
            <p:cNvSpPr>
              <a:spLocks noChangeAspect="1" noChangeArrowheads="1"/>
            </p:cNvSpPr>
            <p:nvPr/>
          </p:nvSpPr>
          <p:spPr bwMode="auto">
            <a:xfrm>
              <a:off x="8288538" y="5223449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4" name="Oval 127"/>
            <p:cNvSpPr>
              <a:spLocks noChangeAspect="1" noChangeArrowheads="1"/>
            </p:cNvSpPr>
            <p:nvPr/>
          </p:nvSpPr>
          <p:spPr bwMode="auto">
            <a:xfrm>
              <a:off x="8197064" y="525011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5" name="Oval 128"/>
            <p:cNvSpPr>
              <a:spLocks noChangeAspect="1" noChangeArrowheads="1"/>
            </p:cNvSpPr>
            <p:nvPr/>
          </p:nvSpPr>
          <p:spPr bwMode="auto">
            <a:xfrm>
              <a:off x="8151327" y="5455807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6" name="Oval 129"/>
            <p:cNvSpPr>
              <a:spLocks noChangeAspect="1" noChangeArrowheads="1"/>
            </p:cNvSpPr>
            <p:nvPr/>
          </p:nvSpPr>
          <p:spPr bwMode="auto">
            <a:xfrm>
              <a:off x="8166573" y="5392167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7" name="Oval 130"/>
            <p:cNvSpPr>
              <a:spLocks noChangeAspect="1" noChangeArrowheads="1"/>
            </p:cNvSpPr>
            <p:nvPr/>
          </p:nvSpPr>
          <p:spPr bwMode="auto">
            <a:xfrm>
              <a:off x="8363270" y="512319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8" name="Oval 131"/>
            <p:cNvSpPr>
              <a:spLocks noChangeAspect="1" noChangeArrowheads="1"/>
            </p:cNvSpPr>
            <p:nvPr/>
          </p:nvSpPr>
          <p:spPr bwMode="auto">
            <a:xfrm>
              <a:off x="8302288" y="5107957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79" name="Oval 132"/>
            <p:cNvSpPr>
              <a:spLocks noChangeAspect="1" noChangeArrowheads="1"/>
            </p:cNvSpPr>
            <p:nvPr/>
          </p:nvSpPr>
          <p:spPr bwMode="auto">
            <a:xfrm>
              <a:off x="7646736" y="4827811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0" name="Oval 133"/>
            <p:cNvSpPr>
              <a:spLocks noChangeAspect="1" noChangeArrowheads="1"/>
            </p:cNvSpPr>
            <p:nvPr/>
          </p:nvSpPr>
          <p:spPr bwMode="auto">
            <a:xfrm>
              <a:off x="8349520" y="5151075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1" name="Oval 134"/>
            <p:cNvSpPr>
              <a:spLocks noChangeAspect="1" noChangeArrowheads="1"/>
            </p:cNvSpPr>
            <p:nvPr/>
          </p:nvSpPr>
          <p:spPr bwMode="auto">
            <a:xfrm>
              <a:off x="8259487" y="5128220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2" name="Oval 135"/>
            <p:cNvSpPr>
              <a:spLocks noChangeAspect="1" noChangeArrowheads="1"/>
            </p:cNvSpPr>
            <p:nvPr/>
          </p:nvSpPr>
          <p:spPr bwMode="auto">
            <a:xfrm>
              <a:off x="8419566" y="5215831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3" name="Oval 136"/>
            <p:cNvSpPr>
              <a:spLocks noChangeAspect="1" noChangeArrowheads="1"/>
            </p:cNvSpPr>
            <p:nvPr/>
          </p:nvSpPr>
          <p:spPr bwMode="auto">
            <a:xfrm>
              <a:off x="8301412" y="5437877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4" name="Oval 137"/>
            <p:cNvSpPr>
              <a:spLocks noChangeAspect="1" noChangeArrowheads="1"/>
            </p:cNvSpPr>
            <p:nvPr/>
          </p:nvSpPr>
          <p:spPr bwMode="auto">
            <a:xfrm>
              <a:off x="8217561" y="5482471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5" name="Oval 138"/>
            <p:cNvSpPr>
              <a:spLocks noChangeAspect="1" noChangeArrowheads="1"/>
            </p:cNvSpPr>
            <p:nvPr/>
          </p:nvSpPr>
          <p:spPr bwMode="auto">
            <a:xfrm>
              <a:off x="8381452" y="5250113"/>
              <a:ext cx="58442" cy="58407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986" name="Oval 139"/>
            <p:cNvSpPr>
              <a:spLocks noChangeAspect="1" noChangeArrowheads="1"/>
            </p:cNvSpPr>
            <p:nvPr/>
          </p:nvSpPr>
          <p:spPr bwMode="auto">
            <a:xfrm>
              <a:off x="7496325" y="5181324"/>
              <a:ext cx="58442" cy="584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384175" y="1951038"/>
            <a:ext cx="1997075" cy="1495425"/>
            <a:chOff x="384320" y="1950582"/>
            <a:chExt cx="1996977" cy="1495455"/>
          </a:xfrm>
        </p:grpSpPr>
        <p:sp>
          <p:nvSpPr>
            <p:cNvPr id="5" name="Rectangle 4"/>
            <p:cNvSpPr/>
            <p:nvPr/>
          </p:nvSpPr>
          <p:spPr>
            <a:xfrm>
              <a:off x="457341" y="2364927"/>
              <a:ext cx="1523925" cy="1081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itchFamily="34" charset="0"/>
                </a:rPr>
                <a:t>Structure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itchFamily="34" charset="0"/>
                </a:rPr>
                <a:t>Rock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itchFamily="34" charset="0"/>
                </a:rPr>
                <a:t>Fluid</a:t>
              </a:r>
            </a:p>
          </p:txBody>
        </p:sp>
        <p:sp>
          <p:nvSpPr>
            <p:cNvPr id="37917" name="TextBox 23"/>
            <p:cNvSpPr txBox="1">
              <a:spLocks noChangeArrowheads="1"/>
            </p:cNvSpPr>
            <p:nvPr/>
          </p:nvSpPr>
          <p:spPr bwMode="auto">
            <a:xfrm>
              <a:off x="2058773" y="2684037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p</a:t>
              </a:r>
            </a:p>
          </p:txBody>
        </p:sp>
        <p:sp>
          <p:nvSpPr>
            <p:cNvPr id="37918" name="TextBox 104"/>
            <p:cNvSpPr txBox="1">
              <a:spLocks noChangeArrowheads="1"/>
            </p:cNvSpPr>
            <p:nvPr/>
          </p:nvSpPr>
          <p:spPr bwMode="auto">
            <a:xfrm>
              <a:off x="384320" y="1950582"/>
              <a:ext cx="17667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Prior uncertainty</a:t>
              </a:r>
            </a:p>
          </p:txBody>
        </p: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838200" y="4286250"/>
            <a:ext cx="5957888" cy="2195513"/>
            <a:chOff x="838201" y="4285560"/>
            <a:chExt cx="5957209" cy="2196809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6185879" y="5040068"/>
              <a:ext cx="60953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897" name="Picture 5"/>
            <p:cNvPicPr>
              <a:picLocks noChangeAspect="1" noChangeArrowheads="1"/>
            </p:cNvPicPr>
            <p:nvPr/>
          </p:nvPicPr>
          <p:blipFill>
            <a:blip r:embed="rId5">
              <a:lum bright="20000"/>
            </a:blip>
            <a:srcRect l="13010" b="9956"/>
            <a:stretch>
              <a:fillRect/>
            </a:stretch>
          </p:blipFill>
          <p:spPr bwMode="auto">
            <a:xfrm>
              <a:off x="1267670" y="4285560"/>
              <a:ext cx="2389929" cy="186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Box 98"/>
            <p:cNvSpPr txBox="1">
              <a:spLocks noChangeArrowheads="1"/>
            </p:cNvSpPr>
            <p:nvPr/>
          </p:nvSpPr>
          <p:spPr bwMode="auto">
            <a:xfrm>
              <a:off x="1267671" y="4436637"/>
              <a:ext cx="354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p</a:t>
              </a:r>
              <a:r>
                <a:rPr lang="en-US" sz="2000" i="1" baseline="-25000">
                  <a:latin typeface="Calibri" pitchFamily="34" charset="0"/>
                </a:rPr>
                <a:t>i</a:t>
              </a:r>
              <a:endParaRPr lang="en-US" sz="2000" i="1">
                <a:latin typeface="Calibri" pitchFamily="34" charset="0"/>
              </a:endParaRPr>
            </a:p>
          </p:txBody>
        </p:sp>
        <p:sp>
          <p:nvSpPr>
            <p:cNvPr id="37899" name="TextBox 99"/>
            <p:cNvSpPr txBox="1">
              <a:spLocks noChangeArrowheads="1"/>
            </p:cNvSpPr>
            <p:nvPr/>
          </p:nvSpPr>
          <p:spPr bwMode="auto">
            <a:xfrm>
              <a:off x="3886200" y="4436637"/>
              <a:ext cx="3577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p</a:t>
              </a:r>
              <a:r>
                <a:rPr lang="en-US" sz="2000" i="1" baseline="-25000">
                  <a:latin typeface="Calibri" pitchFamily="34" charset="0"/>
                </a:rPr>
                <a:t>j</a:t>
              </a:r>
              <a:endParaRPr lang="en-US" sz="2000" baseline="-25000">
                <a:latin typeface="Calibri" pitchFamily="34" charset="0"/>
              </a:endParaRPr>
            </a:p>
          </p:txBody>
        </p:sp>
        <p:sp>
          <p:nvSpPr>
            <p:cNvPr id="37900" name="TextBox 100"/>
            <p:cNvSpPr txBox="1">
              <a:spLocks noChangeArrowheads="1"/>
            </p:cNvSpPr>
            <p:nvPr/>
          </p:nvSpPr>
          <p:spPr bwMode="auto">
            <a:xfrm rot="-5400000">
              <a:off x="744585" y="5143499"/>
              <a:ext cx="55656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CDF</a:t>
              </a:r>
            </a:p>
          </p:txBody>
        </p:sp>
        <p:sp>
          <p:nvSpPr>
            <p:cNvPr id="37901" name="TextBox 101"/>
            <p:cNvSpPr txBox="1">
              <a:spLocks noChangeArrowheads="1"/>
            </p:cNvSpPr>
            <p:nvPr/>
          </p:nvSpPr>
          <p:spPr bwMode="auto">
            <a:xfrm rot="-5400000">
              <a:off x="3335385" y="5205848"/>
              <a:ext cx="55656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CDF</a:t>
              </a:r>
            </a:p>
          </p:txBody>
        </p:sp>
        <p:sp>
          <p:nvSpPr>
            <p:cNvPr id="37902" name="TextBox 102"/>
            <p:cNvSpPr txBox="1">
              <a:spLocks noChangeArrowheads="1"/>
            </p:cNvSpPr>
            <p:nvPr/>
          </p:nvSpPr>
          <p:spPr bwMode="auto">
            <a:xfrm>
              <a:off x="2533812" y="5732037"/>
              <a:ext cx="7597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Kv/Kh</a:t>
              </a:r>
            </a:p>
          </p:txBody>
        </p:sp>
        <p:pic>
          <p:nvPicPr>
            <p:cNvPr id="37903" name="Picture 7"/>
            <p:cNvPicPr>
              <a:picLocks noChangeAspect="1" noChangeArrowheads="1"/>
            </p:cNvPicPr>
            <p:nvPr/>
          </p:nvPicPr>
          <p:blipFill>
            <a:blip r:embed="rId6">
              <a:lum bright="20000"/>
            </a:blip>
            <a:srcRect l="12097" r="7481" b="9892"/>
            <a:stretch>
              <a:fillRect/>
            </a:stretch>
          </p:blipFill>
          <p:spPr bwMode="auto">
            <a:xfrm>
              <a:off x="3843339" y="4299145"/>
              <a:ext cx="2247900" cy="1890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4" name="TextBox 2"/>
            <p:cNvSpPr txBox="1">
              <a:spLocks noChangeArrowheads="1"/>
            </p:cNvSpPr>
            <p:nvPr/>
          </p:nvSpPr>
          <p:spPr bwMode="auto">
            <a:xfrm>
              <a:off x="1468775" y="6113037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0.2</a:t>
              </a:r>
            </a:p>
          </p:txBody>
        </p:sp>
        <p:sp>
          <p:nvSpPr>
            <p:cNvPr id="37905" name="TextBox 106"/>
            <p:cNvSpPr txBox="1">
              <a:spLocks noChangeArrowheads="1"/>
            </p:cNvSpPr>
            <p:nvPr/>
          </p:nvSpPr>
          <p:spPr bwMode="auto">
            <a:xfrm>
              <a:off x="1905000" y="6113037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0.4</a:t>
              </a:r>
            </a:p>
          </p:txBody>
        </p:sp>
        <p:sp>
          <p:nvSpPr>
            <p:cNvPr id="37906" name="TextBox 107"/>
            <p:cNvSpPr txBox="1">
              <a:spLocks noChangeArrowheads="1"/>
            </p:cNvSpPr>
            <p:nvPr/>
          </p:nvSpPr>
          <p:spPr bwMode="auto">
            <a:xfrm>
              <a:off x="2295606" y="6113037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0.6</a:t>
              </a:r>
            </a:p>
          </p:txBody>
        </p:sp>
        <p:sp>
          <p:nvSpPr>
            <p:cNvPr id="37907" name="TextBox 108"/>
            <p:cNvSpPr txBox="1">
              <a:spLocks noChangeArrowheads="1"/>
            </p:cNvSpPr>
            <p:nvPr/>
          </p:nvSpPr>
          <p:spPr bwMode="auto">
            <a:xfrm>
              <a:off x="2733594" y="6113037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0.8</a:t>
              </a:r>
            </a:p>
          </p:txBody>
        </p:sp>
        <p:sp>
          <p:nvSpPr>
            <p:cNvPr id="37908" name="TextBox 109"/>
            <p:cNvSpPr txBox="1">
              <a:spLocks noChangeArrowheads="1"/>
            </p:cNvSpPr>
            <p:nvPr/>
          </p:nvSpPr>
          <p:spPr bwMode="auto">
            <a:xfrm>
              <a:off x="3886200" y="6113037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</a:t>
              </a:r>
              <a:r>
                <a:rPr lang="en-US" baseline="-25000">
                  <a:latin typeface="Calibri" pitchFamily="34" charset="0"/>
                </a:rPr>
                <a:t>1</a:t>
              </a:r>
            </a:p>
          </p:txBody>
        </p:sp>
        <p:sp>
          <p:nvSpPr>
            <p:cNvPr id="37909" name="TextBox 110"/>
            <p:cNvSpPr txBox="1">
              <a:spLocks noChangeArrowheads="1"/>
            </p:cNvSpPr>
            <p:nvPr/>
          </p:nvSpPr>
          <p:spPr bwMode="auto">
            <a:xfrm>
              <a:off x="4322425" y="6113037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</a:t>
              </a:r>
              <a:r>
                <a:rPr lang="en-US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37910" name="TextBox 111"/>
            <p:cNvSpPr txBox="1">
              <a:spLocks noChangeArrowheads="1"/>
            </p:cNvSpPr>
            <p:nvPr/>
          </p:nvSpPr>
          <p:spPr bwMode="auto">
            <a:xfrm>
              <a:off x="4713031" y="6113037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</a:t>
              </a:r>
              <a:r>
                <a:rPr lang="en-US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37911" name="TextBox 112"/>
            <p:cNvSpPr txBox="1">
              <a:spLocks noChangeArrowheads="1"/>
            </p:cNvSpPr>
            <p:nvPr/>
          </p:nvSpPr>
          <p:spPr bwMode="auto">
            <a:xfrm>
              <a:off x="5151019" y="6113037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</a:t>
              </a:r>
              <a:r>
                <a:rPr lang="en-US" baseline="-25000">
                  <a:latin typeface="Calibri" pitchFamily="34" charset="0"/>
                </a:rPr>
                <a:t>4</a:t>
              </a:r>
            </a:p>
          </p:txBody>
        </p:sp>
        <p:sp>
          <p:nvSpPr>
            <p:cNvPr id="37912" name="TextBox 113"/>
            <p:cNvSpPr txBox="1">
              <a:spLocks noChangeArrowheads="1"/>
            </p:cNvSpPr>
            <p:nvPr/>
          </p:nvSpPr>
          <p:spPr bwMode="auto">
            <a:xfrm>
              <a:off x="5586668" y="6113037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</a:t>
              </a:r>
              <a:r>
                <a:rPr lang="en-US" baseline="-25000">
                  <a:latin typeface="Calibri" pitchFamily="34" charset="0"/>
                </a:rPr>
                <a:t>5</a:t>
              </a:r>
            </a:p>
          </p:txBody>
        </p:sp>
        <p:sp>
          <p:nvSpPr>
            <p:cNvPr id="37913" name="TextBox 103"/>
            <p:cNvSpPr txBox="1">
              <a:spLocks noChangeArrowheads="1"/>
            </p:cNvSpPr>
            <p:nvPr/>
          </p:nvSpPr>
          <p:spPr bwMode="auto">
            <a:xfrm>
              <a:off x="4419600" y="5732037"/>
              <a:ext cx="157748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Training image</a:t>
              </a:r>
            </a:p>
          </p:txBody>
        </p:sp>
        <p:sp>
          <p:nvSpPr>
            <p:cNvPr id="37914" name="TextBox 114"/>
            <p:cNvSpPr txBox="1">
              <a:spLocks noChangeArrowheads="1"/>
            </p:cNvSpPr>
            <p:nvPr/>
          </p:nvSpPr>
          <p:spPr bwMode="auto">
            <a:xfrm>
              <a:off x="3925474" y="4493727"/>
              <a:ext cx="3577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p</a:t>
              </a:r>
              <a:r>
                <a:rPr lang="en-US" sz="2000" i="1" baseline="-25000">
                  <a:latin typeface="Calibri" pitchFamily="34" charset="0"/>
                </a:rPr>
                <a:t>j</a:t>
              </a:r>
              <a:endParaRPr lang="en-US" sz="2000" i="1">
                <a:latin typeface="Calibri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81092" y="4731911"/>
              <a:ext cx="2147642" cy="1134144"/>
            </a:xfrm>
            <a:custGeom>
              <a:avLst/>
              <a:gdLst>
                <a:gd name="connsiteX0" fmla="*/ 0 w 2147887"/>
                <a:gd name="connsiteY0" fmla="*/ 1133475 h 1133475"/>
                <a:gd name="connsiteX1" fmla="*/ 423862 w 2147887"/>
                <a:gd name="connsiteY1" fmla="*/ 1133475 h 1133475"/>
                <a:gd name="connsiteX2" fmla="*/ 423862 w 2147887"/>
                <a:gd name="connsiteY2" fmla="*/ 881063 h 1133475"/>
                <a:gd name="connsiteX3" fmla="*/ 857250 w 2147887"/>
                <a:gd name="connsiteY3" fmla="*/ 881063 h 1133475"/>
                <a:gd name="connsiteX4" fmla="*/ 857250 w 2147887"/>
                <a:gd name="connsiteY4" fmla="*/ 523875 h 1133475"/>
                <a:gd name="connsiteX5" fmla="*/ 1281112 w 2147887"/>
                <a:gd name="connsiteY5" fmla="*/ 519113 h 1133475"/>
                <a:gd name="connsiteX6" fmla="*/ 1285875 w 2147887"/>
                <a:gd name="connsiteY6" fmla="*/ 323850 h 1133475"/>
                <a:gd name="connsiteX7" fmla="*/ 1724025 w 2147887"/>
                <a:gd name="connsiteY7" fmla="*/ 323850 h 1133475"/>
                <a:gd name="connsiteX8" fmla="*/ 1719262 w 2147887"/>
                <a:gd name="connsiteY8" fmla="*/ 4763 h 1133475"/>
                <a:gd name="connsiteX9" fmla="*/ 2147887 w 2147887"/>
                <a:gd name="connsiteY9" fmla="*/ 0 h 1133475"/>
                <a:gd name="connsiteX10" fmla="*/ 2147887 w 2147887"/>
                <a:gd name="connsiteY10" fmla="*/ 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887" h="1133475">
                  <a:moveTo>
                    <a:pt x="0" y="1133475"/>
                  </a:moveTo>
                  <a:lnTo>
                    <a:pt x="423862" y="1133475"/>
                  </a:lnTo>
                  <a:lnTo>
                    <a:pt x="423862" y="881063"/>
                  </a:lnTo>
                  <a:lnTo>
                    <a:pt x="857250" y="881063"/>
                  </a:lnTo>
                  <a:lnTo>
                    <a:pt x="857250" y="523875"/>
                  </a:lnTo>
                  <a:lnTo>
                    <a:pt x="1281112" y="519113"/>
                  </a:lnTo>
                  <a:lnTo>
                    <a:pt x="1285875" y="323850"/>
                  </a:lnTo>
                  <a:lnTo>
                    <a:pt x="1724025" y="323850"/>
                  </a:lnTo>
                  <a:cubicBezTo>
                    <a:pt x="1722437" y="217488"/>
                    <a:pt x="1720850" y="111125"/>
                    <a:pt x="1719262" y="4763"/>
                  </a:cubicBezTo>
                  <a:lnTo>
                    <a:pt x="2147887" y="0"/>
                  </a:lnTo>
                  <a:lnTo>
                    <a:pt x="21478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7299325" y="806450"/>
            <a:ext cx="155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Darryl Fenwick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argument </a:t>
            </a:r>
            <a:br>
              <a:rPr lang="en-US" dirty="0" smtClean="0"/>
            </a:br>
            <a:r>
              <a:rPr lang="en-US" dirty="0" smtClean="0"/>
              <a:t>for strict Bayesian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772400" cy="4572000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Why follow a theory ? </a:t>
            </a:r>
            <a:r>
              <a:rPr lang="en-US" b="1" smtClean="0"/>
              <a:t>Repeatability.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Modeling uncertainty in practice is never strict Bayesian</a:t>
            </a:r>
          </a:p>
          <a:p>
            <a:r>
              <a:rPr lang="en-US" b="1" smtClean="0"/>
              <a:t>Prior</a:t>
            </a:r>
            <a:r>
              <a:rPr lang="en-US" smtClean="0"/>
              <a:t>: should be data independent</a:t>
            </a:r>
          </a:p>
          <a:p>
            <a:r>
              <a:rPr lang="en-US" b="1" smtClean="0"/>
              <a:t>Product</a:t>
            </a:r>
            <a:r>
              <a:rPr lang="en-US" smtClean="0"/>
              <a:t>: prior and likelihood should be obtained independently</a:t>
            </a:r>
          </a:p>
          <a:p>
            <a:r>
              <a:rPr lang="en-US" b="1" smtClean="0"/>
              <a:t>Posterior</a:t>
            </a:r>
            <a:r>
              <a:rPr lang="en-US" smtClean="0"/>
              <a:t>: uncertainty can only be reduced, not increased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2286000" y="1447800"/>
          <a:ext cx="43227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3" imgW="1689100" imgH="457200" progId="">
                  <p:embed/>
                </p:oleObj>
              </mc:Choice>
              <mc:Fallback>
                <p:oleObj name="Equation" r:id="rId3" imgW="1689100" imgH="4572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4322763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Popper-Bayes </a:t>
            </a:r>
            <a:br>
              <a:rPr lang="en-US" sz="3600" smtClean="0"/>
            </a:br>
            <a:r>
              <a:rPr lang="en-US" sz="3600" smtClean="0"/>
              <a:t>in subsurface geosciences</a:t>
            </a:r>
          </a:p>
        </p:txBody>
      </p:sp>
      <p:graphicFrame>
        <p:nvGraphicFramePr>
          <p:cNvPr id="9296" name="Object 80"/>
          <p:cNvGraphicFramePr>
            <a:graphicFrameLocks noChangeAspect="1"/>
          </p:cNvGraphicFramePr>
          <p:nvPr/>
        </p:nvGraphicFramePr>
        <p:xfrm>
          <a:off x="533400" y="1447800"/>
          <a:ext cx="83010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3" imgW="4431960" imgH="1752480" progId="">
                  <p:embed/>
                </p:oleObj>
              </mc:Choice>
              <mc:Fallback>
                <p:oleObj name="Equation" r:id="rId3" imgW="4431960" imgH="175248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301038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8" name="TextBox 4"/>
          <p:cNvSpPr txBox="1">
            <a:spLocks noChangeArrowheads="1"/>
          </p:cNvSpPr>
          <p:nvPr/>
        </p:nvSpPr>
        <p:spPr bwMode="auto">
          <a:xfrm>
            <a:off x="533400" y="4876800"/>
            <a:ext cx="7808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Interpretation or scenarios</a:t>
            </a:r>
          </a:p>
          <a:p>
            <a:r>
              <a:rPr lang="en-US">
                <a:latin typeface="Calibri" pitchFamily="34" charset="0"/>
              </a:rPr>
              <a:t>	</a:t>
            </a:r>
            <a:r>
              <a:rPr lang="en-US" sz="2000">
                <a:latin typeface="Calibri" pitchFamily="34" charset="0"/>
              </a:rPr>
              <a:t>Only few (not hundreds)</a:t>
            </a:r>
          </a:p>
          <a:p>
            <a:r>
              <a:rPr lang="en-US" sz="2000">
                <a:latin typeface="Calibri" pitchFamily="34" charset="0"/>
              </a:rPr>
              <a:t>	Only consider important/sensitive ones</a:t>
            </a:r>
          </a:p>
          <a:p>
            <a:r>
              <a:rPr lang="en-US" sz="2000">
                <a:latin typeface="Calibri" pitchFamily="34" charset="0"/>
              </a:rPr>
              <a:t>	Depositional models/ rock physics models / Structural scenarios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Sensitivity analysis &amp; Rejection</a:t>
            </a:r>
            <a:br>
              <a:rPr lang="en-US" dirty="0" smtClean="0"/>
            </a:br>
            <a:r>
              <a:rPr lang="en-US" dirty="0" smtClean="0"/>
              <a:t>for a true Bayesian UQ</a:t>
            </a:r>
            <a:endParaRPr lang="en-US" dirty="0"/>
          </a:p>
        </p:txBody>
      </p:sp>
      <p:grpSp>
        <p:nvGrpSpPr>
          <p:cNvPr id="35900" name="Group 12"/>
          <p:cNvGrpSpPr>
            <a:grpSpLocks/>
          </p:cNvGrpSpPr>
          <p:nvPr/>
        </p:nvGrpSpPr>
        <p:grpSpPr bwMode="auto">
          <a:xfrm>
            <a:off x="304800" y="1524000"/>
            <a:ext cx="8004175" cy="4800600"/>
            <a:chOff x="304800" y="1524000"/>
            <a:chExt cx="8003399" cy="4801382"/>
          </a:xfrm>
        </p:grpSpPr>
        <p:sp>
          <p:nvSpPr>
            <p:cNvPr id="3" name="Freeform 2"/>
            <p:cNvSpPr/>
            <p:nvPr/>
          </p:nvSpPr>
          <p:spPr>
            <a:xfrm>
              <a:off x="304800" y="1916177"/>
              <a:ext cx="8003399" cy="4409205"/>
            </a:xfrm>
            <a:custGeom>
              <a:avLst/>
              <a:gdLst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25758 h 4625215"/>
                <a:gd name="connsiteX0" fmla="*/ 5484287 w 8006153"/>
                <a:gd name="connsiteY0" fmla="*/ 12879 h 4638094"/>
                <a:gd name="connsiteX1" fmla="*/ 3075938 w 8006153"/>
                <a:gd name="connsiteY1" fmla="*/ 618186 h 4638094"/>
                <a:gd name="connsiteX2" fmla="*/ 242586 w 8006153"/>
                <a:gd name="connsiteY2" fmla="*/ 2215167 h 4638094"/>
                <a:gd name="connsiteX3" fmla="*/ 564558 w 8006153"/>
                <a:gd name="connsiteY3" fmla="*/ 4378817 h 4638094"/>
                <a:gd name="connsiteX4" fmla="*/ 3887307 w 8006153"/>
                <a:gd name="connsiteY4" fmla="*/ 4533364 h 4638094"/>
                <a:gd name="connsiteX5" fmla="*/ 7222935 w 8006153"/>
                <a:gd name="connsiteY5" fmla="*/ 3786389 h 4638094"/>
                <a:gd name="connsiteX6" fmla="*/ 7892637 w 8006153"/>
                <a:gd name="connsiteY6" fmla="*/ 824248 h 4638094"/>
                <a:gd name="connsiteX7" fmla="*/ 5458530 w 8006153"/>
                <a:gd name="connsiteY7" fmla="*/ 0 h 4638094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71409 w 8000647"/>
                <a:gd name="connsiteY0" fmla="*/ 12879 h 4612336"/>
                <a:gd name="connsiteX1" fmla="*/ 3075938 w 8000647"/>
                <a:gd name="connsiteY1" fmla="*/ 592428 h 4612336"/>
                <a:gd name="connsiteX2" fmla="*/ 242586 w 8000647"/>
                <a:gd name="connsiteY2" fmla="*/ 2189409 h 4612336"/>
                <a:gd name="connsiteX3" fmla="*/ 564558 w 8000647"/>
                <a:gd name="connsiteY3" fmla="*/ 4353059 h 4612336"/>
                <a:gd name="connsiteX4" fmla="*/ 3887307 w 8000647"/>
                <a:gd name="connsiteY4" fmla="*/ 4507606 h 4612336"/>
                <a:gd name="connsiteX5" fmla="*/ 7222935 w 8000647"/>
                <a:gd name="connsiteY5" fmla="*/ 3760631 h 4612336"/>
                <a:gd name="connsiteX6" fmla="*/ 7892637 w 8000647"/>
                <a:gd name="connsiteY6" fmla="*/ 798490 h 4612336"/>
                <a:gd name="connsiteX7" fmla="*/ 5535803 w 8000647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22314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8027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26063 h 4639807"/>
                <a:gd name="connsiteX1" fmla="*/ 3075938 w 8003399"/>
                <a:gd name="connsiteY1" fmla="*/ 619899 h 4639807"/>
                <a:gd name="connsiteX2" fmla="*/ 242586 w 8003399"/>
                <a:gd name="connsiteY2" fmla="*/ 2216880 h 4639807"/>
                <a:gd name="connsiteX3" fmla="*/ 564558 w 8003399"/>
                <a:gd name="connsiteY3" fmla="*/ 4380530 h 4639807"/>
                <a:gd name="connsiteX4" fmla="*/ 3887307 w 8003399"/>
                <a:gd name="connsiteY4" fmla="*/ 4535077 h 4639807"/>
                <a:gd name="connsiteX5" fmla="*/ 7222935 w 8003399"/>
                <a:gd name="connsiteY5" fmla="*/ 3788102 h 4639807"/>
                <a:gd name="connsiteX6" fmla="*/ 7892637 w 8003399"/>
                <a:gd name="connsiteY6" fmla="*/ 825961 h 4639807"/>
                <a:gd name="connsiteX7" fmla="*/ 5497166 w 8003399"/>
                <a:gd name="connsiteY7" fmla="*/ 27471 h 46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3399" h="4639807">
                  <a:moveTo>
                    <a:pt x="5504747" y="26063"/>
                  </a:moveTo>
                  <a:cubicBezTo>
                    <a:pt x="4737381" y="145192"/>
                    <a:pt x="3952965" y="254763"/>
                    <a:pt x="3075938" y="619899"/>
                  </a:cubicBezTo>
                  <a:cubicBezTo>
                    <a:pt x="2198911" y="985035"/>
                    <a:pt x="661149" y="1590108"/>
                    <a:pt x="242586" y="2216880"/>
                  </a:cubicBezTo>
                  <a:cubicBezTo>
                    <a:pt x="-175977" y="2843652"/>
                    <a:pt x="-42895" y="3994164"/>
                    <a:pt x="564558" y="4380530"/>
                  </a:cubicBezTo>
                  <a:cubicBezTo>
                    <a:pt x="1172011" y="4766896"/>
                    <a:pt x="2777578" y="4633815"/>
                    <a:pt x="3887307" y="4535077"/>
                  </a:cubicBezTo>
                  <a:cubicBezTo>
                    <a:pt x="4997036" y="4436339"/>
                    <a:pt x="6555380" y="4406288"/>
                    <a:pt x="7222935" y="3788102"/>
                  </a:cubicBezTo>
                  <a:cubicBezTo>
                    <a:pt x="7890490" y="3169916"/>
                    <a:pt x="8180265" y="1452733"/>
                    <a:pt x="7892637" y="825961"/>
                  </a:cubicBezTo>
                  <a:cubicBezTo>
                    <a:pt x="7605009" y="199189"/>
                    <a:pt x="6566043" y="-95616"/>
                    <a:pt x="5497166" y="274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5895" name="Object 55"/>
            <p:cNvGraphicFramePr>
              <a:graphicFrameLocks noChangeAspect="1"/>
            </p:cNvGraphicFramePr>
            <p:nvPr/>
          </p:nvGraphicFramePr>
          <p:xfrm>
            <a:off x="444500" y="1524000"/>
            <a:ext cx="570865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9" name="Equation" r:id="rId3" imgW="2844720" imgH="203040" progId="">
                    <p:embed/>
                  </p:oleObj>
                </mc:Choice>
                <mc:Fallback>
                  <p:oleObj name="Equation" r:id="rId3" imgW="2844720" imgH="203040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1524000"/>
                          <a:ext cx="5708650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4500" y="2346325"/>
            <a:ext cx="6142038" cy="3457575"/>
            <a:chOff x="444500" y="2346101"/>
            <a:chExt cx="6142038" cy="3457700"/>
          </a:xfrm>
        </p:grpSpPr>
        <p:sp>
          <p:nvSpPr>
            <p:cNvPr id="5" name="Freeform 4"/>
            <p:cNvSpPr/>
            <p:nvPr/>
          </p:nvSpPr>
          <p:spPr>
            <a:xfrm>
              <a:off x="795338" y="2754104"/>
              <a:ext cx="5441950" cy="3049697"/>
            </a:xfrm>
            <a:custGeom>
              <a:avLst/>
              <a:gdLst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25758 h 4625215"/>
                <a:gd name="connsiteX0" fmla="*/ 5484287 w 8006153"/>
                <a:gd name="connsiteY0" fmla="*/ 12879 h 4638094"/>
                <a:gd name="connsiteX1" fmla="*/ 3075938 w 8006153"/>
                <a:gd name="connsiteY1" fmla="*/ 618186 h 4638094"/>
                <a:gd name="connsiteX2" fmla="*/ 242586 w 8006153"/>
                <a:gd name="connsiteY2" fmla="*/ 2215167 h 4638094"/>
                <a:gd name="connsiteX3" fmla="*/ 564558 w 8006153"/>
                <a:gd name="connsiteY3" fmla="*/ 4378817 h 4638094"/>
                <a:gd name="connsiteX4" fmla="*/ 3887307 w 8006153"/>
                <a:gd name="connsiteY4" fmla="*/ 4533364 h 4638094"/>
                <a:gd name="connsiteX5" fmla="*/ 7222935 w 8006153"/>
                <a:gd name="connsiteY5" fmla="*/ 3786389 h 4638094"/>
                <a:gd name="connsiteX6" fmla="*/ 7892637 w 8006153"/>
                <a:gd name="connsiteY6" fmla="*/ 824248 h 4638094"/>
                <a:gd name="connsiteX7" fmla="*/ 5458530 w 8006153"/>
                <a:gd name="connsiteY7" fmla="*/ 0 h 4638094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71409 w 8000647"/>
                <a:gd name="connsiteY0" fmla="*/ 12879 h 4612336"/>
                <a:gd name="connsiteX1" fmla="*/ 3075938 w 8000647"/>
                <a:gd name="connsiteY1" fmla="*/ 592428 h 4612336"/>
                <a:gd name="connsiteX2" fmla="*/ 242586 w 8000647"/>
                <a:gd name="connsiteY2" fmla="*/ 2189409 h 4612336"/>
                <a:gd name="connsiteX3" fmla="*/ 564558 w 8000647"/>
                <a:gd name="connsiteY3" fmla="*/ 4353059 h 4612336"/>
                <a:gd name="connsiteX4" fmla="*/ 3887307 w 8000647"/>
                <a:gd name="connsiteY4" fmla="*/ 4507606 h 4612336"/>
                <a:gd name="connsiteX5" fmla="*/ 7222935 w 8000647"/>
                <a:gd name="connsiteY5" fmla="*/ 3760631 h 4612336"/>
                <a:gd name="connsiteX6" fmla="*/ 7892637 w 8000647"/>
                <a:gd name="connsiteY6" fmla="*/ 798490 h 4612336"/>
                <a:gd name="connsiteX7" fmla="*/ 5535803 w 8000647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22314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8027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26063 h 4639807"/>
                <a:gd name="connsiteX1" fmla="*/ 3075938 w 8003399"/>
                <a:gd name="connsiteY1" fmla="*/ 619899 h 4639807"/>
                <a:gd name="connsiteX2" fmla="*/ 242586 w 8003399"/>
                <a:gd name="connsiteY2" fmla="*/ 2216880 h 4639807"/>
                <a:gd name="connsiteX3" fmla="*/ 564558 w 8003399"/>
                <a:gd name="connsiteY3" fmla="*/ 4380530 h 4639807"/>
                <a:gd name="connsiteX4" fmla="*/ 3887307 w 8003399"/>
                <a:gd name="connsiteY4" fmla="*/ 4535077 h 4639807"/>
                <a:gd name="connsiteX5" fmla="*/ 7222935 w 8003399"/>
                <a:gd name="connsiteY5" fmla="*/ 3788102 h 4639807"/>
                <a:gd name="connsiteX6" fmla="*/ 7892637 w 8003399"/>
                <a:gd name="connsiteY6" fmla="*/ 825961 h 4639807"/>
                <a:gd name="connsiteX7" fmla="*/ 5497166 w 8003399"/>
                <a:gd name="connsiteY7" fmla="*/ 27471 h 46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3399" h="4639807">
                  <a:moveTo>
                    <a:pt x="5504747" y="26063"/>
                  </a:moveTo>
                  <a:cubicBezTo>
                    <a:pt x="4737381" y="145192"/>
                    <a:pt x="3952965" y="254763"/>
                    <a:pt x="3075938" y="619899"/>
                  </a:cubicBezTo>
                  <a:cubicBezTo>
                    <a:pt x="2198911" y="985035"/>
                    <a:pt x="661149" y="1590108"/>
                    <a:pt x="242586" y="2216880"/>
                  </a:cubicBezTo>
                  <a:cubicBezTo>
                    <a:pt x="-175977" y="2843652"/>
                    <a:pt x="-42895" y="3994164"/>
                    <a:pt x="564558" y="4380530"/>
                  </a:cubicBezTo>
                  <a:cubicBezTo>
                    <a:pt x="1172011" y="4766896"/>
                    <a:pt x="2777578" y="4633815"/>
                    <a:pt x="3887307" y="4535077"/>
                  </a:cubicBezTo>
                  <a:cubicBezTo>
                    <a:pt x="4997036" y="4436339"/>
                    <a:pt x="6555380" y="4406288"/>
                    <a:pt x="7222935" y="3788102"/>
                  </a:cubicBezTo>
                  <a:cubicBezTo>
                    <a:pt x="7890490" y="3169916"/>
                    <a:pt x="8180265" y="1452733"/>
                    <a:pt x="7892637" y="825961"/>
                  </a:cubicBezTo>
                  <a:cubicBezTo>
                    <a:pt x="7605009" y="199189"/>
                    <a:pt x="6566043" y="-95616"/>
                    <a:pt x="5497166" y="27471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5896" name="Object 56"/>
            <p:cNvGraphicFramePr>
              <a:graphicFrameLocks noChangeAspect="1"/>
            </p:cNvGraphicFramePr>
            <p:nvPr/>
          </p:nvGraphicFramePr>
          <p:xfrm>
            <a:off x="444500" y="2346101"/>
            <a:ext cx="6142038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0" name="Equation" r:id="rId5" imgW="3060360" imgH="203040" progId="">
                    <p:embed/>
                  </p:oleObj>
                </mc:Choice>
                <mc:Fallback>
                  <p:oleObj name="Equation" r:id="rId5" imgW="3060360" imgH="203040" progId="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2346101"/>
                          <a:ext cx="6142038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44500" y="3124200"/>
            <a:ext cx="5194300" cy="2590800"/>
            <a:chOff x="444500" y="3048000"/>
            <a:chExt cx="5194300" cy="2590800"/>
          </a:xfrm>
        </p:grpSpPr>
        <p:sp>
          <p:nvSpPr>
            <p:cNvPr id="7" name="Freeform 6"/>
            <p:cNvSpPr/>
            <p:nvPr/>
          </p:nvSpPr>
          <p:spPr>
            <a:xfrm>
              <a:off x="1371600" y="3429000"/>
              <a:ext cx="4267200" cy="2209800"/>
            </a:xfrm>
            <a:custGeom>
              <a:avLst/>
              <a:gdLst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25758 h 4625215"/>
                <a:gd name="connsiteX0" fmla="*/ 5484287 w 8006153"/>
                <a:gd name="connsiteY0" fmla="*/ 12879 h 4638094"/>
                <a:gd name="connsiteX1" fmla="*/ 3075938 w 8006153"/>
                <a:gd name="connsiteY1" fmla="*/ 618186 h 4638094"/>
                <a:gd name="connsiteX2" fmla="*/ 242586 w 8006153"/>
                <a:gd name="connsiteY2" fmla="*/ 2215167 h 4638094"/>
                <a:gd name="connsiteX3" fmla="*/ 564558 w 8006153"/>
                <a:gd name="connsiteY3" fmla="*/ 4378817 h 4638094"/>
                <a:gd name="connsiteX4" fmla="*/ 3887307 w 8006153"/>
                <a:gd name="connsiteY4" fmla="*/ 4533364 h 4638094"/>
                <a:gd name="connsiteX5" fmla="*/ 7222935 w 8006153"/>
                <a:gd name="connsiteY5" fmla="*/ 3786389 h 4638094"/>
                <a:gd name="connsiteX6" fmla="*/ 7892637 w 8006153"/>
                <a:gd name="connsiteY6" fmla="*/ 824248 h 4638094"/>
                <a:gd name="connsiteX7" fmla="*/ 5458530 w 8006153"/>
                <a:gd name="connsiteY7" fmla="*/ 0 h 4638094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71409 w 8000647"/>
                <a:gd name="connsiteY0" fmla="*/ 12879 h 4612336"/>
                <a:gd name="connsiteX1" fmla="*/ 3075938 w 8000647"/>
                <a:gd name="connsiteY1" fmla="*/ 592428 h 4612336"/>
                <a:gd name="connsiteX2" fmla="*/ 242586 w 8000647"/>
                <a:gd name="connsiteY2" fmla="*/ 2189409 h 4612336"/>
                <a:gd name="connsiteX3" fmla="*/ 564558 w 8000647"/>
                <a:gd name="connsiteY3" fmla="*/ 4353059 h 4612336"/>
                <a:gd name="connsiteX4" fmla="*/ 3887307 w 8000647"/>
                <a:gd name="connsiteY4" fmla="*/ 4507606 h 4612336"/>
                <a:gd name="connsiteX5" fmla="*/ 7222935 w 8000647"/>
                <a:gd name="connsiteY5" fmla="*/ 3760631 h 4612336"/>
                <a:gd name="connsiteX6" fmla="*/ 7892637 w 8000647"/>
                <a:gd name="connsiteY6" fmla="*/ 798490 h 4612336"/>
                <a:gd name="connsiteX7" fmla="*/ 5535803 w 8000647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22314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8027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26063 h 4639807"/>
                <a:gd name="connsiteX1" fmla="*/ 3075938 w 8003399"/>
                <a:gd name="connsiteY1" fmla="*/ 619899 h 4639807"/>
                <a:gd name="connsiteX2" fmla="*/ 242586 w 8003399"/>
                <a:gd name="connsiteY2" fmla="*/ 2216880 h 4639807"/>
                <a:gd name="connsiteX3" fmla="*/ 564558 w 8003399"/>
                <a:gd name="connsiteY3" fmla="*/ 4380530 h 4639807"/>
                <a:gd name="connsiteX4" fmla="*/ 3887307 w 8003399"/>
                <a:gd name="connsiteY4" fmla="*/ 4535077 h 4639807"/>
                <a:gd name="connsiteX5" fmla="*/ 7222935 w 8003399"/>
                <a:gd name="connsiteY5" fmla="*/ 3788102 h 4639807"/>
                <a:gd name="connsiteX6" fmla="*/ 7892637 w 8003399"/>
                <a:gd name="connsiteY6" fmla="*/ 825961 h 4639807"/>
                <a:gd name="connsiteX7" fmla="*/ 5497166 w 8003399"/>
                <a:gd name="connsiteY7" fmla="*/ 27471 h 46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3399" h="4639807">
                  <a:moveTo>
                    <a:pt x="5504747" y="26063"/>
                  </a:moveTo>
                  <a:cubicBezTo>
                    <a:pt x="4737381" y="145192"/>
                    <a:pt x="3952965" y="254763"/>
                    <a:pt x="3075938" y="619899"/>
                  </a:cubicBezTo>
                  <a:cubicBezTo>
                    <a:pt x="2198911" y="985035"/>
                    <a:pt x="661149" y="1590108"/>
                    <a:pt x="242586" y="2216880"/>
                  </a:cubicBezTo>
                  <a:cubicBezTo>
                    <a:pt x="-175977" y="2843652"/>
                    <a:pt x="-42895" y="3994164"/>
                    <a:pt x="564558" y="4380530"/>
                  </a:cubicBezTo>
                  <a:cubicBezTo>
                    <a:pt x="1172011" y="4766896"/>
                    <a:pt x="2777578" y="4633815"/>
                    <a:pt x="3887307" y="4535077"/>
                  </a:cubicBezTo>
                  <a:cubicBezTo>
                    <a:pt x="4997036" y="4436339"/>
                    <a:pt x="6555380" y="4406288"/>
                    <a:pt x="7222935" y="3788102"/>
                  </a:cubicBezTo>
                  <a:cubicBezTo>
                    <a:pt x="7890490" y="3169916"/>
                    <a:pt x="8180265" y="1452733"/>
                    <a:pt x="7892637" y="825961"/>
                  </a:cubicBezTo>
                  <a:cubicBezTo>
                    <a:pt x="7605009" y="199189"/>
                    <a:pt x="6566043" y="-95616"/>
                    <a:pt x="5497166" y="27471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5897" name="Object 57"/>
            <p:cNvGraphicFramePr>
              <a:graphicFrameLocks noChangeAspect="1"/>
            </p:cNvGraphicFramePr>
            <p:nvPr/>
          </p:nvGraphicFramePr>
          <p:xfrm>
            <a:off x="444500" y="3048000"/>
            <a:ext cx="51943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1" name="Equation" r:id="rId7" imgW="2641320" imgH="253800" progId="">
                    <p:embed/>
                  </p:oleObj>
                </mc:Choice>
                <mc:Fallback>
                  <p:oleObj name="Equation" r:id="rId7" imgW="2641320" imgH="253800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3048000"/>
                          <a:ext cx="5194300" cy="498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5-Point Star 9"/>
          <p:cNvSpPr/>
          <p:nvPr/>
        </p:nvSpPr>
        <p:spPr>
          <a:xfrm>
            <a:off x="3084513" y="4714875"/>
            <a:ext cx="225425" cy="2381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4500" y="4373563"/>
            <a:ext cx="7242175" cy="1798637"/>
            <a:chOff x="444500" y="4373338"/>
            <a:chExt cx="7242175" cy="1798862"/>
          </a:xfrm>
        </p:grpSpPr>
        <p:sp>
          <p:nvSpPr>
            <p:cNvPr id="9" name="Freeform 8"/>
            <p:cNvSpPr/>
            <p:nvPr/>
          </p:nvSpPr>
          <p:spPr>
            <a:xfrm>
              <a:off x="2209800" y="4373338"/>
              <a:ext cx="2444750" cy="1236817"/>
            </a:xfrm>
            <a:custGeom>
              <a:avLst/>
              <a:gdLst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25758 h 4625215"/>
                <a:gd name="connsiteX0" fmla="*/ 5484287 w 8006153"/>
                <a:gd name="connsiteY0" fmla="*/ 12879 h 4638094"/>
                <a:gd name="connsiteX1" fmla="*/ 3075938 w 8006153"/>
                <a:gd name="connsiteY1" fmla="*/ 618186 h 4638094"/>
                <a:gd name="connsiteX2" fmla="*/ 242586 w 8006153"/>
                <a:gd name="connsiteY2" fmla="*/ 2215167 h 4638094"/>
                <a:gd name="connsiteX3" fmla="*/ 564558 w 8006153"/>
                <a:gd name="connsiteY3" fmla="*/ 4378817 h 4638094"/>
                <a:gd name="connsiteX4" fmla="*/ 3887307 w 8006153"/>
                <a:gd name="connsiteY4" fmla="*/ 4533364 h 4638094"/>
                <a:gd name="connsiteX5" fmla="*/ 7222935 w 8006153"/>
                <a:gd name="connsiteY5" fmla="*/ 3786389 h 4638094"/>
                <a:gd name="connsiteX6" fmla="*/ 7892637 w 8006153"/>
                <a:gd name="connsiteY6" fmla="*/ 824248 h 4638094"/>
                <a:gd name="connsiteX7" fmla="*/ 5458530 w 8006153"/>
                <a:gd name="connsiteY7" fmla="*/ 0 h 4638094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84287 w 8000647"/>
                <a:gd name="connsiteY0" fmla="*/ 0 h 4625215"/>
                <a:gd name="connsiteX1" fmla="*/ 3075938 w 8000647"/>
                <a:gd name="connsiteY1" fmla="*/ 605307 h 4625215"/>
                <a:gd name="connsiteX2" fmla="*/ 242586 w 8000647"/>
                <a:gd name="connsiteY2" fmla="*/ 2202288 h 4625215"/>
                <a:gd name="connsiteX3" fmla="*/ 564558 w 8000647"/>
                <a:gd name="connsiteY3" fmla="*/ 4365938 h 4625215"/>
                <a:gd name="connsiteX4" fmla="*/ 3887307 w 8000647"/>
                <a:gd name="connsiteY4" fmla="*/ 4520485 h 4625215"/>
                <a:gd name="connsiteX5" fmla="*/ 7222935 w 8000647"/>
                <a:gd name="connsiteY5" fmla="*/ 3773510 h 4625215"/>
                <a:gd name="connsiteX6" fmla="*/ 7892637 w 8000647"/>
                <a:gd name="connsiteY6" fmla="*/ 811369 h 4625215"/>
                <a:gd name="connsiteX7" fmla="*/ 5535803 w 8000647"/>
                <a:gd name="connsiteY7" fmla="*/ 12879 h 4625215"/>
                <a:gd name="connsiteX0" fmla="*/ 5471409 w 8000647"/>
                <a:gd name="connsiteY0" fmla="*/ 12879 h 4612336"/>
                <a:gd name="connsiteX1" fmla="*/ 3075938 w 8000647"/>
                <a:gd name="connsiteY1" fmla="*/ 592428 h 4612336"/>
                <a:gd name="connsiteX2" fmla="*/ 242586 w 8000647"/>
                <a:gd name="connsiteY2" fmla="*/ 2189409 h 4612336"/>
                <a:gd name="connsiteX3" fmla="*/ 564558 w 8000647"/>
                <a:gd name="connsiteY3" fmla="*/ 4353059 h 4612336"/>
                <a:gd name="connsiteX4" fmla="*/ 3887307 w 8000647"/>
                <a:gd name="connsiteY4" fmla="*/ 4507606 h 4612336"/>
                <a:gd name="connsiteX5" fmla="*/ 7222935 w 8000647"/>
                <a:gd name="connsiteY5" fmla="*/ 3760631 h 4612336"/>
                <a:gd name="connsiteX6" fmla="*/ 7892637 w 8000647"/>
                <a:gd name="connsiteY6" fmla="*/ 798490 h 4612336"/>
                <a:gd name="connsiteX7" fmla="*/ 5535803 w 8000647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12879 h 4612336"/>
                <a:gd name="connsiteX1" fmla="*/ 3075938 w 8003399"/>
                <a:gd name="connsiteY1" fmla="*/ 592428 h 4612336"/>
                <a:gd name="connsiteX2" fmla="*/ 242586 w 8003399"/>
                <a:gd name="connsiteY2" fmla="*/ 2189409 h 4612336"/>
                <a:gd name="connsiteX3" fmla="*/ 564558 w 8003399"/>
                <a:gd name="connsiteY3" fmla="*/ 4353059 h 4612336"/>
                <a:gd name="connsiteX4" fmla="*/ 3887307 w 8003399"/>
                <a:gd name="connsiteY4" fmla="*/ 4507606 h 4612336"/>
                <a:gd name="connsiteX5" fmla="*/ 7222935 w 8003399"/>
                <a:gd name="connsiteY5" fmla="*/ 3760631 h 4612336"/>
                <a:gd name="connsiteX6" fmla="*/ 7892637 w 8003399"/>
                <a:gd name="connsiteY6" fmla="*/ 798490 h 4612336"/>
                <a:gd name="connsiteX7" fmla="*/ 5497166 w 8003399"/>
                <a:gd name="connsiteY7" fmla="*/ 0 h 4612336"/>
                <a:gd name="connsiteX0" fmla="*/ 5471409 w 8003399"/>
                <a:gd name="connsiteY0" fmla="*/ 22314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8027 h 4621771"/>
                <a:gd name="connsiteX1" fmla="*/ 3075938 w 8003399"/>
                <a:gd name="connsiteY1" fmla="*/ 601863 h 4621771"/>
                <a:gd name="connsiteX2" fmla="*/ 242586 w 8003399"/>
                <a:gd name="connsiteY2" fmla="*/ 2198844 h 4621771"/>
                <a:gd name="connsiteX3" fmla="*/ 564558 w 8003399"/>
                <a:gd name="connsiteY3" fmla="*/ 4362494 h 4621771"/>
                <a:gd name="connsiteX4" fmla="*/ 3887307 w 8003399"/>
                <a:gd name="connsiteY4" fmla="*/ 4517041 h 4621771"/>
                <a:gd name="connsiteX5" fmla="*/ 7222935 w 8003399"/>
                <a:gd name="connsiteY5" fmla="*/ 3770066 h 4621771"/>
                <a:gd name="connsiteX6" fmla="*/ 7892637 w 8003399"/>
                <a:gd name="connsiteY6" fmla="*/ 807925 h 4621771"/>
                <a:gd name="connsiteX7" fmla="*/ 5497166 w 8003399"/>
                <a:gd name="connsiteY7" fmla="*/ 9435 h 4621771"/>
                <a:gd name="connsiteX0" fmla="*/ 5504747 w 8003399"/>
                <a:gd name="connsiteY0" fmla="*/ 26063 h 4639807"/>
                <a:gd name="connsiteX1" fmla="*/ 3075938 w 8003399"/>
                <a:gd name="connsiteY1" fmla="*/ 619899 h 4639807"/>
                <a:gd name="connsiteX2" fmla="*/ 242586 w 8003399"/>
                <a:gd name="connsiteY2" fmla="*/ 2216880 h 4639807"/>
                <a:gd name="connsiteX3" fmla="*/ 564558 w 8003399"/>
                <a:gd name="connsiteY3" fmla="*/ 4380530 h 4639807"/>
                <a:gd name="connsiteX4" fmla="*/ 3887307 w 8003399"/>
                <a:gd name="connsiteY4" fmla="*/ 4535077 h 4639807"/>
                <a:gd name="connsiteX5" fmla="*/ 7222935 w 8003399"/>
                <a:gd name="connsiteY5" fmla="*/ 3788102 h 4639807"/>
                <a:gd name="connsiteX6" fmla="*/ 7892637 w 8003399"/>
                <a:gd name="connsiteY6" fmla="*/ 825961 h 4639807"/>
                <a:gd name="connsiteX7" fmla="*/ 5497166 w 8003399"/>
                <a:gd name="connsiteY7" fmla="*/ 27471 h 46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3399" h="4639807">
                  <a:moveTo>
                    <a:pt x="5504747" y="26063"/>
                  </a:moveTo>
                  <a:cubicBezTo>
                    <a:pt x="4737381" y="145192"/>
                    <a:pt x="3952965" y="254763"/>
                    <a:pt x="3075938" y="619899"/>
                  </a:cubicBezTo>
                  <a:cubicBezTo>
                    <a:pt x="2198911" y="985035"/>
                    <a:pt x="661149" y="1590108"/>
                    <a:pt x="242586" y="2216880"/>
                  </a:cubicBezTo>
                  <a:cubicBezTo>
                    <a:pt x="-175977" y="2843652"/>
                    <a:pt x="-42895" y="3994164"/>
                    <a:pt x="564558" y="4380530"/>
                  </a:cubicBezTo>
                  <a:cubicBezTo>
                    <a:pt x="1172011" y="4766896"/>
                    <a:pt x="2777578" y="4633815"/>
                    <a:pt x="3887307" y="4535077"/>
                  </a:cubicBezTo>
                  <a:cubicBezTo>
                    <a:pt x="4997036" y="4436339"/>
                    <a:pt x="6555380" y="4406288"/>
                    <a:pt x="7222935" y="3788102"/>
                  </a:cubicBezTo>
                  <a:cubicBezTo>
                    <a:pt x="7890490" y="3169916"/>
                    <a:pt x="8180265" y="1452733"/>
                    <a:pt x="7892637" y="825961"/>
                  </a:cubicBezTo>
                  <a:cubicBezTo>
                    <a:pt x="7605009" y="199189"/>
                    <a:pt x="6566043" y="-95616"/>
                    <a:pt x="5497166" y="2747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5898" name="Object 58"/>
            <p:cNvGraphicFramePr>
              <a:graphicFrameLocks noChangeAspect="1"/>
            </p:cNvGraphicFramePr>
            <p:nvPr/>
          </p:nvGraphicFramePr>
          <p:xfrm>
            <a:off x="444500" y="5672138"/>
            <a:ext cx="7242175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2" name="Equation" r:id="rId9" imgW="3682800" imgH="253800" progId="">
                    <p:embed/>
                  </p:oleObj>
                </mc:Choice>
                <mc:Fallback>
                  <p:oleObj name="Equation" r:id="rId9" imgW="3682800" imgH="253800" progId="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5672138"/>
                          <a:ext cx="7242175" cy="500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905" name="TextBox 11"/>
          <p:cNvSpPr txBox="1">
            <a:spLocks noChangeArrowheads="1"/>
          </p:cNvSpPr>
          <p:nvPr/>
        </p:nvSpPr>
        <p:spPr bwMode="auto">
          <a:xfrm>
            <a:off x="3282950" y="4491038"/>
            <a:ext cx="600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49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 discipline assimilation challenge:</a:t>
            </a:r>
            <a:br>
              <a:rPr lang="en-US" sz="3600" dirty="0" smtClean="0"/>
            </a:br>
            <a:r>
              <a:rPr lang="en-US" sz="3600" dirty="0" smtClean="0"/>
              <a:t>geosciences and engineering</a:t>
            </a:r>
            <a:endParaRPr lang="en-US" sz="3600" dirty="0"/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263" y="1924050"/>
            <a:ext cx="19907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450" y="1935163"/>
            <a:ext cx="1998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6763" y="1924050"/>
            <a:ext cx="20589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3460750" y="3719513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TI1: 50%</a:t>
            </a:r>
          </a:p>
        </p:txBody>
      </p:sp>
      <p:sp>
        <p:nvSpPr>
          <p:cNvPr id="45062" name="TextBox 17"/>
          <p:cNvSpPr txBox="1">
            <a:spLocks noChangeArrowheads="1"/>
          </p:cNvSpPr>
          <p:nvPr/>
        </p:nvSpPr>
        <p:spPr bwMode="auto">
          <a:xfrm>
            <a:off x="5803900" y="37290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TI2: 25%</a:t>
            </a:r>
          </a:p>
        </p:txBody>
      </p:sp>
      <p:sp>
        <p:nvSpPr>
          <p:cNvPr id="45063" name="TextBox 18"/>
          <p:cNvSpPr txBox="1">
            <a:spLocks noChangeArrowheads="1"/>
          </p:cNvSpPr>
          <p:nvPr/>
        </p:nvSpPr>
        <p:spPr bwMode="auto">
          <a:xfrm>
            <a:off x="7921625" y="3721100"/>
            <a:ext cx="138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TI3: 25%</a:t>
            </a:r>
          </a:p>
        </p:txBody>
      </p:sp>
      <p:sp>
        <p:nvSpPr>
          <p:cNvPr id="45064" name="TextBox 3"/>
          <p:cNvSpPr txBox="1">
            <a:spLocks noChangeArrowheads="1"/>
          </p:cNvSpPr>
          <p:nvPr/>
        </p:nvSpPr>
        <p:spPr bwMode="auto">
          <a:xfrm>
            <a:off x="325438" y="2022475"/>
            <a:ext cx="20018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WCA</a:t>
            </a:r>
          </a:p>
          <a:p>
            <a:pPr algn="ctr"/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geological</a:t>
            </a:r>
          </a:p>
          <a:p>
            <a:pPr algn="ctr"/>
            <a:r>
              <a:rPr lang="en-US" sz="2000" b="1">
                <a:latin typeface="Calibri" pitchFamily="34" charset="0"/>
              </a:rPr>
              <a:t>scenario </a:t>
            </a:r>
          </a:p>
          <a:p>
            <a:pPr algn="ctr"/>
            <a:r>
              <a:rPr lang="en-US" sz="2000" b="1">
                <a:latin typeface="Calibri" pitchFamily="34" charset="0"/>
              </a:rPr>
              <a:t>uncertainty: </a:t>
            </a:r>
          </a:p>
          <a:p>
            <a:pPr algn="ctr"/>
            <a:r>
              <a:rPr lang="en-US" sz="2000" b="1">
                <a:latin typeface="Calibri" pitchFamily="34" charset="0"/>
              </a:rPr>
              <a:t>3 training images</a:t>
            </a:r>
          </a:p>
        </p:txBody>
      </p:sp>
      <p:pic>
        <p:nvPicPr>
          <p:cNvPr id="45065" name="Picture 22"/>
          <p:cNvPicPr>
            <a:picLocks noChangeAspect="1"/>
          </p:cNvPicPr>
          <p:nvPr/>
        </p:nvPicPr>
        <p:blipFill>
          <a:blip r:embed="rId6"/>
          <a:srcRect t="49919"/>
          <a:stretch>
            <a:fillRect/>
          </a:stretch>
        </p:blipFill>
        <p:spPr bwMode="auto">
          <a:xfrm>
            <a:off x="2170113" y="4267200"/>
            <a:ext cx="6489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Box 23"/>
          <p:cNvSpPr txBox="1">
            <a:spLocks noChangeArrowheads="1"/>
          </p:cNvSpPr>
          <p:nvPr/>
        </p:nvSpPr>
        <p:spPr bwMode="auto">
          <a:xfrm>
            <a:off x="388938" y="4953000"/>
            <a:ext cx="1874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Production</a:t>
            </a:r>
          </a:p>
          <a:p>
            <a:pPr algn="ctr"/>
            <a:r>
              <a:rPr lang="en-US" sz="2000" b="1">
                <a:latin typeface="Calibri" pitchFamily="34" charset="0"/>
              </a:rPr>
              <a:t>Data:</a:t>
            </a:r>
          </a:p>
          <a:p>
            <a:pPr algn="ctr"/>
            <a:r>
              <a:rPr lang="en-US" sz="2000" b="1">
                <a:latin typeface="Calibri" pitchFamily="34" charset="0"/>
              </a:rPr>
              <a:t>Water rate/well</a:t>
            </a:r>
          </a:p>
        </p:txBody>
      </p:sp>
      <p:sp>
        <p:nvSpPr>
          <p:cNvPr id="45067" name="TextBox 4"/>
          <p:cNvSpPr txBox="1">
            <a:spLocks noChangeArrowheads="1"/>
          </p:cNvSpPr>
          <p:nvPr/>
        </p:nvSpPr>
        <p:spPr bwMode="auto">
          <a:xfrm>
            <a:off x="420688" y="1192213"/>
            <a:ext cx="8755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Park, H., Scheidt, C., Fenwick, D., Boucher, A., &amp; Caers, J. (2013). History matching and uncertainty quantification of facies models with multiple geological interpretations. Computational Geosciences, 1-13.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modeling questions</a:t>
            </a:r>
          </a:p>
        </p:txBody>
      </p:sp>
      <p:graphicFrame>
        <p:nvGraphicFramePr>
          <p:cNvPr id="11343" name="Object 79"/>
          <p:cNvGraphicFramePr>
            <a:graphicFrameLocks noChangeAspect="1"/>
          </p:cNvGraphicFramePr>
          <p:nvPr/>
        </p:nvGraphicFramePr>
        <p:xfrm>
          <a:off x="631825" y="1981200"/>
          <a:ext cx="77660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3" imgW="3124080" imgH="1295280" progId="">
                  <p:embed/>
                </p:oleObj>
              </mc:Choice>
              <mc:Fallback>
                <p:oleObj name="Equation" r:id="rId3" imgW="3124080" imgH="129528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981200"/>
                        <a:ext cx="7766050" cy="322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Generate a set of </a:t>
            </a:r>
            <a:br>
              <a:rPr lang="en-US" dirty="0" smtClean="0"/>
            </a:br>
            <a:r>
              <a:rPr lang="en-US" dirty="0" smtClean="0"/>
              <a:t>scoping reservoir models</a:t>
            </a:r>
            <a:endParaRPr lang="en-US" dirty="0"/>
          </a:p>
        </p:txBody>
      </p:sp>
      <p:pic>
        <p:nvPicPr>
          <p:cNvPr id="307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2070100"/>
            <a:ext cx="2141537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3944938"/>
            <a:ext cx="21431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3913" y="3944938"/>
            <a:ext cx="2141537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070100"/>
            <a:ext cx="21526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5375" y="3962400"/>
            <a:ext cx="2135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0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079625"/>
            <a:ext cx="21383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1" name="TextBox 9"/>
          <p:cNvSpPr txBox="1">
            <a:spLocks noChangeArrowheads="1"/>
          </p:cNvSpPr>
          <p:nvPr/>
        </p:nvSpPr>
        <p:spPr bwMode="auto">
          <a:xfrm>
            <a:off x="871538" y="149225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TI</a:t>
            </a:r>
            <a:r>
              <a:rPr lang="en-US" sz="2400" b="1" baseline="-25000">
                <a:latin typeface="Calibri" pitchFamily="34" charset="0"/>
              </a:rPr>
              <a:t>1</a:t>
            </a:r>
            <a:r>
              <a:rPr lang="en-US" sz="2400" b="1">
                <a:latin typeface="Calibri" pitchFamily="34" charset="0"/>
              </a:rPr>
              <a:t>: 50%</a:t>
            </a:r>
          </a:p>
        </p:txBody>
      </p:sp>
      <p:sp>
        <p:nvSpPr>
          <p:cNvPr id="30762" name="TextBox 10"/>
          <p:cNvSpPr txBox="1">
            <a:spLocks noChangeArrowheads="1"/>
          </p:cNvSpPr>
          <p:nvPr/>
        </p:nvSpPr>
        <p:spPr bwMode="auto">
          <a:xfrm>
            <a:off x="3743325" y="15192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TI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: 25%</a:t>
            </a:r>
          </a:p>
        </p:txBody>
      </p:sp>
      <p:sp>
        <p:nvSpPr>
          <p:cNvPr id="30763" name="TextBox 11"/>
          <p:cNvSpPr txBox="1">
            <a:spLocks noChangeArrowheads="1"/>
          </p:cNvSpPr>
          <p:nvPr/>
        </p:nvSpPr>
        <p:spPr bwMode="auto">
          <a:xfrm>
            <a:off x="6505575" y="15192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TI</a:t>
            </a:r>
            <a:r>
              <a:rPr lang="en-US" sz="2400" b="1" baseline="-25000">
                <a:latin typeface="Calibri" pitchFamily="34" charset="0"/>
              </a:rPr>
              <a:t>3</a:t>
            </a:r>
            <a:r>
              <a:rPr lang="en-US" sz="2400" b="1">
                <a:latin typeface="Calibri" pitchFamily="34" charset="0"/>
              </a:rPr>
              <a:t>: 25%</a:t>
            </a:r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7058025" y="6016625"/>
          <a:ext cx="1624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9" imgW="774360" imgH="241200" progId="">
                  <p:embed/>
                </p:oleObj>
              </mc:Choice>
              <mc:Fallback>
                <p:oleObj name="Equation" r:id="rId9" imgW="774360" imgH="2412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6016625"/>
                        <a:ext cx="16240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data response from prior</a:t>
            </a:r>
          </a:p>
        </p:txBody>
      </p:sp>
      <p:pic>
        <p:nvPicPr>
          <p:cNvPr id="297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025" y="1370013"/>
            <a:ext cx="64770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5" name="TextBox 2"/>
          <p:cNvSpPr txBox="1">
            <a:spLocks noChangeArrowheads="1"/>
          </p:cNvSpPr>
          <p:nvPr/>
        </p:nvSpPr>
        <p:spPr bwMode="auto">
          <a:xfrm rot="-5400000">
            <a:off x="65882" y="3283743"/>
            <a:ext cx="154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Water rate</a:t>
            </a:r>
          </a:p>
        </p:txBody>
      </p:sp>
      <p:sp>
        <p:nvSpPr>
          <p:cNvPr id="29736" name="TextBox 4"/>
          <p:cNvSpPr txBox="1">
            <a:spLocks noChangeArrowheads="1"/>
          </p:cNvSpPr>
          <p:nvPr/>
        </p:nvSpPr>
        <p:spPr bwMode="auto">
          <a:xfrm>
            <a:off x="4327525" y="6324600"/>
            <a:ext cx="155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Time/Days</a:t>
            </a:r>
          </a:p>
        </p:txBody>
      </p:sp>
      <p:sp>
        <p:nvSpPr>
          <p:cNvPr id="29737" name="TextBox 3"/>
          <p:cNvSpPr txBox="1">
            <a:spLocks noChangeArrowheads="1"/>
          </p:cNvSpPr>
          <p:nvPr/>
        </p:nvSpPr>
        <p:spPr bwMode="auto">
          <a:xfrm>
            <a:off x="1393825" y="1474788"/>
            <a:ext cx="77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1</a:t>
            </a:r>
          </a:p>
        </p:txBody>
      </p:sp>
      <p:sp>
        <p:nvSpPr>
          <p:cNvPr id="29738" name="TextBox 6"/>
          <p:cNvSpPr txBox="1">
            <a:spLocks noChangeArrowheads="1"/>
          </p:cNvSpPr>
          <p:nvPr/>
        </p:nvSpPr>
        <p:spPr bwMode="auto">
          <a:xfrm>
            <a:off x="4822825" y="1495425"/>
            <a:ext cx="77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2</a:t>
            </a:r>
          </a:p>
        </p:txBody>
      </p:sp>
      <p:sp>
        <p:nvSpPr>
          <p:cNvPr id="29739" name="TextBox 7"/>
          <p:cNvSpPr txBox="1">
            <a:spLocks noChangeArrowheads="1"/>
          </p:cNvSpPr>
          <p:nvPr/>
        </p:nvSpPr>
        <p:spPr bwMode="auto">
          <a:xfrm>
            <a:off x="1416050" y="4227513"/>
            <a:ext cx="77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3</a:t>
            </a:r>
          </a:p>
        </p:txBody>
      </p:sp>
      <p:sp>
        <p:nvSpPr>
          <p:cNvPr id="29740" name="TextBox 8"/>
          <p:cNvSpPr txBox="1">
            <a:spLocks noChangeArrowheads="1"/>
          </p:cNvSpPr>
          <p:nvPr/>
        </p:nvSpPr>
        <p:spPr bwMode="auto">
          <a:xfrm>
            <a:off x="4822825" y="421481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4</a:t>
            </a:r>
          </a:p>
        </p:txBody>
      </p:sp>
      <p:graphicFrame>
        <p:nvGraphicFramePr>
          <p:cNvPr id="29732" name="Object 36"/>
          <p:cNvGraphicFramePr>
            <a:graphicFrameLocks noChangeAspect="1"/>
          </p:cNvGraphicFramePr>
          <p:nvPr/>
        </p:nvGraphicFramePr>
        <p:xfrm>
          <a:off x="7620000" y="176213"/>
          <a:ext cx="13843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5" imgW="660240" imgH="457200" progId="">
                  <p:embed/>
                </p:oleObj>
              </mc:Choice>
              <mc:Fallback>
                <p:oleObj name="Equation" r:id="rId5" imgW="660240" imgH="4572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6213"/>
                        <a:ext cx="13843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086600" y="438150"/>
            <a:ext cx="533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239000" y="838200"/>
            <a:ext cx="153988" cy="141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1447800"/>
            <a:ext cx="535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747713" y="5715000"/>
            <a:ext cx="7878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MDS</a:t>
            </a:r>
            <a:r>
              <a:rPr lang="en-US" sz="2400">
                <a:latin typeface="Calibri" pitchFamily="34" charset="0"/>
              </a:rPr>
              <a:t>: </a:t>
            </a:r>
            <a:r>
              <a:rPr lang="en-US" sz="2400" b="1">
                <a:latin typeface="Calibri" pitchFamily="34" charset="0"/>
              </a:rPr>
              <a:t>distance</a:t>
            </a:r>
            <a:r>
              <a:rPr lang="en-US" sz="2400">
                <a:latin typeface="Calibri" pitchFamily="34" charset="0"/>
              </a:rPr>
              <a:t> = difference in water rate response for all wells</a:t>
            </a:r>
          </a:p>
          <a:p>
            <a:pPr algn="ctr"/>
            <a:r>
              <a:rPr lang="en-US" sz="2400">
                <a:latin typeface="Calibri" pitchFamily="34" charset="0"/>
              </a:rPr>
              <a:t>9 dimensions = 99% of variance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630613" y="4495800"/>
            <a:ext cx="152400" cy="152400"/>
            <a:chOff x="3886200" y="53340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86200" y="5334000"/>
              <a:ext cx="15240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886200" y="5334000"/>
              <a:ext cx="15240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7113588" y="23622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13588" y="23622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4"/>
          <p:cNvSpPr txBox="1">
            <a:spLocks noChangeArrowheads="1"/>
          </p:cNvSpPr>
          <p:nvPr/>
        </p:nvSpPr>
        <p:spPr bwMode="auto">
          <a:xfrm>
            <a:off x="7292975" y="2217738"/>
            <a:ext cx="185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Production data</a:t>
            </a:r>
          </a:p>
        </p:txBody>
      </p:sp>
      <p:sp>
        <p:nvSpPr>
          <p:cNvPr id="6" name="Oval 5"/>
          <p:cNvSpPr/>
          <p:nvPr/>
        </p:nvSpPr>
        <p:spPr>
          <a:xfrm>
            <a:off x="7113588" y="2743200"/>
            <a:ext cx="152400" cy="152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52232" name="TextBox 7"/>
          <p:cNvSpPr txBox="1">
            <a:spLocks noChangeArrowheads="1"/>
          </p:cNvSpPr>
          <p:nvPr/>
        </p:nvSpPr>
        <p:spPr bwMode="auto">
          <a:xfrm>
            <a:off x="7351713" y="2625725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TI1 responses</a:t>
            </a:r>
          </a:p>
        </p:txBody>
      </p:sp>
      <p:sp>
        <p:nvSpPr>
          <p:cNvPr id="14" name="Oval 13"/>
          <p:cNvSpPr/>
          <p:nvPr/>
        </p:nvSpPr>
        <p:spPr>
          <a:xfrm>
            <a:off x="7113588" y="3124200"/>
            <a:ext cx="152400" cy="1524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52234" name="TextBox 14"/>
          <p:cNvSpPr txBox="1">
            <a:spLocks noChangeArrowheads="1"/>
          </p:cNvSpPr>
          <p:nvPr/>
        </p:nvSpPr>
        <p:spPr bwMode="auto">
          <a:xfrm>
            <a:off x="7342188" y="3016250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TI2 responses</a:t>
            </a:r>
          </a:p>
        </p:txBody>
      </p:sp>
      <p:sp>
        <p:nvSpPr>
          <p:cNvPr id="16" name="Oval 15"/>
          <p:cNvSpPr/>
          <p:nvPr/>
        </p:nvSpPr>
        <p:spPr>
          <a:xfrm>
            <a:off x="7113588" y="3473450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52236" name="TextBox 16"/>
          <p:cNvSpPr txBox="1">
            <a:spLocks noChangeArrowheads="1"/>
          </p:cNvSpPr>
          <p:nvPr/>
        </p:nvSpPr>
        <p:spPr bwMode="auto">
          <a:xfrm>
            <a:off x="7342188" y="3363913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TI3 responses</a:t>
            </a:r>
          </a:p>
        </p:txBody>
      </p:sp>
      <p:sp>
        <p:nvSpPr>
          <p:cNvPr id="52237" name="TextBox 2"/>
          <p:cNvSpPr txBox="1">
            <a:spLocks noChangeArrowheads="1"/>
          </p:cNvSpPr>
          <p:nvPr/>
        </p:nvSpPr>
        <p:spPr bwMode="auto">
          <a:xfrm rot="-5400000">
            <a:off x="458788" y="2259013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Eigencomponent 2</a:t>
            </a:r>
          </a:p>
        </p:txBody>
      </p:sp>
      <p:sp>
        <p:nvSpPr>
          <p:cNvPr id="52238" name="TextBox 17"/>
          <p:cNvSpPr txBox="1">
            <a:spLocks noChangeArrowheads="1"/>
          </p:cNvSpPr>
          <p:nvPr/>
        </p:nvSpPr>
        <p:spPr bwMode="auto">
          <a:xfrm>
            <a:off x="5041900" y="5257800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Eigencomponent 1</a:t>
            </a:r>
          </a:p>
        </p:txBody>
      </p:sp>
      <p:sp>
        <p:nvSpPr>
          <p:cNvPr id="5223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Multi-dimensional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" name="Picture 2"/>
          <p:cNvPicPr>
            <a:picLocks noChangeAspect="1" noChangeArrowheads="1"/>
          </p:cNvPicPr>
          <p:nvPr/>
        </p:nvPicPr>
        <p:blipFill>
          <a:blip r:embed="rId3"/>
          <a:srcRect r="13326"/>
          <a:stretch>
            <a:fillRect/>
          </a:stretch>
        </p:blipFill>
        <p:spPr bwMode="auto">
          <a:xfrm>
            <a:off x="320675" y="1303338"/>
            <a:ext cx="2771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" name="Picture 3"/>
          <p:cNvPicPr>
            <a:picLocks noChangeAspect="1" noChangeArrowheads="1"/>
          </p:cNvPicPr>
          <p:nvPr/>
        </p:nvPicPr>
        <p:blipFill>
          <a:blip r:embed="rId4"/>
          <a:srcRect r="12776"/>
          <a:stretch>
            <a:fillRect/>
          </a:stretch>
        </p:blipFill>
        <p:spPr bwMode="auto">
          <a:xfrm>
            <a:off x="3194050" y="1306513"/>
            <a:ext cx="2789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" name="Picture 4"/>
          <p:cNvPicPr>
            <a:picLocks noChangeAspect="1" noChangeArrowheads="1"/>
          </p:cNvPicPr>
          <p:nvPr/>
        </p:nvPicPr>
        <p:blipFill>
          <a:blip r:embed="rId5"/>
          <a:srcRect r="12749"/>
          <a:stretch>
            <a:fillRect/>
          </a:stretch>
        </p:blipFill>
        <p:spPr bwMode="auto">
          <a:xfrm>
            <a:off x="6094413" y="1295400"/>
            <a:ext cx="2790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/>
              <a:t>f</a:t>
            </a:r>
            <a:r>
              <a:rPr lang="en-US" sz="3200" smtClean="0"/>
              <a:t> (data | TI</a:t>
            </a:r>
            <a:r>
              <a:rPr lang="en-US" sz="3200" baseline="-25000" smtClean="0"/>
              <a:t>k</a:t>
            </a:r>
            <a:r>
              <a:rPr lang="en-US" sz="3200" smtClean="0"/>
              <a:t> )</a:t>
            </a:r>
            <a:br>
              <a:rPr lang="en-US" sz="3200" smtClean="0"/>
            </a:br>
            <a:r>
              <a:rPr lang="en-US" sz="3200" smtClean="0"/>
              <a:t>Kernel density estimation in 9D</a:t>
            </a:r>
          </a:p>
        </p:txBody>
      </p:sp>
      <p:graphicFrame>
        <p:nvGraphicFramePr>
          <p:cNvPr id="12591" name="Object 303"/>
          <p:cNvGraphicFramePr>
            <a:graphicFrameLocks noChangeAspect="1"/>
          </p:cNvGraphicFramePr>
          <p:nvPr/>
        </p:nvGraphicFramePr>
        <p:xfrm>
          <a:off x="2305050" y="4343400"/>
          <a:ext cx="52260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" name="Equation" r:id="rId6" imgW="2489040" imgH="482400" progId="">
                  <p:embed/>
                </p:oleObj>
              </mc:Choice>
              <mc:Fallback>
                <p:oleObj name="Equation" r:id="rId6" imgW="2489040" imgH="482400" progId="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4343400"/>
                        <a:ext cx="522605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2" name="Object 304"/>
          <p:cNvGraphicFramePr>
            <a:graphicFrameLocks noChangeAspect="1"/>
          </p:cNvGraphicFramePr>
          <p:nvPr/>
        </p:nvGraphicFramePr>
        <p:xfrm>
          <a:off x="601663" y="5867400"/>
          <a:ext cx="27193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" name="Equation" r:id="rId8" imgW="1295280" imgH="253800" progId="">
                  <p:embed/>
                </p:oleObj>
              </mc:Choice>
              <mc:Fallback>
                <p:oleObj name="Equation" r:id="rId8" imgW="1295280" imgH="253800" progId="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867400"/>
                        <a:ext cx="27193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3" name="Object 305"/>
          <p:cNvGraphicFramePr>
            <a:graphicFrameLocks noChangeAspect="1"/>
          </p:cNvGraphicFramePr>
          <p:nvPr/>
        </p:nvGraphicFramePr>
        <p:xfrm>
          <a:off x="3276600" y="5867400"/>
          <a:ext cx="2878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" name="Equation" r:id="rId10" imgW="1371600" imgH="253800" progId="">
                  <p:embed/>
                </p:oleObj>
              </mc:Choice>
              <mc:Fallback>
                <p:oleObj name="Equation" r:id="rId10" imgW="1371600" imgH="253800" progId="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67400"/>
                        <a:ext cx="2878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4" name="Object 306"/>
          <p:cNvGraphicFramePr>
            <a:graphicFrameLocks noChangeAspect="1"/>
          </p:cNvGraphicFramePr>
          <p:nvPr/>
        </p:nvGraphicFramePr>
        <p:xfrm>
          <a:off x="6096000" y="5867400"/>
          <a:ext cx="2878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" name="Equation" r:id="rId12" imgW="1371600" imgH="253800" progId="">
                  <p:embed/>
                </p:oleObj>
              </mc:Choice>
              <mc:Fallback>
                <p:oleObj name="Equation" r:id="rId12" imgW="1371600" imgH="253800" progId="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67400"/>
                        <a:ext cx="2878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4191000" y="5486400"/>
            <a:ext cx="44608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91000" y="4038600"/>
            <a:ext cx="44608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01" name="TextBox 2"/>
          <p:cNvSpPr txBox="1">
            <a:spLocks noChangeArrowheads="1"/>
          </p:cNvSpPr>
          <p:nvPr/>
        </p:nvSpPr>
        <p:spPr bwMode="auto">
          <a:xfrm>
            <a:off x="425450" y="1463675"/>
            <a:ext cx="75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/>
              </a:rPr>
              <a:t>for TI</a:t>
            </a:r>
            <a:r>
              <a:rPr lang="en-US" baseline="-25000">
                <a:solidFill>
                  <a:schemeClr val="bg1"/>
                </a:solidFill>
                <a:latin typeface="Perpetua"/>
              </a:rPr>
              <a:t>1</a:t>
            </a:r>
            <a:endParaRPr lang="en-US">
              <a:solidFill>
                <a:schemeClr val="bg1"/>
              </a:solidFill>
              <a:latin typeface="Perpetua"/>
            </a:endParaRPr>
          </a:p>
        </p:txBody>
      </p:sp>
      <p:sp>
        <p:nvSpPr>
          <p:cNvPr id="12602" name="TextBox 13"/>
          <p:cNvSpPr txBox="1">
            <a:spLocks noChangeArrowheads="1"/>
          </p:cNvSpPr>
          <p:nvPr/>
        </p:nvSpPr>
        <p:spPr bwMode="auto">
          <a:xfrm>
            <a:off x="3352800" y="1463675"/>
            <a:ext cx="75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/>
              </a:rPr>
              <a:t>for TI</a:t>
            </a:r>
            <a:r>
              <a:rPr lang="en-US" baseline="-25000">
                <a:solidFill>
                  <a:schemeClr val="bg1"/>
                </a:solidFill>
                <a:latin typeface="Perpetua"/>
              </a:rPr>
              <a:t>2</a:t>
            </a:r>
            <a:endParaRPr lang="en-US">
              <a:solidFill>
                <a:schemeClr val="bg1"/>
              </a:solidFill>
              <a:latin typeface="Perpetua"/>
            </a:endParaRPr>
          </a:p>
        </p:txBody>
      </p:sp>
      <p:sp>
        <p:nvSpPr>
          <p:cNvPr id="12603" name="TextBox 14"/>
          <p:cNvSpPr txBox="1">
            <a:spLocks noChangeArrowheads="1"/>
          </p:cNvSpPr>
          <p:nvPr/>
        </p:nvSpPr>
        <p:spPr bwMode="auto">
          <a:xfrm>
            <a:off x="6215063" y="1463675"/>
            <a:ext cx="754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/>
              </a:rPr>
              <a:t>for TI</a:t>
            </a:r>
            <a:r>
              <a:rPr lang="en-US" baseline="-25000">
                <a:solidFill>
                  <a:schemeClr val="bg1"/>
                </a:solidFill>
                <a:latin typeface="Perpetua"/>
              </a:rPr>
              <a:t>3</a:t>
            </a:r>
            <a:endParaRPr lang="en-US">
              <a:solidFill>
                <a:schemeClr val="bg1"/>
              </a:solidFill>
              <a:latin typeface="Perpetua"/>
            </a:endParaRPr>
          </a:p>
        </p:txBody>
      </p:sp>
      <p:sp>
        <p:nvSpPr>
          <p:cNvPr id="12604" name="TextBox 3"/>
          <p:cNvSpPr txBox="1">
            <a:spLocks noChangeArrowheads="1"/>
          </p:cNvSpPr>
          <p:nvPr/>
        </p:nvSpPr>
        <p:spPr bwMode="auto">
          <a:xfrm>
            <a:off x="803275" y="3429000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/>
              </a:rPr>
              <a:t>Water rate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79513" y="3200400"/>
            <a:ext cx="192087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uncertainty and risk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19250"/>
            <a:ext cx="44275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1619250"/>
            <a:ext cx="36496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948488" y="2122488"/>
            <a:ext cx="958850" cy="792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705600" y="1752600"/>
            <a:ext cx="193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erpetua"/>
              </a:rPr>
              <a:t>New well planned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710488" y="2762250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erpetua"/>
              </a:rPr>
              <a:t>P1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481888" y="3524250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erpetua"/>
              </a:rPr>
              <a:t>P2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330825" y="2381250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erpetua"/>
              </a:rPr>
              <a:t>P3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540375" y="2963863"/>
            <a:ext cx="42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Perpetua"/>
              </a:rPr>
              <a:t>P4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244600" y="5334000"/>
            <a:ext cx="668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West-Coast Africa (WCA) slope-valley system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205538" y="6242050"/>
            <a:ext cx="2554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Perpetua"/>
              </a:rPr>
              <a:t>Data courtesy of Chevron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Posterior sampling</a:t>
            </a:r>
          </a:p>
        </p:txBody>
      </p:sp>
      <p:graphicFrame>
        <p:nvGraphicFramePr>
          <p:cNvPr id="23598" name="Object 46"/>
          <p:cNvGraphicFramePr>
            <a:graphicFrameLocks noChangeAspect="1"/>
          </p:cNvGraphicFramePr>
          <p:nvPr/>
        </p:nvGraphicFramePr>
        <p:xfrm>
          <a:off x="830263" y="1752600"/>
          <a:ext cx="77485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3" imgW="3720960" imgH="1828800" progId="">
                  <p:embed/>
                </p:oleObj>
              </mc:Choice>
              <mc:Fallback>
                <p:oleObj name="Equation" r:id="rId3" imgW="3720960" imgH="1828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752600"/>
                        <a:ext cx="77485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Posterior results for all TIs</a:t>
            </a:r>
          </a:p>
        </p:txBody>
      </p:sp>
      <p:pic>
        <p:nvPicPr>
          <p:cNvPr id="56322" name="그림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5" y="1733550"/>
            <a:ext cx="609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1676400" y="1214438"/>
            <a:ext cx="5603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CPU: </a:t>
            </a:r>
            <a:r>
              <a:rPr lang="en-US" sz="2400">
                <a:latin typeface="Calibri" pitchFamily="34" charset="0"/>
              </a:rPr>
              <a:t>Average of 24 flow simulations/model</a:t>
            </a: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Forecasting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63775"/>
            <a:ext cx="4670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286000"/>
            <a:ext cx="4670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4127500" y="2263775"/>
            <a:ext cx="53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P90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859213" y="2787650"/>
            <a:ext cx="538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P50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429000" y="3995738"/>
            <a:ext cx="53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P10</a:t>
            </a:r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8405813" y="4937125"/>
            <a:ext cx="53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P90</a:t>
            </a: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8388350" y="4365625"/>
            <a:ext cx="53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P50</a:t>
            </a:r>
          </a:p>
        </p:txBody>
      </p:sp>
      <p:sp>
        <p:nvSpPr>
          <p:cNvPr id="57353" name="TextBox 9"/>
          <p:cNvSpPr txBox="1">
            <a:spLocks noChangeArrowheads="1"/>
          </p:cNvSpPr>
          <p:nvPr/>
        </p:nvSpPr>
        <p:spPr bwMode="auto">
          <a:xfrm>
            <a:off x="8421688" y="2817813"/>
            <a:ext cx="53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P10</a:t>
            </a:r>
          </a:p>
        </p:txBody>
      </p:sp>
      <p:pic>
        <p:nvPicPr>
          <p:cNvPr id="57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276225"/>
            <a:ext cx="28463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51816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Talks on sensitivity &amp; complexity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generalized method for sensitivity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Purpose-driven model building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How to use proxies 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Talks on scenario modeling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Fractures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Structural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Facies &amp; Seismic (3D/4D)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Talks on prior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Process-based modeling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Tank experiments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Talk on alternatives to Bayesian theory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Bayesian-like </a:t>
            </a:r>
            <a:r>
              <a:rPr lang="en-US" dirty="0" err="1" smtClean="0"/>
              <a:t>possibilitistic</a:t>
            </a:r>
            <a:r>
              <a:rPr lang="en-US" dirty="0" smtClean="0"/>
              <a:t>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 l="26144" t="39569" r="24461" b="16241"/>
          <a:stretch>
            <a:fillRect/>
          </a:stretch>
        </p:blipFill>
        <p:spPr bwMode="auto">
          <a:xfrm>
            <a:off x="26988" y="1366838"/>
            <a:ext cx="5154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 l="18376" t="35236" r="49734" b="30325"/>
          <a:stretch>
            <a:fillRect/>
          </a:stretch>
        </p:blipFill>
        <p:spPr bwMode="auto">
          <a:xfrm>
            <a:off x="658813" y="4100513"/>
            <a:ext cx="38909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 l="21490" t="19565" r="48972" b="48776"/>
          <a:stretch>
            <a:fillRect/>
          </a:stretch>
        </p:blipFill>
        <p:spPr bwMode="auto">
          <a:xfrm>
            <a:off x="5334000" y="1860550"/>
            <a:ext cx="36147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/>
          <a:srcRect l="51584" t="50000" r="19910" b="19762"/>
          <a:stretch>
            <a:fillRect/>
          </a:stretch>
        </p:blipFill>
        <p:spPr bwMode="auto">
          <a:xfrm>
            <a:off x="5329238" y="4189413"/>
            <a:ext cx="35433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28588" y="3406775"/>
            <a:ext cx="161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Geophysics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943600" y="1212850"/>
            <a:ext cx="2471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Early production data</a:t>
            </a:r>
          </a:p>
          <a:p>
            <a:r>
              <a:rPr lang="en-US" sz="2000" b="1">
                <a:latin typeface="Calibri" pitchFamily="34" charset="0"/>
              </a:rPr>
              <a:t>(water rate)</a:t>
            </a: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5715000" y="1905000"/>
            <a:ext cx="776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X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727700" y="4191000"/>
            <a:ext cx="776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Well 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19400" y="2284413"/>
            <a:ext cx="1219200" cy="113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8213" y="3417888"/>
            <a:ext cx="1881187" cy="957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062413" y="2274888"/>
            <a:ext cx="280987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Uncertainty in the depositional model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587533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134100" y="1981200"/>
            <a:ext cx="29924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Uncertainty on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Architecture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Association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Proportion/NTG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Channel width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Channel width/thickness ratio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Sinuosity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practice of</a:t>
            </a:r>
            <a:br>
              <a:rPr lang="en-US" dirty="0" smtClean="0"/>
            </a:br>
            <a:r>
              <a:rPr lang="en-US" dirty="0" smtClean="0"/>
              <a:t>“data assimilation”</a:t>
            </a:r>
            <a:endParaRPr lang="en-US" dirty="0"/>
          </a:p>
        </p:txBody>
      </p:sp>
      <p:pic>
        <p:nvPicPr>
          <p:cNvPr id="32827" name="Picture 2"/>
          <p:cNvPicPr>
            <a:picLocks noChangeAspect="1" noChangeArrowheads="1"/>
          </p:cNvPicPr>
          <p:nvPr/>
        </p:nvPicPr>
        <p:blipFill>
          <a:blip r:embed="rId3"/>
          <a:srcRect l="23019" t="17935" r="31126" b="24638"/>
          <a:stretch>
            <a:fillRect/>
          </a:stretch>
        </p:blipFill>
        <p:spPr bwMode="auto">
          <a:xfrm>
            <a:off x="4973638" y="2247900"/>
            <a:ext cx="1838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28" name="TextBox 2"/>
          <p:cNvSpPr txBox="1">
            <a:spLocks noChangeArrowheads="1"/>
          </p:cNvSpPr>
          <p:nvPr/>
        </p:nvSpPr>
        <p:spPr bwMode="auto">
          <a:xfrm>
            <a:off x="1528763" y="1385888"/>
            <a:ext cx="218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Seismic impedance</a:t>
            </a:r>
          </a:p>
        </p:txBody>
      </p:sp>
      <p:sp>
        <p:nvSpPr>
          <p:cNvPr id="32829" name="TextBox 3"/>
          <p:cNvSpPr txBox="1">
            <a:spLocks noChangeArrowheads="1"/>
          </p:cNvSpPr>
          <p:nvPr/>
        </p:nvSpPr>
        <p:spPr bwMode="auto">
          <a:xfrm>
            <a:off x="4270375" y="1295400"/>
            <a:ext cx="251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Porosity/permeability </a:t>
            </a:r>
          </a:p>
          <a:p>
            <a:r>
              <a:rPr lang="en-US" sz="2000">
                <a:latin typeface="Calibri" pitchFamily="34" charset="0"/>
              </a:rPr>
              <a:t>models</a:t>
            </a:r>
          </a:p>
        </p:txBody>
      </p:sp>
      <p:pic>
        <p:nvPicPr>
          <p:cNvPr id="328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65300"/>
            <a:ext cx="20669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19" t="17935" r="31126" b="24638"/>
          <a:stretch>
            <a:fillRect/>
          </a:stretch>
        </p:blipFill>
        <p:spPr bwMode="auto">
          <a:xfrm>
            <a:off x="5626100" y="1763713"/>
            <a:ext cx="1838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19" t="17935" r="31126" b="24638"/>
          <a:stretch>
            <a:fillRect/>
          </a:stretch>
        </p:blipFill>
        <p:spPr bwMode="auto">
          <a:xfrm>
            <a:off x="6619875" y="1457325"/>
            <a:ext cx="1838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962400" y="2400300"/>
            <a:ext cx="5334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3725" y="5875338"/>
            <a:ext cx="4060825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The fundamental uncertainty 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is largely ignored</a:t>
            </a:r>
          </a:p>
        </p:txBody>
      </p:sp>
      <p:graphicFrame>
        <p:nvGraphicFramePr>
          <p:cNvPr id="32823" name="Object 55"/>
          <p:cNvGraphicFramePr>
            <a:graphicFrameLocks noChangeAspect="1"/>
          </p:cNvGraphicFramePr>
          <p:nvPr/>
        </p:nvGraphicFramePr>
        <p:xfrm>
          <a:off x="7299325" y="2916238"/>
          <a:ext cx="16922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5" imgW="787320" imgH="203040" progId="">
                  <p:embed/>
                </p:oleObj>
              </mc:Choice>
              <mc:Fallback>
                <p:oleObj name="Equation" r:id="rId5" imgW="787320" imgH="20304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916238"/>
                        <a:ext cx="16922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89488" y="3352800"/>
            <a:ext cx="4090987" cy="2403475"/>
            <a:chOff x="4789371" y="3540102"/>
            <a:chExt cx="4090395" cy="2403498"/>
          </a:xfrm>
        </p:grpSpPr>
        <p:pic>
          <p:nvPicPr>
            <p:cNvPr id="32840" name="Picture 2"/>
            <p:cNvPicPr>
              <a:picLocks noChangeAspect="1" noChangeArrowheads="1"/>
            </p:cNvPicPr>
            <p:nvPr/>
          </p:nvPicPr>
          <p:blipFill>
            <a:blip r:embed="rId7"/>
            <a:srcRect l="17529" t="40636" r="49123" b="21495"/>
            <a:stretch>
              <a:fillRect/>
            </a:stretch>
          </p:blipFill>
          <p:spPr bwMode="auto">
            <a:xfrm>
              <a:off x="4789371" y="4168899"/>
              <a:ext cx="2779637" cy="177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ight Arrow 14"/>
            <p:cNvSpPr/>
            <p:nvPr/>
          </p:nvSpPr>
          <p:spPr>
            <a:xfrm rot="5400000">
              <a:off x="5762327" y="3649664"/>
              <a:ext cx="533405" cy="314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2824" name="Object 56"/>
            <p:cNvGraphicFramePr>
              <a:graphicFrameLocks noChangeAspect="1"/>
            </p:cNvGraphicFramePr>
            <p:nvPr/>
          </p:nvGraphicFramePr>
          <p:xfrm>
            <a:off x="7569008" y="4677638"/>
            <a:ext cx="1310758" cy="546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7" name="Equation" r:id="rId8" imgW="609480" imgH="253800" progId="">
                    <p:embed/>
                  </p:oleObj>
                </mc:Choice>
                <mc:Fallback>
                  <p:oleObj name="Equation" r:id="rId8" imgW="609480" imgH="253800" progId="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9008" y="4677638"/>
                          <a:ext cx="1310758" cy="5461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96963" y="3505200"/>
            <a:ext cx="3368675" cy="2981325"/>
            <a:chOff x="1096936" y="3505200"/>
            <a:chExt cx="3368728" cy="2981257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3932256" y="4870419"/>
              <a:ext cx="533408" cy="315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6936" y="5562553"/>
              <a:ext cx="2865482" cy="9239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</a:rPr>
                <a:t>Gradient-based optimization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</a:rPr>
                <a:t>Gaussian-like models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</a:rPr>
                <a:t>ENKF</a:t>
              </a:r>
            </a:p>
          </p:txBody>
        </p:sp>
        <p:graphicFrame>
          <p:nvGraphicFramePr>
            <p:cNvPr id="32825" name="Object 57"/>
            <p:cNvGraphicFramePr>
              <a:graphicFrameLocks noChangeAspect="1"/>
            </p:cNvGraphicFramePr>
            <p:nvPr/>
          </p:nvGraphicFramePr>
          <p:xfrm>
            <a:off x="2453665" y="4754835"/>
            <a:ext cx="1256143" cy="546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8" name="Equation" r:id="rId10" imgW="583920" imgH="253800" progId="">
                    <p:embed/>
                  </p:oleObj>
                </mc:Choice>
                <mc:Fallback>
                  <p:oleObj name="Equation" r:id="rId10" imgW="583920" imgH="253800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3665" y="4754835"/>
                          <a:ext cx="1256143" cy="5461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839" name="Picture 5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15127" y="3505200"/>
              <a:ext cx="2494681" cy="214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-77788"/>
            <a:ext cx="7772400" cy="1143001"/>
          </a:xfrm>
        </p:spPr>
        <p:txBody>
          <a:bodyPr/>
          <a:lstStyle/>
          <a:p>
            <a:r>
              <a:rPr lang="en-US" smtClean="0"/>
              <a:t>An extreme example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8036" t="10818"/>
          <a:stretch>
            <a:fillRect/>
          </a:stretch>
        </p:blipFill>
        <p:spPr bwMode="auto">
          <a:xfrm>
            <a:off x="381000" y="1320800"/>
            <a:ext cx="4876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81000" y="5827713"/>
            <a:ext cx="4849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ea typeface="SimSun" pitchFamily="2" charset="-122"/>
              </a:rPr>
              <a:t>History matched permeability </a:t>
            </a:r>
          </a:p>
          <a:p>
            <a:pPr algn="ctr"/>
            <a:r>
              <a:rPr lang="en-US" sz="2400" b="1">
                <a:latin typeface="Calibri" pitchFamily="34" charset="0"/>
                <a:ea typeface="SimSun" pitchFamily="2" charset="-122"/>
              </a:rPr>
              <a:t>in a real field currently in production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5260975" y="1676400"/>
            <a:ext cx="36544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“data assimilation”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A reservoir model built from seismic using geostatistics and then adjusted to match production data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All data is assimilated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practice</a:t>
            </a:r>
            <a:br>
              <a:rPr lang="en-US" dirty="0" smtClean="0"/>
            </a:br>
            <a:r>
              <a:rPr lang="en-US" dirty="0" smtClean="0"/>
              <a:t>“Chasing data”</a:t>
            </a:r>
            <a:endParaRPr lang="en-US" dirty="0"/>
          </a:p>
        </p:txBody>
      </p:sp>
      <p:grpSp>
        <p:nvGrpSpPr>
          <p:cNvPr id="34818" name="Group 56"/>
          <p:cNvGrpSpPr>
            <a:grpSpLocks/>
          </p:cNvGrpSpPr>
          <p:nvPr/>
        </p:nvGrpSpPr>
        <p:grpSpPr bwMode="auto">
          <a:xfrm>
            <a:off x="152400" y="1617663"/>
            <a:ext cx="4524375" cy="3433762"/>
            <a:chOff x="152401" y="1900569"/>
            <a:chExt cx="4525096" cy="343343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74715" y="2362486"/>
              <a:ext cx="327712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27140" y="2133909"/>
              <a:ext cx="0" cy="32000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2" name="TextBox 9"/>
            <p:cNvSpPr txBox="1">
              <a:spLocks noChangeArrowheads="1"/>
            </p:cNvSpPr>
            <p:nvPr/>
          </p:nvSpPr>
          <p:spPr bwMode="auto">
            <a:xfrm>
              <a:off x="3253517" y="1900569"/>
              <a:ext cx="14239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The reservoir</a:t>
              </a:r>
            </a:p>
          </p:txBody>
        </p:sp>
        <p:sp>
          <p:nvSpPr>
            <p:cNvPr id="34873" name="TextBox 10"/>
            <p:cNvSpPr txBox="1">
              <a:spLocks noChangeArrowheads="1"/>
            </p:cNvSpPr>
            <p:nvPr/>
          </p:nvSpPr>
          <p:spPr bwMode="auto">
            <a:xfrm rot="-5400000">
              <a:off x="-170765" y="4641503"/>
              <a:ext cx="10156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Life-time</a:t>
              </a:r>
            </a:p>
          </p:txBody>
        </p:sp>
      </p:grpSp>
      <p:grpSp>
        <p:nvGrpSpPr>
          <p:cNvPr id="34819" name="Group 52"/>
          <p:cNvGrpSpPr>
            <a:grpSpLocks/>
          </p:cNvGrpSpPr>
          <p:nvPr/>
        </p:nvGrpSpPr>
        <p:grpSpPr bwMode="auto">
          <a:xfrm>
            <a:off x="1871663" y="1524000"/>
            <a:ext cx="1309687" cy="708025"/>
            <a:chOff x="1871671" y="1806124"/>
            <a:chExt cx="1309974" cy="708476"/>
          </a:xfrm>
        </p:grpSpPr>
        <p:sp>
          <p:nvSpPr>
            <p:cNvPr id="12" name="Oval 11"/>
            <p:cNvSpPr/>
            <p:nvPr/>
          </p:nvSpPr>
          <p:spPr>
            <a:xfrm>
              <a:off x="2664007" y="2269969"/>
              <a:ext cx="152433" cy="15249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13024" y="2177836"/>
              <a:ext cx="0" cy="3367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8" name="TextBox 17"/>
            <p:cNvSpPr txBox="1">
              <a:spLocks noChangeArrowheads="1"/>
            </p:cNvSpPr>
            <p:nvPr/>
          </p:nvSpPr>
          <p:spPr bwMode="auto">
            <a:xfrm>
              <a:off x="1871671" y="1806124"/>
              <a:ext cx="13099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2D seismic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141949" y="2177836"/>
              <a:ext cx="0" cy="3367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0" name="Group 53"/>
          <p:cNvGrpSpPr>
            <a:grpSpLocks/>
          </p:cNvGrpSpPr>
          <p:nvPr/>
        </p:nvGrpSpPr>
        <p:grpSpPr bwMode="auto">
          <a:xfrm>
            <a:off x="2074863" y="2232025"/>
            <a:ext cx="2276475" cy="1085850"/>
            <a:chOff x="2074849" y="2514600"/>
            <a:chExt cx="2276537" cy="10859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760668" y="3017866"/>
              <a:ext cx="0" cy="33656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227253" y="3124234"/>
              <a:ext cx="152404" cy="152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sp>
          <p:nvSpPr>
            <p:cNvPr id="34862" name="TextBox 18"/>
            <p:cNvSpPr txBox="1">
              <a:spLocks noChangeArrowheads="1"/>
            </p:cNvSpPr>
            <p:nvPr/>
          </p:nvSpPr>
          <p:spPr bwMode="auto">
            <a:xfrm>
              <a:off x="3041412" y="3200400"/>
              <a:ext cx="13099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C000"/>
                  </a:solidFill>
                  <a:latin typeface="Calibri" pitchFamily="34" charset="0"/>
                </a:rPr>
                <a:t>3D seismic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074849" y="3013103"/>
              <a:ext cx="0" cy="33656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089136" y="2514600"/>
              <a:ext cx="23814" cy="50326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16231" y="2514600"/>
              <a:ext cx="325447" cy="50326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1" name="Group 54"/>
          <p:cNvGrpSpPr>
            <a:grpSpLocks/>
          </p:cNvGrpSpPr>
          <p:nvPr/>
        </p:nvGrpSpPr>
        <p:grpSpPr bwMode="auto">
          <a:xfrm>
            <a:off x="1236663" y="3067050"/>
            <a:ext cx="4137025" cy="1079500"/>
            <a:chOff x="1236649" y="3349580"/>
            <a:chExt cx="4136750" cy="1079331"/>
          </a:xfrm>
        </p:grpSpPr>
        <p:sp>
          <p:nvSpPr>
            <p:cNvPr id="17" name="Oval 16"/>
            <p:cNvSpPr/>
            <p:nvPr/>
          </p:nvSpPr>
          <p:spPr>
            <a:xfrm>
              <a:off x="1389039" y="4157491"/>
              <a:ext cx="152390" cy="1523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34855" name="TextBox 19"/>
            <p:cNvSpPr txBox="1">
              <a:spLocks noChangeArrowheads="1"/>
            </p:cNvSpPr>
            <p:nvPr/>
          </p:nvSpPr>
          <p:spPr bwMode="auto">
            <a:xfrm>
              <a:off x="2761722" y="4028801"/>
              <a:ext cx="26116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B050"/>
                  </a:solidFill>
                  <a:latin typeface="Calibri" pitchFamily="34" charset="0"/>
                </a:rPr>
                <a:t>3D seismic+production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36649" y="4049558"/>
              <a:ext cx="0" cy="3364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79573" y="4046384"/>
              <a:ext cx="0" cy="3364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236649" y="3349580"/>
              <a:ext cx="876242" cy="67934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379573" y="3349580"/>
              <a:ext cx="382562" cy="6999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2" name="Group 99"/>
          <p:cNvGrpSpPr>
            <a:grpSpLocks/>
          </p:cNvGrpSpPr>
          <p:nvPr/>
        </p:nvGrpSpPr>
        <p:grpSpPr bwMode="auto">
          <a:xfrm>
            <a:off x="1236663" y="4100513"/>
            <a:ext cx="3976687" cy="842962"/>
            <a:chOff x="1236649" y="4383143"/>
            <a:chExt cx="3976837" cy="843136"/>
          </a:xfrm>
        </p:grpSpPr>
        <p:sp>
          <p:nvSpPr>
            <p:cNvPr id="34848" name="TextBox 20"/>
            <p:cNvSpPr txBox="1">
              <a:spLocks noChangeArrowheads="1"/>
            </p:cNvSpPr>
            <p:nvPr/>
          </p:nvSpPr>
          <p:spPr bwMode="auto">
            <a:xfrm>
              <a:off x="2601809" y="4826169"/>
              <a:ext cx="26116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  <a:latin typeface="Calibri" pitchFamily="34" charset="0"/>
                </a:rPr>
                <a:t>4D seismic+production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089168" y="4934119"/>
              <a:ext cx="152406" cy="15243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05011" y="4826146"/>
              <a:ext cx="0" cy="33661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28906" y="4826146"/>
              <a:ext cx="0" cy="33661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36649" y="4397433"/>
              <a:ext cx="668362" cy="4445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379692" y="4383143"/>
              <a:ext cx="49214" cy="4430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5181600" y="1635125"/>
            <a:ext cx="3914775" cy="4921250"/>
            <a:chOff x="5181601" y="1916668"/>
            <a:chExt cx="3915496" cy="4922461"/>
          </a:xfrm>
        </p:grpSpPr>
        <p:sp>
          <p:nvSpPr>
            <p:cNvPr id="34825" name="TextBox 8"/>
            <p:cNvSpPr txBox="1">
              <a:spLocks noChangeArrowheads="1"/>
            </p:cNvSpPr>
            <p:nvPr/>
          </p:nvSpPr>
          <p:spPr bwMode="auto">
            <a:xfrm>
              <a:off x="5970398" y="5638800"/>
              <a:ext cx="275402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alibri" pitchFamily="34" charset="0"/>
                </a:rPr>
                <a:t>“realistic priors”</a:t>
              </a:r>
            </a:p>
            <a:p>
              <a:pPr algn="ctr"/>
              <a:r>
                <a:rPr lang="en-US" sz="2400" b="1">
                  <a:latin typeface="Calibri" pitchFamily="34" charset="0"/>
                </a:rPr>
                <a:t>A strategy based on</a:t>
              </a:r>
            </a:p>
            <a:p>
              <a:pPr algn="ctr"/>
              <a:r>
                <a:rPr lang="en-US" sz="2400" b="1">
                  <a:latin typeface="Calibri" pitchFamily="34" charset="0"/>
                </a:rPr>
                <a:t>sensitivity/rejection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5503923" y="2366042"/>
              <a:ext cx="327720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656351" y="2137385"/>
              <a:ext cx="0" cy="32011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8" name="TextBox 61"/>
            <p:cNvSpPr txBox="1">
              <a:spLocks noChangeArrowheads="1"/>
            </p:cNvSpPr>
            <p:nvPr/>
          </p:nvSpPr>
          <p:spPr bwMode="auto">
            <a:xfrm rot="-5400000">
              <a:off x="4858435" y="4645934"/>
              <a:ext cx="10156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Life-time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707779" y="2285059"/>
              <a:ext cx="152428" cy="152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200964" y="2192961"/>
              <a:ext cx="0" cy="3366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185704" y="2192961"/>
              <a:ext cx="0" cy="3366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804634" y="3032956"/>
              <a:ext cx="0" cy="33663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271136" y="3139344"/>
              <a:ext cx="152428" cy="15243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277178" y="3107586"/>
              <a:ext cx="0" cy="33822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200964" y="2515303"/>
              <a:ext cx="79390" cy="7002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860207" y="2529594"/>
              <a:ext cx="325497" cy="50336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432781" y="4173061"/>
              <a:ext cx="152428" cy="15243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353392" y="4063496"/>
              <a:ext cx="0" cy="33822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423564" y="4061909"/>
              <a:ext cx="0" cy="3366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280353" y="3385467"/>
              <a:ext cx="73038" cy="6780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32998" y="4949539"/>
              <a:ext cx="152428" cy="15243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6505820" y="4841563"/>
              <a:ext cx="0" cy="3366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420388" y="4841563"/>
              <a:ext cx="0" cy="3366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353392" y="4412832"/>
              <a:ext cx="152428" cy="42873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423564" y="4398542"/>
              <a:ext cx="0" cy="44302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420388" y="3369588"/>
              <a:ext cx="369956" cy="6796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97"/>
            <p:cNvSpPr txBox="1">
              <a:spLocks noChangeArrowheads="1"/>
            </p:cNvSpPr>
            <p:nvPr/>
          </p:nvSpPr>
          <p:spPr bwMode="auto">
            <a:xfrm>
              <a:off x="7673117" y="1916668"/>
              <a:ext cx="14239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The reservoir</a:t>
              </a:r>
            </a:p>
          </p:txBody>
        </p:sp>
      </p:grpSp>
      <p:sp>
        <p:nvSpPr>
          <p:cNvPr id="34824" name="TextBox 2"/>
          <p:cNvSpPr txBox="1">
            <a:spLocks noChangeArrowheads="1"/>
          </p:cNvSpPr>
          <p:nvPr/>
        </p:nvSpPr>
        <p:spPr bwMode="auto">
          <a:xfrm>
            <a:off x="546100" y="5334000"/>
            <a:ext cx="448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“data assimilation”</a:t>
            </a:r>
          </a:p>
          <a:p>
            <a:pPr algn="ctr"/>
            <a:r>
              <a:rPr lang="en-US" sz="2400" b="1">
                <a:latin typeface="Calibri" pitchFamily="34" charset="0"/>
              </a:rPr>
              <a:t>building models around the data only to be surprised by new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Uncertainty has no impact if it does not affect a decision variable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An argument for sensitivity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Starting from building models that match data often leads to reduced uncertainty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An argument for rejection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leading uncertainties are often “interpretations” from data not just the reservoir models built from data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An argument for scenario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/>
          <a:lstStyle/>
          <a:p>
            <a:r>
              <a:rPr lang="en-US" smtClean="0"/>
              <a:t>Reservoir forecasting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314575" y="2609850"/>
            <a:ext cx="4267200" cy="311150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4513" y="2509838"/>
            <a:ext cx="185737" cy="1825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9163" y="5624513"/>
            <a:ext cx="185737" cy="1825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3663" y="5622925"/>
            <a:ext cx="185737" cy="182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581400" y="2073275"/>
            <a:ext cx="2137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Prediction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b="1" dirty="0">
                <a:latin typeface="Calibri" pitchFamily="34" charset="0"/>
              </a:rPr>
              <a:t>r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1562100" y="5776913"/>
            <a:ext cx="1376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itchFamily="34" charset="0"/>
              </a:rPr>
              <a:t>Data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b="1" dirty="0">
                <a:latin typeface="Calibri" pitchFamily="34" charset="0"/>
              </a:rPr>
              <a:t>d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sp>
        <p:nvSpPr>
          <p:cNvPr id="36872" name="TextBox 11"/>
          <p:cNvSpPr txBox="1">
            <a:spLocks noChangeArrowheads="1"/>
          </p:cNvSpPr>
          <p:nvPr/>
        </p:nvSpPr>
        <p:spPr bwMode="auto">
          <a:xfrm>
            <a:off x="6096000" y="5776913"/>
            <a:ext cx="1744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Model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b="1" dirty="0">
                <a:latin typeface="Calibri" pitchFamily="34" charset="0"/>
              </a:rPr>
              <a:t>m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3886200" y="914400"/>
            <a:ext cx="1468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Calibri" pitchFamily="34" charset="0"/>
              </a:rPr>
              <a:t>Volume</a:t>
            </a:r>
          </a:p>
          <a:p>
            <a:pPr algn="ctr"/>
            <a:r>
              <a:rPr lang="en-US" i="1">
                <a:latin typeface="Calibri" pitchFamily="34" charset="0"/>
              </a:rPr>
              <a:t>Recovery</a:t>
            </a:r>
          </a:p>
          <a:p>
            <a:pPr algn="ctr"/>
            <a:r>
              <a:rPr lang="en-US" i="1">
                <a:latin typeface="Calibri" pitchFamily="34" charset="0"/>
              </a:rPr>
              <a:t>Well planning</a:t>
            </a:r>
          </a:p>
          <a:p>
            <a:pPr algn="ctr"/>
            <a:r>
              <a:rPr lang="en-US" i="1">
                <a:latin typeface="Calibri" pitchFamily="34" charset="0"/>
              </a:rPr>
              <a:t>Well control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458788" y="5543550"/>
            <a:ext cx="1217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Core/log</a:t>
            </a:r>
          </a:p>
          <a:p>
            <a:pPr algn="ctr"/>
            <a:r>
              <a:rPr lang="en-US" i="1" dirty="0">
                <a:latin typeface="Calibri" pitchFamily="34" charset="0"/>
              </a:rPr>
              <a:t>Seismic</a:t>
            </a:r>
          </a:p>
          <a:p>
            <a:pPr algn="ctr"/>
            <a:r>
              <a:rPr lang="en-US" i="1" dirty="0">
                <a:latin typeface="Calibri" pitchFamily="34" charset="0"/>
              </a:rPr>
              <a:t>production</a:t>
            </a: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7743825" y="5684838"/>
            <a:ext cx="1247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Conceptual</a:t>
            </a:r>
          </a:p>
          <a:p>
            <a:pPr algn="ctr"/>
            <a:r>
              <a:rPr lang="en-US" i="1" dirty="0">
                <a:latin typeface="Calibri" pitchFamily="34" charset="0"/>
              </a:rPr>
              <a:t>Numerical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01875" y="2730500"/>
            <a:ext cx="1925638" cy="269557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48200" y="2692400"/>
            <a:ext cx="1897063" cy="273367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6871" idx="3"/>
          </p:cNvCxnSpPr>
          <p:nvPr/>
        </p:nvCxnSpPr>
        <p:spPr>
          <a:xfrm flipH="1">
            <a:off x="2938952" y="6007102"/>
            <a:ext cx="3157048" cy="3142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9063" y="2800350"/>
            <a:ext cx="3538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How much do I need (to match)</a:t>
            </a:r>
          </a:p>
          <a:p>
            <a:pPr algn="ctr"/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data to get a good prediction?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05400" y="280035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itchFamily="34" charset="0"/>
              </a:rPr>
              <a:t>How complex should the model</a:t>
            </a:r>
          </a:p>
          <a:p>
            <a:pPr algn="ctr"/>
            <a:r>
              <a:rPr lang="en-US" sz="2000" b="1">
                <a:solidFill>
                  <a:srgbClr val="0070C0"/>
                </a:solidFill>
                <a:latin typeface="Calibri" pitchFamily="34" charset="0"/>
              </a:rPr>
              <a:t> be to get a good prediction?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3767138" y="4572000"/>
            <a:ext cx="3175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91000" y="4419600"/>
            <a:ext cx="37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?</a:t>
            </a:r>
          </a:p>
        </p:txBody>
      </p:sp>
      <p:cxnSp>
        <p:nvCxnSpPr>
          <p:cNvPr id="2" name="Straight Arrow Connector 16"/>
          <p:cNvCxnSpPr>
            <a:cxnSpLocks noChangeShapeType="1"/>
          </p:cNvCxnSpPr>
          <p:nvPr/>
        </p:nvCxnSpPr>
        <p:spPr bwMode="auto">
          <a:xfrm>
            <a:off x="6705600" y="4419600"/>
            <a:ext cx="15240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36885" name="TextBox 8"/>
          <p:cNvSpPr txBox="1">
            <a:spLocks noChangeArrowheads="1"/>
          </p:cNvSpPr>
          <p:nvPr/>
        </p:nvSpPr>
        <p:spPr bwMode="auto">
          <a:xfrm>
            <a:off x="6671248" y="4038600"/>
            <a:ext cx="1424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Uncertain 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3358</TotalTime>
  <Words>682</Words>
  <Application>Microsoft Office PowerPoint</Application>
  <PresentationFormat>On-screen Show (4:3)</PresentationFormat>
  <Paragraphs>213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mytheme</vt:lpstr>
      <vt:lpstr>Equation</vt:lpstr>
      <vt:lpstr>A strategy for managing uncertainty</vt:lpstr>
      <vt:lpstr>Importance of uncertainty and risk</vt:lpstr>
      <vt:lpstr>Data</vt:lpstr>
      <vt:lpstr>Uncertainty in the depositional model</vt:lpstr>
      <vt:lpstr>Current practice of “data assimilation”</vt:lpstr>
      <vt:lpstr>An extreme example</vt:lpstr>
      <vt:lpstr>Current practice “Chasing data”</vt:lpstr>
      <vt:lpstr>A strategy</vt:lpstr>
      <vt:lpstr>Reservoir forecasting</vt:lpstr>
      <vt:lpstr>An argument for a subsurface focused sensitivity analysis</vt:lpstr>
      <vt:lpstr>An argument  for strict Bayesian modeling</vt:lpstr>
      <vt:lpstr>Popper-Bayes  in subsurface geosciences</vt:lpstr>
      <vt:lpstr>Sensitivity analysis &amp; Rejection for a true Bayesian UQ</vt:lpstr>
      <vt:lpstr>A discipline assimilation challenge: geosciences and engineering</vt:lpstr>
      <vt:lpstr>Two modeling questions</vt:lpstr>
      <vt:lpstr>Generate a set of  scoping reservoir models</vt:lpstr>
      <vt:lpstr>data response from prior</vt:lpstr>
      <vt:lpstr>Multi-dimensional scaling</vt:lpstr>
      <vt:lpstr>f (data | TIk ) Kernel density estimation in 9D</vt:lpstr>
      <vt:lpstr>Posterior sampling</vt:lpstr>
      <vt:lpstr>Posterior results for all TIs</vt:lpstr>
      <vt:lpstr>Forecasting</vt:lpstr>
      <vt:lpstr>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Possibility, sensitivity and rejection: defining subsurface uncertainty</dc:title>
  <dc:creator>Caers, Jef Karel</dc:creator>
  <cp:lastModifiedBy>Caers, Jef Karel</cp:lastModifiedBy>
  <cp:revision>120</cp:revision>
  <dcterms:created xsi:type="dcterms:W3CDTF">2006-08-16T00:00:00Z</dcterms:created>
  <dcterms:modified xsi:type="dcterms:W3CDTF">2013-05-07T15:06:37Z</dcterms:modified>
</cp:coreProperties>
</file>